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gif" ContentType="image/gif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2" r:id="rId3"/>
    <p:sldId id="257" r:id="rId4"/>
    <p:sldId id="280" r:id="rId5"/>
    <p:sldId id="261" r:id="rId6"/>
    <p:sldId id="262" r:id="rId7"/>
    <p:sldId id="263" r:id="rId8"/>
    <p:sldId id="271" r:id="rId9"/>
    <p:sldId id="272" r:id="rId10"/>
    <p:sldId id="273" r:id="rId11"/>
    <p:sldId id="274" r:id="rId12"/>
    <p:sldId id="258" r:id="rId13"/>
    <p:sldId id="259" r:id="rId14"/>
    <p:sldId id="283" r:id="rId15"/>
    <p:sldId id="284" r:id="rId16"/>
    <p:sldId id="264" r:id="rId17"/>
    <p:sldId id="265" r:id="rId18"/>
    <p:sldId id="266" r:id="rId19"/>
    <p:sldId id="267" r:id="rId20"/>
    <p:sldId id="268" r:id="rId21"/>
    <p:sldId id="269" r:id="rId22"/>
    <p:sldId id="275" r:id="rId23"/>
    <p:sldId id="276" r:id="rId24"/>
    <p:sldId id="277" r:id="rId25"/>
    <p:sldId id="278" r:id="rId26"/>
    <p:sldId id="281" r:id="rId27"/>
    <p:sldId id="279" r:id="rId2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51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 sz="1600"/>
            </a:pPr>
            <a:r>
              <a:rPr lang="pt-BR" sz="1600" dirty="0">
                <a:latin typeface="Arial" pitchFamily="34" charset="0"/>
                <a:cs typeface="Arial" pitchFamily="34" charset="0"/>
              </a:rPr>
              <a:t>Cobertura</a:t>
            </a:r>
            <a:r>
              <a:rPr lang="pt-BR" sz="1600" baseline="0" dirty="0">
                <a:latin typeface="Arial" pitchFamily="34" charset="0"/>
                <a:cs typeface="Arial" pitchFamily="34" charset="0"/>
              </a:rPr>
              <a:t> do Programa de Pré-natal na UBS</a:t>
            </a:r>
            <a:endParaRPr lang="pt-BR" sz="1600" dirty="0">
              <a:latin typeface="Arial" pitchFamily="34" charset="0"/>
              <a:cs typeface="Arial" pitchFamily="34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0.11125958595574111"/>
          <c:y val="0.20647538724789824"/>
          <c:w val="0.85616145729848991"/>
          <c:h val="0.64441168868068077"/>
        </c:manualLayout>
      </c:layout>
      <c:barChart>
        <c:barDir val="col"/>
        <c:grouping val="stacked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cat>
            <c:strRef>
              <c:f>Plan1!$A$2:$A$5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Plan1!$B$2:$B$5</c:f>
              <c:numCache>
                <c:formatCode>0%</c:formatCode>
                <c:ptCount val="4"/>
                <c:pt idx="0">
                  <c:v>0.36000000000000032</c:v>
                </c:pt>
                <c:pt idx="1">
                  <c:v>0.42000000000000032</c:v>
                </c:pt>
                <c:pt idx="2">
                  <c:v>0.52</c:v>
                </c:pt>
                <c:pt idx="3">
                  <c:v>0.60000000000000064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Série 2</c:v>
                </c:pt>
              </c:strCache>
            </c:strRef>
          </c:tx>
          <c:cat>
            <c:strRef>
              <c:f>Plan1!$A$2:$A$5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Série 3</c:v>
                </c:pt>
              </c:strCache>
            </c:strRef>
          </c:tx>
          <c:cat>
            <c:strRef>
              <c:f>Plan1!$A$2:$A$5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Plan1!$D$2:$D$5</c:f>
              <c:numCache>
                <c:formatCode>General</c:formatCode>
                <c:ptCount val="4"/>
              </c:numCache>
            </c:numRef>
          </c:val>
        </c:ser>
        <c:overlap val="100"/>
        <c:axId val="30288512"/>
        <c:axId val="30306304"/>
      </c:barChart>
      <c:catAx>
        <c:axId val="3028851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30306304"/>
        <c:crosses val="autoZero"/>
        <c:auto val="1"/>
        <c:lblAlgn val="ctr"/>
        <c:lblOffset val="100"/>
      </c:catAx>
      <c:valAx>
        <c:axId val="30306304"/>
        <c:scaling>
          <c:orientation val="minMax"/>
          <c:max val="1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30288512"/>
        <c:crosses val="autoZero"/>
        <c:crossBetween val="between"/>
        <c:majorUnit val="0.2"/>
        <c:minorUnit val="2.0000000000000052E-2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BR" sz="1600" b="1" i="0" baseline="0" dirty="0">
                <a:latin typeface="Arial" pitchFamily="34" charset="0"/>
                <a:cs typeface="Arial" pitchFamily="34" charset="0"/>
              </a:rPr>
              <a:t>Proporção de gestantes com início do Pré-natal no primeiro trimestre de gestação </a:t>
            </a:r>
            <a:endParaRPr lang="pt-BR" sz="1600" dirty="0">
              <a:latin typeface="Arial" pitchFamily="34" charset="0"/>
              <a:cs typeface="Arial" pitchFamily="34" charset="0"/>
            </a:endParaRPr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cat>
            <c:strRef>
              <c:f>Plan1!$A$2:$A$5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Plan1!$B$2:$B$5</c:f>
              <c:numCache>
                <c:formatCode>0.0%</c:formatCode>
                <c:ptCount val="4"/>
                <c:pt idx="0">
                  <c:v>0.61100000000000065</c:v>
                </c:pt>
                <c:pt idx="1">
                  <c:v>0.61900000000000288</c:v>
                </c:pt>
                <c:pt idx="2">
                  <c:v>0.53800000000000003</c:v>
                </c:pt>
                <c:pt idx="3">
                  <c:v>0.53300000000000003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Série 2</c:v>
                </c:pt>
              </c:strCache>
            </c:strRef>
          </c:tx>
          <c:cat>
            <c:strRef>
              <c:f>Plan1!$A$2:$A$5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Série 3</c:v>
                </c:pt>
              </c:strCache>
            </c:strRef>
          </c:tx>
          <c:cat>
            <c:strRef>
              <c:f>Plan1!$A$2:$A$5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Plan1!$D$2:$D$5</c:f>
              <c:numCache>
                <c:formatCode>General</c:formatCode>
                <c:ptCount val="4"/>
              </c:numCache>
            </c:numRef>
          </c:val>
        </c:ser>
        <c:overlap val="100"/>
        <c:axId val="52914432"/>
        <c:axId val="52925568"/>
      </c:barChart>
      <c:catAx>
        <c:axId val="5291443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52925568"/>
        <c:crosses val="autoZero"/>
        <c:auto val="1"/>
        <c:lblAlgn val="ctr"/>
        <c:lblOffset val="100"/>
      </c:catAx>
      <c:valAx>
        <c:axId val="52925568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52914432"/>
        <c:crosses val="autoZero"/>
        <c:crossBetween val="between"/>
        <c:majorUnit val="0.2"/>
        <c:minorUnit val="2.0000000000000011E-2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"/>
  <c:chart>
    <c:title>
      <c:tx>
        <c:rich>
          <a:bodyPr/>
          <a:lstStyle/>
          <a:p>
            <a:pPr algn="ctr">
              <a:defRPr/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Proporção de profissionais da equipe que foram capacitados para a utilização do protocolo: Manual de Atenção ao Pré-natal de Baixo Risco (MS, 2012) </a:t>
            </a:r>
          </a:p>
        </c:rich>
      </c:tx>
      <c:layout/>
    </c:title>
    <c:plotArea>
      <c:layout/>
      <c:barChart>
        <c:barDir val="col"/>
        <c:grouping val="percentStacked"/>
        <c:ser>
          <c:idx val="0"/>
          <c:order val="0"/>
          <c:tx>
            <c:strRef>
              <c:f>Plan1!$B$1</c:f>
              <c:strCache>
                <c:ptCount val="1"/>
                <c:pt idx="0">
                  <c:v>36%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rgbClr val="2DA2BF"/>
              </a:solidFill>
            </a:ln>
          </c:spPr>
          <c:dPt>
            <c:idx val="0"/>
            <c:spPr>
              <a:solidFill>
                <a:schemeClr val="bg2">
                  <a:lumMod val="50000"/>
                </a:schemeClr>
              </a:solidFill>
              <a:ln>
                <a:solidFill>
                  <a:srgbClr val="2DA2BF"/>
                </a:solidFill>
              </a:ln>
            </c:spPr>
          </c:dPt>
          <c:cat>
            <c:strRef>
              <c:f>Plan1!$A$2:$A$5</c:f>
              <c:strCache>
                <c:ptCount val="4"/>
                <c:pt idx="0">
                  <c:v>Mês 1</c:v>
                </c:pt>
                <c:pt idx="1">
                  <c:v>Mês 2 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50</c:v>
                </c:pt>
              </c:numCache>
            </c:numRef>
          </c:val>
        </c:ser>
        <c:ser>
          <c:idx val="2"/>
          <c:order val="1"/>
          <c:tx>
            <c:strRef>
              <c:f>Plan1!$D$1</c:f>
              <c:strCache>
                <c:ptCount val="1"/>
                <c:pt idx="0">
                  <c:v>Colunas2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c:spPr>
          <c:cat>
            <c:strRef>
              <c:f>Plan1!$A$2:$A$5</c:f>
              <c:strCache>
                <c:ptCount val="4"/>
                <c:pt idx="0">
                  <c:v>Mês 1</c:v>
                </c:pt>
                <c:pt idx="1">
                  <c:v>Mês 2 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Plan1!$D$2:$D$5</c:f>
              <c:numCache>
                <c:formatCode>General</c:formatCode>
                <c:ptCount val="4"/>
                <c:pt idx="0">
                  <c:v>50</c:v>
                </c:pt>
              </c:numCache>
            </c:numRef>
          </c:val>
        </c:ser>
        <c:gapWidth val="160"/>
        <c:overlap val="100"/>
        <c:axId val="53571968"/>
        <c:axId val="53800960"/>
      </c:barChart>
      <c:catAx>
        <c:axId val="53571968"/>
        <c:scaling>
          <c:orientation val="minMax"/>
        </c:scaling>
        <c:axPos val="b"/>
        <c:majorTickMark val="none"/>
        <c:tickLblPos val="nextTo"/>
        <c:crossAx val="53800960"/>
        <c:crossesAt val="0"/>
        <c:auto val="1"/>
        <c:lblAlgn val="ctr"/>
        <c:lblOffset val="100"/>
      </c:catAx>
      <c:valAx>
        <c:axId val="53800960"/>
        <c:scaling>
          <c:orientation val="minMax"/>
        </c:scaling>
        <c:axPos val="l"/>
        <c:majorGridlines/>
        <c:numFmt formatCode="0%" sourceLinked="0"/>
        <c:majorTickMark val="none"/>
        <c:tickLblPos val="nextTo"/>
        <c:crossAx val="53571968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400"/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"/>
  <c:chart>
    <c:title>
      <c:tx>
        <c:rich>
          <a:bodyPr/>
          <a:lstStyle/>
          <a:p>
            <a:pPr>
              <a:defRPr sz="1000"/>
            </a:pPr>
            <a:r>
              <a:rPr lang="pt-BR" sz="1600" b="1" i="0" u="none" strike="noStrike" baseline="0" dirty="0">
                <a:effectLst/>
                <a:latin typeface="Arial" pitchFamily="34" charset="0"/>
                <a:cs typeface="Arial" pitchFamily="34" charset="0"/>
              </a:rPr>
              <a:t>Proporção de gestantes com atendimento das intercorrências na gestação</a:t>
            </a:r>
            <a:endParaRPr lang="pt-BR" sz="1600" dirty="0">
              <a:latin typeface="Arial" pitchFamily="34" charset="0"/>
              <a:cs typeface="Arial" pitchFamily="34" charset="0"/>
            </a:endParaRPr>
          </a:p>
        </c:rich>
      </c:tx>
      <c:layout/>
    </c:title>
    <c:plotArea>
      <c:layout/>
      <c:barChart>
        <c:barDir val="col"/>
        <c:grouping val="percentStacked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cat>
            <c:strRef>
              <c:f>Plan1!$A$2:$A$5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2"/>
          <c:order val="1"/>
          <c:tx>
            <c:strRef>
              <c:f>Plan1!$D$1</c:f>
              <c:strCache>
                <c:ptCount val="1"/>
                <c:pt idx="0">
                  <c:v>Colunas2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cat>
            <c:strRef>
              <c:f>Plan1!$A$2:$A$5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Plan1!$D$2:$D$5</c:f>
              <c:numCache>
                <c:formatCode>General</c:formatCode>
                <c:ptCount val="4"/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gapWidth val="160"/>
        <c:overlap val="100"/>
        <c:axId val="53897088"/>
        <c:axId val="55112064"/>
      </c:barChart>
      <c:catAx>
        <c:axId val="5389708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55112064"/>
        <c:crossesAt val="0"/>
        <c:auto val="1"/>
        <c:lblAlgn val="ctr"/>
        <c:lblOffset val="100"/>
      </c:catAx>
      <c:valAx>
        <c:axId val="55112064"/>
        <c:scaling>
          <c:orientation val="minMax"/>
        </c:scaling>
        <c:axPos val="l"/>
        <c:majorGridlines/>
        <c:numFmt formatCode="0%" sourceLinked="0"/>
        <c:majorTickMark val="none"/>
        <c:tickLblPos val="nextTo"/>
        <c:txPr>
          <a:bodyPr/>
          <a:lstStyle/>
          <a:p>
            <a:pPr>
              <a:defRPr sz="1400" baseline="0"/>
            </a:pPr>
            <a:endParaRPr lang="pt-BR"/>
          </a:p>
        </c:txPr>
        <c:crossAx val="53897088"/>
        <c:crosses val="autoZero"/>
        <c:crossBetween val="between"/>
        <c:majorUnit val="0.2"/>
      </c:valAx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 algn="ctr">
              <a:defRPr/>
            </a:pPr>
            <a:r>
              <a:rPr lang="pt-BR" sz="1600" dirty="0"/>
              <a:t>Proporção de gestantes com a vacina antitetânica em dia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6.2771337610576503E-2"/>
          <c:y val="0.1632460338873912"/>
          <c:w val="0.92025335374744732"/>
          <c:h val="0.7429905747433958"/>
        </c:manualLayout>
      </c:layout>
      <c:barChart>
        <c:barDir val="col"/>
        <c:grouping val="stacked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cat>
            <c:strRef>
              <c:f>Plan1!$A$2:$A$5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Plan1!$B$2:$B$5</c:f>
              <c:numCache>
                <c:formatCode>0%</c:formatCode>
                <c:ptCount val="4"/>
                <c:pt idx="0">
                  <c:v>0.83300000000000063</c:v>
                </c:pt>
                <c:pt idx="1">
                  <c:v>0.90500000000000003</c:v>
                </c:pt>
                <c:pt idx="2">
                  <c:v>0.88500000000000001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Colunas1</c:v>
                </c:pt>
              </c:strCache>
            </c:strRef>
          </c:tx>
          <c:cat>
            <c:strRef>
              <c:f>Plan1!$A$2:$A$5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Colunas2</c:v>
                </c:pt>
              </c:strCache>
            </c:strRef>
          </c:tx>
          <c:cat>
            <c:strRef>
              <c:f>Plan1!$A$2:$A$5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Plan1!$D$2:$D$5</c:f>
              <c:numCache>
                <c:formatCode>General</c:formatCode>
                <c:ptCount val="4"/>
              </c:numCache>
            </c:numRef>
          </c:val>
        </c:ser>
        <c:overlap val="100"/>
        <c:axId val="64849792"/>
        <c:axId val="64975232"/>
      </c:barChart>
      <c:catAx>
        <c:axId val="64849792"/>
        <c:scaling>
          <c:orientation val="minMax"/>
        </c:scaling>
        <c:axPos val="b"/>
        <c:numFmt formatCode="General" sourceLinked="1"/>
        <c:tickLblPos val="nextTo"/>
        <c:crossAx val="64975232"/>
        <c:crosses val="autoZero"/>
        <c:auto val="1"/>
        <c:lblAlgn val="ctr"/>
        <c:lblOffset val="100"/>
      </c:catAx>
      <c:valAx>
        <c:axId val="64975232"/>
        <c:scaling>
          <c:orientation val="minMax"/>
          <c:max val="1"/>
          <c:min val="0"/>
        </c:scaling>
        <c:axPos val="l"/>
        <c:majorGridlines/>
        <c:numFmt formatCode="0%" sourceLinked="1"/>
        <c:tickLblPos val="nextTo"/>
        <c:crossAx val="64849792"/>
        <c:crosses val="autoZero"/>
        <c:crossBetween val="between"/>
        <c:majorUnit val="0.2"/>
        <c:minorUnit val="2.0000000000000011E-2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/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Proporção de gestantes com exame de Puerpério entre o 30º e 42º do pós-parto</a:t>
            </a:r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cat>
            <c:strRef>
              <c:f>Plan1!$A$2:$A$5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Plan1!$B$2:$B$5</c:f>
              <c:numCache>
                <c:formatCode>0.0%</c:formatCode>
                <c:ptCount val="4"/>
                <c:pt idx="0" formatCode="0%">
                  <c:v>0.66700000000000514</c:v>
                </c:pt>
                <c:pt idx="1">
                  <c:v>0.87500000000000411</c:v>
                </c:pt>
                <c:pt idx="2" formatCode="0%">
                  <c:v>0.9</c:v>
                </c:pt>
                <c:pt idx="3">
                  <c:v>0.83300000000000063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Colunas1</c:v>
                </c:pt>
              </c:strCache>
            </c:strRef>
          </c:tx>
          <c:cat>
            <c:strRef>
              <c:f>Plan1!$A$2:$A$5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Colunas2</c:v>
                </c:pt>
              </c:strCache>
            </c:strRef>
          </c:tx>
          <c:cat>
            <c:strRef>
              <c:f>Plan1!$A$2:$A$5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Plan1!$D$2:$D$5</c:f>
              <c:numCache>
                <c:formatCode>General</c:formatCode>
                <c:ptCount val="4"/>
              </c:numCache>
            </c:numRef>
          </c:val>
        </c:ser>
        <c:overlap val="100"/>
        <c:axId val="63635456"/>
        <c:axId val="63637760"/>
      </c:barChart>
      <c:catAx>
        <c:axId val="6363545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63637760"/>
        <c:crosses val="autoZero"/>
        <c:auto val="1"/>
        <c:lblAlgn val="ctr"/>
        <c:lblOffset val="100"/>
      </c:catAx>
      <c:valAx>
        <c:axId val="63637760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63635456"/>
        <c:crosses val="autoZero"/>
        <c:crossBetween val="between"/>
        <c:majorUnit val="0.2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"/>
  <c:chart>
    <c:title>
      <c:tx>
        <c:rich>
          <a:bodyPr/>
          <a:lstStyle/>
          <a:p>
            <a:pPr>
              <a:defRPr sz="2000"/>
            </a:pPr>
            <a:r>
              <a:rPr lang="pt-BR" sz="1600" dirty="0">
                <a:latin typeface="Arial" pitchFamily="34" charset="0"/>
                <a:cs typeface="Arial" pitchFamily="34" charset="0"/>
              </a:rPr>
              <a:t>Proporção de gestantes com registro na ficha espelho de Pré-natal</a:t>
            </a:r>
          </a:p>
        </c:rich>
      </c:tx>
      <c:layout/>
    </c:title>
    <c:plotArea>
      <c:layout/>
      <c:barChart>
        <c:barDir val="col"/>
        <c:grouping val="percentStacked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cat>
            <c:strRef>
              <c:f>Plan1!$A$2:$A$5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2"/>
          <c:order val="1"/>
          <c:tx>
            <c:strRef>
              <c:f>Plan1!$D$1</c:f>
              <c:strCache>
                <c:ptCount val="1"/>
                <c:pt idx="0">
                  <c:v>Colunas2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cat>
            <c:strRef>
              <c:f>Plan1!$A$2:$A$5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gapWidth val="160"/>
        <c:overlap val="100"/>
        <c:axId val="63870464"/>
        <c:axId val="64850944"/>
      </c:barChart>
      <c:catAx>
        <c:axId val="63870464"/>
        <c:scaling>
          <c:orientation val="minMax"/>
        </c:scaling>
        <c:axPos val="b"/>
        <c:majorTickMark val="none"/>
        <c:tickLblPos val="nextTo"/>
        <c:crossAx val="64850944"/>
        <c:crossesAt val="0"/>
        <c:auto val="1"/>
        <c:lblAlgn val="ctr"/>
        <c:lblOffset val="100"/>
      </c:catAx>
      <c:valAx>
        <c:axId val="64850944"/>
        <c:scaling>
          <c:orientation val="minMax"/>
        </c:scaling>
        <c:axPos val="l"/>
        <c:majorGridlines/>
        <c:numFmt formatCode="0%" sourceLinked="0"/>
        <c:majorTickMark val="none"/>
        <c:tickLblPos val="nextTo"/>
        <c:crossAx val="63870464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400"/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"/>
  <c:chart>
    <c:title>
      <c:tx>
        <c:rich>
          <a:bodyPr/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8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t-BR" sz="1200" dirty="0">
                <a:latin typeface="Arial" pitchFamily="34" charset="0"/>
                <a:cs typeface="Arial" pitchFamily="34" charset="0"/>
              </a:rPr>
              <a:t>Proporção de gestantes que receberam orientação 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nutricional, sobre </a:t>
            </a:r>
            <a:r>
              <a:rPr lang="pt-BR" sz="1200" b="1" i="0" u="none" strike="noStrike" baseline="0" dirty="0" smtClean="0">
                <a:latin typeface="Arial" pitchFamily="34" charset="0"/>
                <a:cs typeface="Arial" pitchFamily="34" charset="0"/>
              </a:rPr>
              <a:t>aleitamento materno exclusivo, </a:t>
            </a:r>
            <a:r>
              <a:rPr lang="pt-BR" sz="1200" b="1" dirty="0" smtClean="0">
                <a:latin typeface="Arial" pitchFamily="34" charset="0"/>
                <a:cs typeface="Arial" pitchFamily="34" charset="0"/>
              </a:rPr>
              <a:t>cuidados com o recém-nascido, anticoncepção após o parto, riscos do tabagismo, álcool e drogas na gestação</a:t>
            </a:r>
          </a:p>
        </c:rich>
      </c:tx>
      <c:layout>
        <c:manualLayout>
          <c:xMode val="edge"/>
          <c:yMode val="edge"/>
          <c:x val="0.1058989501312337"/>
          <c:y val="2.8060332808804013E-3"/>
        </c:manualLayout>
      </c:layout>
    </c:title>
    <c:plotArea>
      <c:layout>
        <c:manualLayout>
          <c:layoutTarget val="inner"/>
          <c:xMode val="edge"/>
          <c:yMode val="edge"/>
          <c:x val="8.9970350928356244E-2"/>
          <c:y val="0.33503330341704191"/>
          <c:w val="0.89151113055312525"/>
          <c:h val="0.57166122914863182"/>
        </c:manualLayout>
      </c:layout>
      <c:barChart>
        <c:barDir val="col"/>
        <c:grouping val="percentStacked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cat>
            <c:strRef>
              <c:f>Plan1!$A$2:$A$5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2"/>
          <c:order val="1"/>
          <c:tx>
            <c:strRef>
              <c:f>Plan1!$D$1</c:f>
              <c:strCache>
                <c:ptCount val="1"/>
                <c:pt idx="0">
                  <c:v>Colunas2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cat>
            <c:strRef>
              <c:f>Plan1!$A$2:$A$5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gapWidth val="160"/>
        <c:overlap val="100"/>
        <c:axId val="64637952"/>
        <c:axId val="64787584"/>
      </c:barChart>
      <c:catAx>
        <c:axId val="64637952"/>
        <c:scaling>
          <c:orientation val="minMax"/>
        </c:scaling>
        <c:axPos val="b"/>
        <c:majorTickMark val="none"/>
        <c:tickLblPos val="nextTo"/>
        <c:crossAx val="64787584"/>
        <c:crossesAt val="0"/>
        <c:auto val="1"/>
        <c:lblAlgn val="ctr"/>
        <c:lblOffset val="100"/>
      </c:catAx>
      <c:valAx>
        <c:axId val="64787584"/>
        <c:scaling>
          <c:orientation val="minMax"/>
        </c:scaling>
        <c:axPos val="l"/>
        <c:majorGridlines/>
        <c:numFmt formatCode="0%" sourceLinked="0"/>
        <c:majorTickMark val="none"/>
        <c:tickLblPos val="nextTo"/>
        <c:crossAx val="64637952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400"/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AB2D7B-934C-4836-ACA0-613AE53A31DD}" type="datetimeFigureOut">
              <a:rPr lang="pt-BR" smtClean="0"/>
              <a:pPr/>
              <a:t>04/08/2014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2C9A3C-9011-41B5-8901-329C6919DAE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AB2D7B-934C-4836-ACA0-613AE53A31DD}" type="datetimeFigureOut">
              <a:rPr lang="pt-BR" smtClean="0"/>
              <a:pPr/>
              <a:t>04/08/2014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2C9A3C-9011-41B5-8901-329C6919DAE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AB2D7B-934C-4836-ACA0-613AE53A31DD}" type="datetimeFigureOut">
              <a:rPr lang="pt-BR" smtClean="0"/>
              <a:pPr/>
              <a:t>04/08/2014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2C9A3C-9011-41B5-8901-329C6919DAE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AB2D7B-934C-4836-ACA0-613AE53A31DD}" type="datetimeFigureOut">
              <a:rPr lang="pt-BR" smtClean="0"/>
              <a:pPr/>
              <a:t>04/08/2014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2C9A3C-9011-41B5-8901-329C6919DAE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AB2D7B-934C-4836-ACA0-613AE53A31DD}" type="datetimeFigureOut">
              <a:rPr lang="pt-BR" smtClean="0"/>
              <a:pPr/>
              <a:t>04/08/2014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2C9A3C-9011-41B5-8901-329C6919DAE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AB2D7B-934C-4836-ACA0-613AE53A31DD}" type="datetimeFigureOut">
              <a:rPr lang="pt-BR" smtClean="0"/>
              <a:pPr/>
              <a:t>04/08/2014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2C9A3C-9011-41B5-8901-329C6919DAE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AB2D7B-934C-4836-ACA0-613AE53A31DD}" type="datetimeFigureOut">
              <a:rPr lang="pt-BR" smtClean="0"/>
              <a:pPr/>
              <a:t>04/08/2014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2C9A3C-9011-41B5-8901-329C6919DAE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AB2D7B-934C-4836-ACA0-613AE53A31DD}" type="datetimeFigureOut">
              <a:rPr lang="pt-BR" smtClean="0"/>
              <a:pPr/>
              <a:t>04/08/2014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2C9A3C-9011-41B5-8901-329C6919DAE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AB2D7B-934C-4836-ACA0-613AE53A31DD}" type="datetimeFigureOut">
              <a:rPr lang="pt-BR" smtClean="0"/>
              <a:pPr/>
              <a:t>04/08/2014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2C9A3C-9011-41B5-8901-329C6919DAE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0AB2D7B-934C-4836-ACA0-613AE53A31DD}" type="datetimeFigureOut">
              <a:rPr lang="pt-BR" smtClean="0"/>
              <a:pPr/>
              <a:t>04/08/2014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2C9A3C-9011-41B5-8901-329C6919DAE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AB2D7B-934C-4836-ACA0-613AE53A31DD}" type="datetimeFigureOut">
              <a:rPr lang="pt-BR" smtClean="0"/>
              <a:pPr/>
              <a:t>04/08/2014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2C9A3C-9011-41B5-8901-329C6919DAE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0AB2D7B-934C-4836-ACA0-613AE53A31DD}" type="datetimeFigureOut">
              <a:rPr lang="pt-BR" smtClean="0"/>
              <a:pPr/>
              <a:t>04/08/2014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B2C9A3C-9011-41B5-8901-329C6919DAE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560840" cy="1008112"/>
          </a:xfrm>
        </p:spPr>
        <p:txBody>
          <a:bodyPr>
            <a:normAutofit/>
          </a:bodyPr>
          <a:lstStyle/>
          <a:p>
            <a:pPr algn="ctr"/>
            <a:r>
              <a:rPr lang="pt-B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UNIVERSIDADE FEDERAL DE PELOTAS                    </a:t>
            </a:r>
            <a:br>
              <a:rPr lang="pt-B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DEPARTAMENTO DE MEDICINA SOCIAL</a:t>
            </a:r>
            <a:br>
              <a:rPr lang="pt-B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ESPECIALIZAÇÃO EM SAÚDE DA FAMÍLIA</a:t>
            </a:r>
            <a:endParaRPr lang="pt-BR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2060848"/>
            <a:ext cx="7990656" cy="2880319"/>
          </a:xfrm>
        </p:spPr>
        <p:txBody>
          <a:bodyPr>
            <a:normAutofit fontScale="70000" lnSpcReduction="20000"/>
          </a:bodyPr>
          <a:lstStyle/>
          <a:p>
            <a:pPr algn="ctr"/>
            <a:endParaRPr lang="pt-BR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MELHORIA DA ATENÇÃO AO  PRÉ-NATAL E PUERPÉRIO NA USF DO PARQUE ESTRELA EM MAGÉ/RJ</a:t>
            </a:r>
          </a:p>
          <a:p>
            <a:pPr algn="ctr"/>
            <a:endParaRPr lang="pt-BR" sz="3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pt-BR" sz="3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pt-BR" sz="3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Especialista: Ana Lúcia de Oliveira Saldanha</a:t>
            </a:r>
          </a:p>
          <a:p>
            <a:pPr algn="ctr"/>
            <a:r>
              <a:rPr lang="pt-BR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Orientadora: Karen Christina Rodrigues dos Santos</a:t>
            </a:r>
          </a:p>
          <a:p>
            <a:pPr algn="ctr"/>
            <a:endParaRPr lang="pt-BR" sz="3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pt-BR" dirty="0"/>
          </a:p>
        </p:txBody>
      </p:sp>
      <p:pic>
        <p:nvPicPr>
          <p:cNvPr id="5" name="Imagem 4" descr="logo_saudeFamilia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20688"/>
            <a:ext cx="1025719" cy="90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 descr="logo1_100_fc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899592" y="692695"/>
            <a:ext cx="792088" cy="90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pt-BR" dirty="0" smtClean="0">
                <a:latin typeface="Arial" pitchFamily="34" charset="0"/>
                <a:cs typeface="Arial" pitchFamily="34" charset="0"/>
              </a:rPr>
              <a:t>Garantir consulta especializada para 20% das gestantes que apresentarem esta necessidade.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pt-BR" dirty="0" smtClean="0">
                <a:latin typeface="Arial" pitchFamily="34" charset="0"/>
                <a:cs typeface="Arial" pitchFamily="34" charset="0"/>
              </a:rPr>
              <a:t>Manter registro na ficha espelho de Pré-natal em 100% das gestantes.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pt-BR" dirty="0" smtClean="0">
                <a:latin typeface="Arial" pitchFamily="34" charset="0"/>
                <a:cs typeface="Arial" pitchFamily="34" charset="0"/>
              </a:rPr>
              <a:t>Monitorar a realização de avaliação de risco gestacional em 100%.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pt-BR" dirty="0" smtClean="0">
                <a:latin typeface="Arial" pitchFamily="34" charset="0"/>
                <a:cs typeface="Arial" pitchFamily="34" charset="0"/>
              </a:rPr>
              <a:t>Investigar a prática de atividade física regular em 100% das famílias das gestantes.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        METAS                </a:t>
            </a:r>
            <a:endParaRPr lang="pt-BR" dirty="0"/>
          </a:p>
        </p:txBody>
      </p:sp>
      <p:pic>
        <p:nvPicPr>
          <p:cNvPr id="4" name="Imagem 3" descr="logo1_100_fc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687628" cy="68762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 descr="logo_saudeFamilia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32656"/>
            <a:ext cx="1031443" cy="6949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pt-BR" dirty="0" smtClean="0">
                <a:latin typeface="Arial" pitchFamily="34" charset="0"/>
                <a:cs typeface="Arial" pitchFamily="34" charset="0"/>
              </a:rPr>
              <a:t>Garantir a 100% das gestantes, orientação nutricional durante a gestação. </a:t>
            </a:r>
          </a:p>
          <a:p>
            <a:pPr lvl="0"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pt-BR" dirty="0" smtClean="0">
                <a:latin typeface="Arial" pitchFamily="34" charset="0"/>
                <a:cs typeface="Arial" pitchFamily="34" charset="0"/>
              </a:rPr>
              <a:t>Promover o aleitamento materno junto a 100% das gestantes.</a:t>
            </a:r>
          </a:p>
          <a:p>
            <a:pPr lvl="0"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pt-BR" dirty="0" smtClean="0">
                <a:latin typeface="Arial" pitchFamily="34" charset="0"/>
                <a:cs typeface="Arial" pitchFamily="34" charset="0"/>
              </a:rPr>
              <a:t>Orientar 100% das gestantes sobre os cuidados com o recém-nascido, anticoncepção após o parto, riscos do tabagismo, do uso de álcool e outras drogas na gestação.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        METAS                </a:t>
            </a:r>
            <a:endParaRPr lang="pt-BR" dirty="0"/>
          </a:p>
        </p:txBody>
      </p:sp>
      <p:pic>
        <p:nvPicPr>
          <p:cNvPr id="4" name="Imagem 3" descr="logo1_100_fc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687628" cy="68762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 descr="logo_saudeFamilia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32656"/>
            <a:ext cx="1031443" cy="6949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Público alvo: estimativa de 50 gestantes da área 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Protocolo: Manual Atenção ao Pré-natal de Baixo Risco, do Ministério da Saúde (2012)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Capacitar a equipe para a utilização do referido Manual</a:t>
            </a:r>
          </a:p>
          <a:p>
            <a:pPr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Implantar a ficha espelho de Pré-natal.</a:t>
            </a:r>
          </a:p>
          <a:p>
            <a:pPr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             METODOLOGIA           </a:t>
            </a:r>
            <a:endParaRPr lang="pt-BR" dirty="0"/>
          </a:p>
        </p:txBody>
      </p:sp>
      <p:pic>
        <p:nvPicPr>
          <p:cNvPr id="4" name="Imagem 3" descr="logo1_100_fc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687628" cy="68762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 descr="logo_saudeFamilia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32656"/>
            <a:ext cx="1031443" cy="6949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Ações nos eixos: organização e gestão do serviço, monitoramento e avaliação, engajamento público e qualificação da prática clínica.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Consulta, visita domiciliar e busca ativa.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Sala de espera, grupo de gestantes e planejamento familiar.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Reunião com a liderança comunitária e a equipe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  METODOLOGIA         </a:t>
            </a:r>
            <a:endParaRPr lang="pt-BR" dirty="0"/>
          </a:p>
        </p:txBody>
      </p:sp>
      <p:pic>
        <p:nvPicPr>
          <p:cNvPr id="4" name="Imagem 3" descr="logo1_100_fc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687628" cy="68762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 descr="logo_saudeFamilia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32656"/>
            <a:ext cx="1031443" cy="6949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z="2400" dirty="0" smtClean="0">
                <a:latin typeface="Arial" pitchFamily="34" charset="0"/>
                <a:cs typeface="Arial" pitchFamily="34" charset="0"/>
              </a:rPr>
              <a:t>Meta: Ampliar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 cobertura das gestantes da área com Pré-natal na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UBS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para 40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%</a:t>
            </a:r>
          </a:p>
          <a:p>
            <a:pPr lvl="0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pt-BR" dirty="0" smtClean="0"/>
          </a:p>
          <a:p>
            <a:pPr lvl="0"/>
            <a:endParaRPr lang="pt-BR" dirty="0" smtClean="0"/>
          </a:p>
          <a:p>
            <a:pPr lvl="0">
              <a:buNone/>
            </a:pPr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  RESULTADOS            </a:t>
            </a:r>
            <a:endParaRPr lang="pt-BR" dirty="0"/>
          </a:p>
        </p:txBody>
      </p:sp>
      <p:pic>
        <p:nvPicPr>
          <p:cNvPr id="4" name="Imagem 3" descr="logo1_100_fc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687628" cy="68762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 descr="logo_saudeFamilia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32656"/>
            <a:ext cx="1031443" cy="69494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Espaço Reservado para Conteúdo 5"/>
          <p:cNvGraphicFramePr>
            <a:graphicFrameLocks/>
          </p:cNvGraphicFramePr>
          <p:nvPr/>
        </p:nvGraphicFramePr>
        <p:xfrm>
          <a:off x="1619672" y="2564904"/>
          <a:ext cx="612068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Garantir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 captação de 30% das gestantes no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primeiro trimestre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gestação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   RESULTADOS             </a:t>
            </a:r>
            <a:endParaRPr lang="pt-BR" dirty="0"/>
          </a:p>
        </p:txBody>
      </p:sp>
      <p:pic>
        <p:nvPicPr>
          <p:cNvPr id="4" name="Imagem 3" descr="logo1_100_fc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687628" cy="68762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 descr="logo_saudeFamilia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32656"/>
            <a:ext cx="1031443" cy="69494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Espaço Reservado para Conteúdo 3"/>
          <p:cNvGraphicFramePr>
            <a:graphicFrameLocks/>
          </p:cNvGraphicFramePr>
          <p:nvPr/>
        </p:nvGraphicFramePr>
        <p:xfrm>
          <a:off x="1259632" y="2492896"/>
          <a:ext cx="597666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    RESULTADOS             </a:t>
            </a:r>
            <a:endParaRPr lang="pt-BR" dirty="0"/>
          </a:p>
        </p:txBody>
      </p:sp>
      <p:pic>
        <p:nvPicPr>
          <p:cNvPr id="5" name="Imagem 4" descr="logo1_100_fc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687628" cy="68762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 descr="logo_saudeFamilia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32656"/>
            <a:ext cx="1031443" cy="69494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Meta: Capacitar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100% da equipe para a utilização do protocolo: Manual de Atenção ao Pré-natal de Baixo Risco (Ministério da Saúde, 2012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endParaRPr lang="pt-BR" dirty="0"/>
          </a:p>
        </p:txBody>
      </p:sp>
      <p:graphicFrame>
        <p:nvGraphicFramePr>
          <p:cNvPr id="8" name="Espaço Reservado para Conteúdo 5" descr="hjhjjlklklç"/>
          <p:cNvGraphicFramePr>
            <a:graphicFrameLocks/>
          </p:cNvGraphicFramePr>
          <p:nvPr/>
        </p:nvGraphicFramePr>
        <p:xfrm>
          <a:off x="1691680" y="2852936"/>
          <a:ext cx="5688632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   RESULTADOS            </a:t>
            </a:r>
            <a:endParaRPr lang="pt-BR" dirty="0"/>
          </a:p>
        </p:txBody>
      </p:sp>
      <p:pic>
        <p:nvPicPr>
          <p:cNvPr id="4" name="Imagem 3" descr="logo1_100_fc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687628" cy="68762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 descr="logo_saudeFamilia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32656"/>
            <a:ext cx="1031443" cy="69494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Garantir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100% de atendimento das intercorrências na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gestação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Espaço Reservado para Conteúdo 5" descr="hjhjjlklklç"/>
          <p:cNvGraphicFramePr>
            <a:graphicFrameLocks/>
          </p:cNvGraphicFramePr>
          <p:nvPr/>
        </p:nvGraphicFramePr>
        <p:xfrm>
          <a:off x="1835696" y="2636912"/>
          <a:ext cx="5544616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   RESULTADOS           </a:t>
            </a:r>
            <a:endParaRPr lang="pt-BR" dirty="0"/>
          </a:p>
        </p:txBody>
      </p:sp>
      <p:pic>
        <p:nvPicPr>
          <p:cNvPr id="4" name="Imagem 3" descr="logo1_100_fc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687628" cy="68762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 descr="logo_saudeFamilia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32656"/>
            <a:ext cx="1031443" cy="69494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Garantir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que 100% das gestantes completem o esquema da vacina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antitetânica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Espaço Reservado para Conteúdo 3"/>
          <p:cNvGraphicFramePr>
            <a:graphicFrameLocks/>
          </p:cNvGraphicFramePr>
          <p:nvPr/>
        </p:nvGraphicFramePr>
        <p:xfrm>
          <a:off x="1547664" y="2420888"/>
          <a:ext cx="583264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    RESULTADOS          </a:t>
            </a:r>
            <a:endParaRPr lang="pt-BR" dirty="0"/>
          </a:p>
        </p:txBody>
      </p:sp>
      <p:pic>
        <p:nvPicPr>
          <p:cNvPr id="5" name="Imagem 4" descr="logo1_100_fc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687628" cy="68762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 descr="logo_saudeFamilia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32656"/>
            <a:ext cx="1031443" cy="69494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Realizar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exame de Puerpério em 100% das puérperas entre o 30º e 42º dia do pós-parto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Espaço Reservado para Conteúdo 5"/>
          <p:cNvGraphicFramePr>
            <a:graphicFrameLocks/>
          </p:cNvGraphicFramePr>
          <p:nvPr/>
        </p:nvGraphicFramePr>
        <p:xfrm>
          <a:off x="1547664" y="2564904"/>
          <a:ext cx="612068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/>
              <a:t>USF DO PARQUE ESTRELA </a:t>
            </a:r>
            <a:endParaRPr lang="pt-BR" sz="3200" dirty="0"/>
          </a:p>
        </p:txBody>
      </p:sp>
      <p:pic>
        <p:nvPicPr>
          <p:cNvPr id="4" name="Picture 2" descr="C:\Users\FAMILIA SALDANHA\Desktop\UB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124744"/>
            <a:ext cx="6833732" cy="5125299"/>
          </a:xfrm>
          <a:prstGeom prst="rect">
            <a:avLst/>
          </a:prstGeom>
          <a:noFill/>
        </p:spPr>
      </p:pic>
      <p:pic>
        <p:nvPicPr>
          <p:cNvPr id="5" name="Imagem 4" descr="logo1_100_fc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792088" cy="90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 descr="logo_saudeFamilia"/>
          <p:cNvPicPr/>
          <p:nvPr/>
        </p:nvPicPr>
        <p:blipFill>
          <a:blip r:embed="rId4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884368" y="404664"/>
            <a:ext cx="1025719" cy="90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    RESULTADOS          </a:t>
            </a:r>
            <a:endParaRPr lang="pt-BR" dirty="0"/>
          </a:p>
        </p:txBody>
      </p:sp>
      <p:pic>
        <p:nvPicPr>
          <p:cNvPr id="4" name="Imagem 3" descr="logo1_100_fc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687628" cy="68762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 descr="logo_saudeFamilia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32656"/>
            <a:ext cx="1031443" cy="69494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Meta: Manter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registro na ficha espelho de Pré-natal em 100% das gestantes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8" name="Espaço Reservado para Conteúdo 5" descr="hjhjjlklklç"/>
          <p:cNvGraphicFramePr>
            <a:graphicFrameLocks/>
          </p:cNvGraphicFramePr>
          <p:nvPr/>
        </p:nvGraphicFramePr>
        <p:xfrm>
          <a:off x="1331640" y="2492896"/>
          <a:ext cx="6264696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    RESULTADOS           </a:t>
            </a:r>
            <a:endParaRPr lang="pt-BR" dirty="0"/>
          </a:p>
        </p:txBody>
      </p:sp>
      <p:pic>
        <p:nvPicPr>
          <p:cNvPr id="4" name="Imagem 3" descr="logo1_100_fc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687628" cy="68762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 descr="logo_saudeFamilia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32656"/>
            <a:ext cx="1031443" cy="69494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Meta: Garantir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a 100% das gestantes, orientação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nutricional, orientação sobre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os cuidados com o recém-nascido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, sobre 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anticoncepção após o parto,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sobre os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riscos do tabagismo, do uso de álcool e outras drogas na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gestação, promover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o aleitamento materno junto a 100% das gestantes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Espaço Reservado para Conteúdo 3" descr="hjhjjlklklç"/>
          <p:cNvGraphicFramePr>
            <a:graphicFrameLocks/>
          </p:cNvGraphicFramePr>
          <p:nvPr/>
        </p:nvGraphicFramePr>
        <p:xfrm>
          <a:off x="1907704" y="3429000"/>
          <a:ext cx="540060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Ampliação da cobertura das gestantes da área.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Aumento da captação precoce das gestantes.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Qualificação da atenção ao Pré-natal e Puerpério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Interação e fortalecimento do vínculo entre os profissionais da equipe com os usuários e a comunidade.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    DISCUSSÃO            </a:t>
            </a:r>
            <a:endParaRPr lang="pt-BR" dirty="0"/>
          </a:p>
        </p:txBody>
      </p:sp>
      <p:pic>
        <p:nvPicPr>
          <p:cNvPr id="4" name="Imagem 3" descr="logo1_100_fc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687628" cy="68762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 descr="logo_saudeFamilia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32656"/>
            <a:ext cx="1031443" cy="6949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Organização dos registros com a implantação da ficha espelho de Pré-natal.</a:t>
            </a:r>
          </a:p>
          <a:p>
            <a:pPr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Inexistência de abortamentos, mortes maternas e fetais no período.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Aperfeiçoamento da prática profissional através da capacitação da equipe.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Melhoria no acolhimento à demanda espontânea e programada.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     DISCUSSÃO             </a:t>
            </a:r>
            <a:endParaRPr lang="pt-BR" dirty="0"/>
          </a:p>
        </p:txBody>
      </p:sp>
      <p:pic>
        <p:nvPicPr>
          <p:cNvPr id="4" name="Imagem 3" descr="logo1_100_fc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687628" cy="68762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 descr="logo_saudeFamilia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32656"/>
            <a:ext cx="1031443" cy="6949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Adesão das gestantes.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Construção gradual dos conhecimentos e análise mais criteriosa.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Visão crítica e reflexiva sobre o processo de trabalho.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Estimulou a participação popular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REFLEXÃO CRÍTICA        </a:t>
            </a:r>
            <a:endParaRPr lang="pt-BR" dirty="0"/>
          </a:p>
        </p:txBody>
      </p:sp>
      <p:pic>
        <p:nvPicPr>
          <p:cNvPr id="4" name="Imagem 3" descr="logo1_100_fc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687628" cy="68762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 descr="logo_saudeFamilia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32656"/>
            <a:ext cx="1031443" cy="6949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Análise periódica do serviço.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Trabalho integrado da equipe.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Organização e qualificação do processo de atendimento.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Responsabilização da equipe pelo cuidado em saúde da população da área de abrangência.</a:t>
            </a: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REFLEXÃO CRÍTICA        </a:t>
            </a:r>
            <a:endParaRPr lang="pt-BR" dirty="0"/>
          </a:p>
        </p:txBody>
      </p:sp>
      <p:pic>
        <p:nvPicPr>
          <p:cNvPr id="4" name="Imagem 3" descr="logo1_100_fc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687628" cy="68762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 descr="logo_saudeFamilia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32656"/>
            <a:ext cx="1031443" cy="6949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Grupo de Gestantes       </a:t>
            </a:r>
            <a:endParaRPr lang="pt-BR" dirty="0"/>
          </a:p>
        </p:txBody>
      </p:sp>
      <p:pic>
        <p:nvPicPr>
          <p:cNvPr id="1026" name="Picture 2" descr="C:\Users\FAMILIA SALDANHA\Desktop\gestant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9764" y="1340768"/>
            <a:ext cx="6336704" cy="4752528"/>
          </a:xfrm>
          <a:prstGeom prst="rect">
            <a:avLst/>
          </a:prstGeom>
          <a:noFill/>
        </p:spPr>
      </p:pic>
      <p:pic>
        <p:nvPicPr>
          <p:cNvPr id="5" name="Imagem 4" descr="logo1_100_fc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687628" cy="68762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 descr="logo_saudeFamilia"/>
          <p:cNvPicPr/>
          <p:nvPr/>
        </p:nvPicPr>
        <p:blipFill>
          <a:blip r:embed="rId4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32656"/>
            <a:ext cx="1031443" cy="6949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</a:t>
            </a:r>
            <a:endParaRPr lang="pt-BR" dirty="0"/>
          </a:p>
        </p:txBody>
      </p:sp>
      <p:pic>
        <p:nvPicPr>
          <p:cNvPr id="1027" name="Picture 3" descr="C:\Users\FAMILIA SALDANHA\Desktop\OBRIGAD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32655"/>
            <a:ext cx="4810925" cy="1764000"/>
          </a:xfrm>
          <a:prstGeom prst="rect">
            <a:avLst/>
          </a:prstGeom>
          <a:noFill/>
        </p:spPr>
      </p:pic>
      <p:pic>
        <p:nvPicPr>
          <p:cNvPr id="1028" name="Picture 4" descr="C:\Users\FAMILIA SALDANHA\Desktop\obrigado-2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1988840"/>
            <a:ext cx="5225631" cy="4047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População da área adstrita: 3.301 habitantes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Estrutura física inadequada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Falta de protocolo Municipal</a:t>
            </a:r>
          </a:p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                                                   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Falta de insumos  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             INTRODUÇÃO     </a:t>
            </a:r>
            <a:endParaRPr lang="pt-BR" dirty="0"/>
          </a:p>
        </p:txBody>
      </p:sp>
      <p:pic>
        <p:nvPicPr>
          <p:cNvPr id="4" name="Imagem 3" descr="logo1_100_fc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687628" cy="68762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 descr="logo_saudeFamilia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32656"/>
            <a:ext cx="1031443" cy="6949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Falta de ações educativas em grupo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Profissionais da equipe sem capacitação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Falta de registros e ações programáticas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Sem o apoio do NASF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Falta de </a:t>
            </a:r>
            <a:r>
              <a:rPr lang="pt-BR" smtClean="0">
                <a:latin typeface="Arial" pitchFamily="34" charset="0"/>
                <a:cs typeface="Arial" pitchFamily="34" charset="0"/>
              </a:rPr>
              <a:t>sistema informatizado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  INTRODUÇÃO           </a:t>
            </a:r>
            <a:endParaRPr lang="pt-BR" dirty="0"/>
          </a:p>
        </p:txBody>
      </p:sp>
      <p:pic>
        <p:nvPicPr>
          <p:cNvPr id="4" name="Imagem 3" descr="logo1_100_fc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687628" cy="68762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 descr="logo_saudeFamilia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32656"/>
            <a:ext cx="1031443" cy="6949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Qualificar a Atenção ao Pré-natal e Puerpério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           OBJETIVO GERAL         </a:t>
            </a:r>
            <a:endParaRPr lang="pt-BR" dirty="0"/>
          </a:p>
        </p:txBody>
      </p:sp>
      <p:pic>
        <p:nvPicPr>
          <p:cNvPr id="4" name="Imagem 3" descr="logo1_100_fc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687628" cy="68762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 descr="logo_saudeFamilia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32656"/>
            <a:ext cx="1031443" cy="6949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1. Ampliar a cobertura do Pré-natal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2. Melhorar a adesão ao Pré-natal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3. Melhorar a qualidade da atenção ao Pré-natal e Puerpério realizado na Unidade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4. Melhorar registros das informações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5. Mapear as gestantes de risco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6. Realizar promoção da saúde.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7. Realizar ações de promoção à saúde e prevenção de doenças nas famílias das gestantes.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OBJETIVOS ESPECÍFICOS   </a:t>
            </a:r>
            <a:endParaRPr lang="pt-BR" dirty="0"/>
          </a:p>
        </p:txBody>
      </p:sp>
      <p:pic>
        <p:nvPicPr>
          <p:cNvPr id="4" name="Imagem 3" descr="logo1_100_fc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687628" cy="68762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 descr="logo_saudeFamilia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60648"/>
            <a:ext cx="1031443" cy="6949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pt-BR" dirty="0" smtClean="0">
                <a:latin typeface="Arial" pitchFamily="34" charset="0"/>
                <a:cs typeface="Arial" pitchFamily="34" charset="0"/>
              </a:rPr>
              <a:t>Ampliar a cobertura das gestantes da área com Pré-natal na UBS para 40%.</a:t>
            </a:r>
          </a:p>
          <a:p>
            <a:pPr lvl="0"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pt-BR" dirty="0" smtClean="0">
                <a:latin typeface="Arial" pitchFamily="34" charset="0"/>
                <a:cs typeface="Arial" pitchFamily="34" charset="0"/>
              </a:rPr>
              <a:t>Garantir a captação de 30% das gestantes no primeiro trimestre de gestação.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pt-BR" dirty="0" smtClean="0">
                <a:latin typeface="Arial" pitchFamily="34" charset="0"/>
                <a:cs typeface="Arial" pitchFamily="34" charset="0"/>
              </a:rPr>
              <a:t>Recuperar 50% das gestantes faltosas às consultas de Pré-natal.</a:t>
            </a: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Capacitar 100% da equipe para a utilização do protocolo: Manual de Atenção ao Pré-natal de Baixo Risco, do Ministério da Saúde (2012).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        METAS                </a:t>
            </a:r>
            <a:endParaRPr lang="pt-BR" dirty="0"/>
          </a:p>
        </p:txBody>
      </p:sp>
      <p:pic>
        <p:nvPicPr>
          <p:cNvPr id="4" name="Imagem 3" descr="logo1_100_fc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687628" cy="68762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 descr="logo_saudeFamilia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32656"/>
            <a:ext cx="1031443" cy="6949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pt-BR" dirty="0" smtClean="0">
                <a:latin typeface="Arial" pitchFamily="34" charset="0"/>
                <a:cs typeface="Arial" pitchFamily="34" charset="0"/>
              </a:rPr>
              <a:t>Realizar pelo menos um exame de mamas e um exame ginecológico em 100% das gestantes durante o Pré-natal.</a:t>
            </a:r>
          </a:p>
          <a:p>
            <a:pPr lvl="0"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pt-BR" dirty="0" smtClean="0">
                <a:latin typeface="Arial" pitchFamily="34" charset="0"/>
                <a:cs typeface="Arial" pitchFamily="34" charset="0"/>
              </a:rPr>
              <a:t>Realizar em 100% das gestantes o registro do IMC na última consulta.</a:t>
            </a:r>
          </a:p>
          <a:p>
            <a:pPr lvl="0"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pt-BR" dirty="0" smtClean="0">
                <a:latin typeface="Arial" pitchFamily="34" charset="0"/>
                <a:cs typeface="Arial" pitchFamily="34" charset="0"/>
              </a:rPr>
              <a:t>Garantir a 100% das gestantes a prescrição de suplementação de sulfato ferroso e ácido fólico conforme protocolo.</a:t>
            </a:r>
          </a:p>
          <a:p>
            <a:pPr lvl="0"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Garantir que 100% das gestantes completem o esquema das vacinas antitetânica e Hepatite B.</a:t>
            </a:r>
          </a:p>
          <a:p>
            <a:pPr lvl="0"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         METAS                </a:t>
            </a:r>
            <a:endParaRPr lang="pt-BR" dirty="0"/>
          </a:p>
        </p:txBody>
      </p:sp>
      <p:pic>
        <p:nvPicPr>
          <p:cNvPr id="4" name="Imagem 3" descr="logo1_100_fc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687628" cy="68762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 descr="logo_saudeFamilia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32656"/>
            <a:ext cx="1031443" cy="6949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dirty="0" smtClean="0">
                <a:latin typeface="Arial" pitchFamily="34" charset="0"/>
                <a:cs typeface="Arial" pitchFamily="34" charset="0"/>
              </a:rPr>
              <a:t>Garantir a 100% das gestantes a solicitação de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ABO-Rh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sorologia para Hepatite B (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HBsAg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) e toxoplasmose (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IgG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IgM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),  na 1ª consulta.</a:t>
            </a:r>
          </a:p>
          <a:p>
            <a:pPr lvl="0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pt-BR" dirty="0" smtClean="0">
                <a:latin typeface="Arial" pitchFamily="34" charset="0"/>
                <a:cs typeface="Arial" pitchFamily="34" charset="0"/>
              </a:rPr>
              <a:t>Garantir a 100% das gestantes a solicitação de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Hb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Ht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glicemia de jejum, VDRL,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testagem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anti-HIV, exame de Urina tipo 1 com urocultura e antibiograma na 1ª consulta e outro próximo à 30ª semana de gestação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        METAS                </a:t>
            </a:r>
            <a:endParaRPr lang="pt-BR" dirty="0"/>
          </a:p>
        </p:txBody>
      </p:sp>
      <p:pic>
        <p:nvPicPr>
          <p:cNvPr id="4" name="Imagem 3" descr="logo1_100_fc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687628" cy="68762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 descr="logo_saudeFamilia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32656"/>
            <a:ext cx="1031443" cy="6949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352</TotalTime>
  <Words>1014</Words>
  <Application>Microsoft Office PowerPoint</Application>
  <PresentationFormat>Apresentação na tela (4:3)</PresentationFormat>
  <Paragraphs>154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Concurso</vt:lpstr>
      <vt:lpstr>UNIVERSIDADE FEDERAL DE PELOTAS                     DEPARTAMENTO DE MEDICINA SOCIAL ESPECIALIZAÇÃO EM SAÚDE DA FAMÍLIA</vt:lpstr>
      <vt:lpstr>USF DO PARQUE ESTRELA </vt:lpstr>
      <vt:lpstr>             INTRODUÇÃO     </vt:lpstr>
      <vt:lpstr>             INTRODUÇÃO           </vt:lpstr>
      <vt:lpstr>           OBJETIVO GERAL         </vt:lpstr>
      <vt:lpstr>      OBJETIVOS ESPECÍFICOS   </vt:lpstr>
      <vt:lpstr>                   METAS                </vt:lpstr>
      <vt:lpstr>                    METAS                </vt:lpstr>
      <vt:lpstr>                   METAS                </vt:lpstr>
      <vt:lpstr>                   METAS                </vt:lpstr>
      <vt:lpstr>                   METAS                </vt:lpstr>
      <vt:lpstr>             METODOLOGIA           </vt:lpstr>
      <vt:lpstr>             METODOLOGIA         </vt:lpstr>
      <vt:lpstr>             RESULTADOS            </vt:lpstr>
      <vt:lpstr>              RESULTADOS             </vt:lpstr>
      <vt:lpstr>               RESULTADOS             </vt:lpstr>
      <vt:lpstr>              RESULTADOS            </vt:lpstr>
      <vt:lpstr>              RESULTADOS           </vt:lpstr>
      <vt:lpstr>               RESULTADOS          </vt:lpstr>
      <vt:lpstr>               RESULTADOS          </vt:lpstr>
      <vt:lpstr>               RESULTADOS           </vt:lpstr>
      <vt:lpstr>               DISCUSSÃO            </vt:lpstr>
      <vt:lpstr>                DISCUSSÃO             </vt:lpstr>
      <vt:lpstr>         REFLEXÃO CRÍTICA        </vt:lpstr>
      <vt:lpstr>         REFLEXÃO CRÍTICA        </vt:lpstr>
      <vt:lpstr>Grupo de Gestantes       </vt:lpstr>
      <vt:lpstr>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FEDERAL DE PELOTAS                     DEPARTAMENTO DE MEDICINA SOCIAL ESPECIALIZAÇÃO EM SAÚDE DA FAMÍLIA</dc:title>
  <dc:creator>FAMILIA SALDANHA</dc:creator>
  <cp:lastModifiedBy>FAMILIA SALDANHA</cp:lastModifiedBy>
  <cp:revision>74</cp:revision>
  <dcterms:created xsi:type="dcterms:W3CDTF">2014-08-01T17:35:39Z</dcterms:created>
  <dcterms:modified xsi:type="dcterms:W3CDTF">2014-08-05T02:34:48Z</dcterms:modified>
</cp:coreProperties>
</file>