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309" r:id="rId8"/>
    <p:sldId id="293" r:id="rId9"/>
    <p:sldId id="299" r:id="rId10"/>
    <p:sldId id="300" r:id="rId11"/>
    <p:sldId id="301" r:id="rId12"/>
    <p:sldId id="311" r:id="rId13"/>
    <p:sldId id="312" r:id="rId14"/>
    <p:sldId id="313" r:id="rId15"/>
    <p:sldId id="314" r:id="rId16"/>
    <p:sldId id="315" r:id="rId17"/>
    <p:sldId id="305" r:id="rId18"/>
    <p:sldId id="316" r:id="rId19"/>
    <p:sldId id="317" r:id="rId20"/>
    <p:sldId id="297" r:id="rId21"/>
    <p:sldId id="269" r:id="rId22"/>
    <p:sldId id="270" r:id="rId23"/>
    <p:sldId id="298" r:id="rId24"/>
    <p:sldId id="271" r:id="rId25"/>
    <p:sldId id="319" r:id="rId26"/>
    <p:sldId id="310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Documents\6%20novo\unidade%204\Ana\planilha_coleta_dados_semana%2012%20Tabela%20Final%20nov%20(1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us%20documentos\Downloads\planilha_coleta_dados_semana%20dez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0.51063829787234039</c:v>
                </c:pt>
                <c:pt idx="1">
                  <c:v>0.68085106382978744</c:v>
                </c:pt>
                <c:pt idx="2">
                  <c:v>0.89361702127659581</c:v>
                </c:pt>
              </c:numCache>
            </c:numRef>
          </c:val>
        </c:ser>
        <c:dLbls/>
        <c:axId val="65099648"/>
        <c:axId val="65101184"/>
      </c:barChart>
      <c:catAx>
        <c:axId val="65099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101184"/>
        <c:crosses val="autoZero"/>
        <c:auto val="1"/>
        <c:lblAlgn val="ctr"/>
        <c:lblOffset val="100"/>
      </c:catAx>
      <c:valAx>
        <c:axId val="651011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099648"/>
        <c:crosses val="autoZero"/>
        <c:crossBetween val="between"/>
        <c:majorUnit val="0.2"/>
        <c:minorUnit val="4.000000000000002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'[planilha_coleta_dados_semana dez (1).xlsx]Indicadores'!$S$26:$U$26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(1).xlsx]Indicadores'!$S$27:$U$27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65176704"/>
        <c:axId val="65178240"/>
      </c:barChart>
      <c:catAx>
        <c:axId val="65176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178240"/>
        <c:crosses val="autoZero"/>
        <c:auto val="1"/>
        <c:lblAlgn val="ctr"/>
        <c:lblOffset val="100"/>
      </c:catAx>
      <c:valAx>
        <c:axId val="651782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1767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'[planilha_coleta_dados_semana dez (1).xlsx]Indicadores'!$D$31:$F$31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(1).xlsx]Indicadores'!$D$32:$F$32</c:f>
              <c:numCache>
                <c:formatCode>0.0%</c:formatCode>
                <c:ptCount val="3"/>
                <c:pt idx="0">
                  <c:v>0.28571428571428581</c:v>
                </c:pt>
                <c:pt idx="1">
                  <c:v>0.25</c:v>
                </c:pt>
                <c:pt idx="2">
                  <c:v>1</c:v>
                </c:pt>
              </c:numCache>
            </c:numRef>
          </c:val>
        </c:ser>
        <c:dLbls/>
        <c:axId val="65203200"/>
        <c:axId val="75907840"/>
      </c:barChart>
      <c:catAx>
        <c:axId val="65203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07840"/>
        <c:crosses val="autoZero"/>
        <c:auto val="1"/>
        <c:lblAlgn val="ctr"/>
        <c:lblOffset val="100"/>
      </c:catAx>
      <c:valAx>
        <c:axId val="759078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2032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(1).xlsx]Indicadores'!$S$32:$U$32</c:f>
              <c:numCache>
                <c:formatCode>0.0%</c:formatCode>
                <c:ptCount val="3"/>
                <c:pt idx="0">
                  <c:v>0.5</c:v>
                </c:pt>
                <c:pt idx="1">
                  <c:v>0.33333333333333331</c:v>
                </c:pt>
                <c:pt idx="2">
                  <c:v>0</c:v>
                </c:pt>
              </c:numCache>
            </c:numRef>
          </c:val>
        </c:ser>
        <c:dLbls/>
        <c:axId val="75948416"/>
        <c:axId val="75949952"/>
      </c:barChart>
      <c:catAx>
        <c:axId val="75948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49952"/>
        <c:crosses val="autoZero"/>
        <c:auto val="1"/>
        <c:lblAlgn val="ctr"/>
        <c:lblOffset val="100"/>
      </c:catAx>
      <c:valAx>
        <c:axId val="759499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48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'[planilha_coleta_dados_semana dez (1).xlsx]Indicadores'!$D$36:$F$36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(1).xlsx]Indicadores'!$D$37:$F$37</c:f>
              <c:numCache>
                <c:formatCode>0.0%</c:formatCode>
                <c:ptCount val="3"/>
                <c:pt idx="0">
                  <c:v>0.85365853658536595</c:v>
                </c:pt>
                <c:pt idx="1">
                  <c:v>0.85882352941176454</c:v>
                </c:pt>
                <c:pt idx="2">
                  <c:v>0.95909090909090911</c:v>
                </c:pt>
              </c:numCache>
            </c:numRef>
          </c:val>
        </c:ser>
        <c:dLbls/>
        <c:axId val="75851648"/>
        <c:axId val="75853184"/>
      </c:barChart>
      <c:catAx>
        <c:axId val="758516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853184"/>
        <c:crosses val="autoZero"/>
        <c:auto val="1"/>
        <c:lblAlgn val="ctr"/>
        <c:lblOffset val="100"/>
      </c:catAx>
      <c:valAx>
        <c:axId val="758531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85164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(1).xlsx]Indicadores'!$S$37:$U$37</c:f>
              <c:numCache>
                <c:formatCode>0.0%</c:formatCode>
                <c:ptCount val="3"/>
                <c:pt idx="0">
                  <c:v>0.91666666666666652</c:v>
                </c:pt>
                <c:pt idx="1">
                  <c:v>0.9375</c:v>
                </c:pt>
                <c:pt idx="2">
                  <c:v>0.9761904761904765</c:v>
                </c:pt>
              </c:numCache>
            </c:numRef>
          </c:val>
        </c:ser>
        <c:dLbls/>
        <c:axId val="76090368"/>
        <c:axId val="76096256"/>
      </c:barChart>
      <c:catAx>
        <c:axId val="760903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096256"/>
        <c:crosses val="autoZero"/>
        <c:auto val="1"/>
        <c:lblAlgn val="ctr"/>
        <c:lblOffset val="100"/>
      </c:catAx>
      <c:valAx>
        <c:axId val="7609625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090368"/>
        <c:crosses val="autoZero"/>
        <c:crossBetween val="between"/>
        <c:majorUnit val="0.2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1283975615956651"/>
          <c:y val="2.8032380516247308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(1).xlsx]Indicadores'!$D$43:$F$43</c:f>
              <c:numCache>
                <c:formatCode>0.0%</c:formatCode>
                <c:ptCount val="3"/>
                <c:pt idx="0">
                  <c:v>0.86991869918699183</c:v>
                </c:pt>
                <c:pt idx="1">
                  <c:v>0.87058823529411777</c:v>
                </c:pt>
                <c:pt idx="2">
                  <c:v>0.96363636363636351</c:v>
                </c:pt>
              </c:numCache>
            </c:numRef>
          </c:val>
        </c:ser>
        <c:dLbls/>
        <c:axId val="76141696"/>
        <c:axId val="76143232"/>
      </c:barChart>
      <c:catAx>
        <c:axId val="761416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43232"/>
        <c:crosses val="autoZero"/>
        <c:auto val="1"/>
        <c:lblAlgn val="ctr"/>
        <c:lblOffset val="100"/>
      </c:catAx>
      <c:valAx>
        <c:axId val="761432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4169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(1).xlsx]Indicadores'!$S$42:$U$42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(1).xlsx]Indicadores'!$S$43:$U$43</c:f>
              <c:numCache>
                <c:formatCode>0.0%</c:formatCode>
                <c:ptCount val="3"/>
                <c:pt idx="0">
                  <c:v>0.95833333333333348</c:v>
                </c:pt>
                <c:pt idx="1">
                  <c:v>0.96875000000000011</c:v>
                </c:pt>
                <c:pt idx="2">
                  <c:v>1</c:v>
                </c:pt>
              </c:numCache>
            </c:numRef>
          </c:val>
        </c:ser>
        <c:dLbls/>
        <c:axId val="76187904"/>
        <c:axId val="76193792"/>
      </c:barChart>
      <c:catAx>
        <c:axId val="76187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93792"/>
        <c:crosses val="autoZero"/>
        <c:auto val="1"/>
        <c:lblAlgn val="ctr"/>
        <c:lblOffset val="100"/>
      </c:catAx>
      <c:valAx>
        <c:axId val="7619379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61879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(1).xlsx]Indicadores'!$D$49:$F$49</c:f>
              <c:numCache>
                <c:formatCode>0.0%</c:formatCode>
                <c:ptCount val="3"/>
                <c:pt idx="0">
                  <c:v>0.97560975609756106</c:v>
                </c:pt>
                <c:pt idx="1">
                  <c:v>0.9647058823529413</c:v>
                </c:pt>
                <c:pt idx="2">
                  <c:v>0.99545454545454548</c:v>
                </c:pt>
              </c:numCache>
            </c:numRef>
          </c:val>
        </c:ser>
        <c:dLbls/>
        <c:axId val="77352960"/>
        <c:axId val="77354496"/>
      </c:barChart>
      <c:catAx>
        <c:axId val="77352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54496"/>
        <c:crosses val="autoZero"/>
        <c:auto val="1"/>
        <c:lblAlgn val="ctr"/>
        <c:lblOffset val="100"/>
      </c:catAx>
      <c:valAx>
        <c:axId val="773544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529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2886496428171373"/>
          <c:y val="2.9942131526117442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(1).xlsx]Indicadores'!$S$48:$U$48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(1).xlsx]Indicadores'!$S$49:$U$49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7378688"/>
        <c:axId val="77380224"/>
      </c:barChart>
      <c:catAx>
        <c:axId val="77378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80224"/>
        <c:crosses val="autoZero"/>
        <c:auto val="1"/>
        <c:lblAlgn val="ctr"/>
        <c:lblOffset val="100"/>
      </c:catAx>
      <c:valAx>
        <c:axId val="773802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7868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orientação sobre a prática de  atividade física regular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135730639543559"/>
          <c:y val="0.28195121951219509"/>
          <c:w val="0.8586426936045698"/>
          <c:h val="0.61879700403303572"/>
        </c:manualLayout>
      </c:layout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(1).xlsx]Indicadores'!$D$54:$F$54</c:f>
              <c:numCache>
                <c:formatCode>0.0%</c:formatCode>
                <c:ptCount val="3"/>
                <c:pt idx="0">
                  <c:v>0.97560975609756106</c:v>
                </c:pt>
                <c:pt idx="1">
                  <c:v>0.9647058823529413</c:v>
                </c:pt>
                <c:pt idx="2">
                  <c:v>0.99545454545454548</c:v>
                </c:pt>
              </c:numCache>
            </c:numRef>
          </c:val>
        </c:ser>
        <c:dLbls/>
        <c:axId val="77306880"/>
        <c:axId val="77316864"/>
      </c:barChart>
      <c:catAx>
        <c:axId val="77306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16864"/>
        <c:crosses val="autoZero"/>
        <c:auto val="1"/>
        <c:lblAlgn val="ctr"/>
        <c:lblOffset val="100"/>
      </c:catAx>
      <c:valAx>
        <c:axId val="773168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3068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4417292854753913"/>
          <c:y val="6.3215699548147514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(1).xlsx]Indicadores'!$D$4:$F$4</c:f>
              <c:numCache>
                <c:formatCode>0.0%</c:formatCode>
                <c:ptCount val="3"/>
                <c:pt idx="0">
                  <c:v>0.39423076923076933</c:v>
                </c:pt>
                <c:pt idx="1">
                  <c:v>0.54487179487179482</c:v>
                </c:pt>
                <c:pt idx="2">
                  <c:v>0.70512820512820529</c:v>
                </c:pt>
              </c:numCache>
            </c:numRef>
          </c:val>
        </c:ser>
        <c:dLbls/>
        <c:axId val="74995200"/>
        <c:axId val="74996736"/>
      </c:barChart>
      <c:catAx>
        <c:axId val="74995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996736"/>
        <c:crosses val="autoZero"/>
        <c:auto val="1"/>
        <c:lblAlgn val="ctr"/>
        <c:lblOffset val="100"/>
      </c:catAx>
      <c:valAx>
        <c:axId val="749967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995200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(1).xlsx]Indicadores'!$S$53:$U$53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(1).xlsx]Indicadores'!$S$54:$U$54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7418880"/>
        <c:axId val="77420416"/>
      </c:barChart>
      <c:catAx>
        <c:axId val="77418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420416"/>
        <c:crosses val="autoZero"/>
        <c:auto val="1"/>
        <c:lblAlgn val="ctr"/>
        <c:lblOffset val="100"/>
      </c:catAx>
      <c:valAx>
        <c:axId val="774204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4188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(1).xlsx]Indicadores'!$D$59:$F$59</c:f>
              <c:numCache>
                <c:formatCode>0.0%</c:formatCode>
                <c:ptCount val="3"/>
                <c:pt idx="0">
                  <c:v>0.97560975609756106</c:v>
                </c:pt>
                <c:pt idx="1">
                  <c:v>0.9647058823529413</c:v>
                </c:pt>
                <c:pt idx="2">
                  <c:v>0.99545454545454548</c:v>
                </c:pt>
              </c:numCache>
            </c:numRef>
          </c:val>
        </c:ser>
        <c:dLbls/>
        <c:axId val="77461760"/>
        <c:axId val="75960320"/>
      </c:barChart>
      <c:catAx>
        <c:axId val="77461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60320"/>
        <c:crosses val="autoZero"/>
        <c:auto val="1"/>
        <c:lblAlgn val="ctr"/>
        <c:lblOffset val="100"/>
      </c:catAx>
      <c:valAx>
        <c:axId val="759603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461760"/>
        <c:crosses val="autoZero"/>
        <c:crossBetween val="between"/>
      </c:valAx>
      <c:spPr>
        <a:solidFill>
          <a:sysClr val="window" lastClr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(1).xlsx]Indicadores'!$S$58:$U$58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(1).xlsx]Indicadores'!$S$59:$U$59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5988352"/>
        <c:axId val="75998336"/>
      </c:barChart>
      <c:catAx>
        <c:axId val="75988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98336"/>
        <c:crosses val="autoZero"/>
        <c:auto val="1"/>
        <c:lblAlgn val="ctr"/>
        <c:lblOffset val="100"/>
      </c:catAx>
      <c:valAx>
        <c:axId val="759983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883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'[planilha_coleta_dados_semana dez (1).xlsx]Indicadores'!$D$64:$F$64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(1).xlsx]Indicadores'!$D$65:$F$65</c:f>
              <c:numCache>
                <c:formatCode>0.0%</c:formatCode>
                <c:ptCount val="3"/>
                <c:pt idx="0">
                  <c:v>0.97560975609756106</c:v>
                </c:pt>
                <c:pt idx="1">
                  <c:v>0.9647058823529413</c:v>
                </c:pt>
                <c:pt idx="2">
                  <c:v>0.99545454545454548</c:v>
                </c:pt>
              </c:numCache>
            </c:numRef>
          </c:val>
        </c:ser>
        <c:dLbls/>
        <c:axId val="77624832"/>
        <c:axId val="77626368"/>
      </c:barChart>
      <c:catAx>
        <c:axId val="77624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626368"/>
        <c:crosses val="autoZero"/>
        <c:auto val="1"/>
        <c:lblAlgn val="ctr"/>
        <c:lblOffset val="100"/>
      </c:catAx>
      <c:valAx>
        <c:axId val="776263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6248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'[planilha_coleta_dados_semana dez (1).xlsx]Indicadores'!$S$64:$U$64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(1).xlsx]Indicadores'!$S$65:$U$65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7470336"/>
        <c:axId val="77476224"/>
      </c:barChart>
      <c:catAx>
        <c:axId val="77470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476224"/>
        <c:crosses val="autoZero"/>
        <c:auto val="1"/>
        <c:lblAlgn val="ctr"/>
        <c:lblOffset val="100"/>
      </c:catAx>
      <c:valAx>
        <c:axId val="774762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4703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>
        <c:manualLayout>
          <c:xMode val="edge"/>
          <c:yMode val="edge"/>
          <c:x val="9.5924959497747042E-2"/>
          <c:y val="4.0207527830653497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'[planilha_coleta_dados_semana dez (1).xlsx]Indicadores'!$D$9:$F$9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(1).xlsx]Indicadores'!$D$10:$F$10</c:f>
              <c:numCache>
                <c:formatCode>0.0%</c:formatCode>
                <c:ptCount val="3"/>
                <c:pt idx="0">
                  <c:v>0.98373983739837423</c:v>
                </c:pt>
                <c:pt idx="1">
                  <c:v>0.97058823529411764</c:v>
                </c:pt>
                <c:pt idx="2">
                  <c:v>0.99545454545454548</c:v>
                </c:pt>
              </c:numCache>
            </c:numRef>
          </c:val>
        </c:ser>
        <c:dLbls/>
        <c:axId val="75021312"/>
        <c:axId val="75059968"/>
      </c:barChart>
      <c:catAx>
        <c:axId val="75021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059968"/>
        <c:crosses val="autoZero"/>
        <c:auto val="1"/>
        <c:lblAlgn val="ctr"/>
        <c:lblOffset val="100"/>
      </c:catAx>
      <c:valAx>
        <c:axId val="750599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02131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3063608620373007"/>
          <c:y val="3.069307130097135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(1).xlsx]Indicadores'!$S$10:$U$10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5088256"/>
        <c:axId val="75089792"/>
      </c:barChart>
      <c:catAx>
        <c:axId val="75088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089792"/>
        <c:crosses val="autoZero"/>
        <c:auto val="1"/>
        <c:lblAlgn val="ctr"/>
        <c:lblOffset val="100"/>
      </c:catAx>
      <c:valAx>
        <c:axId val="750897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0882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os exames complementares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(1).xlsx]Indicadores'!$D$15:$F$15</c:f>
              <c:numCache>
                <c:formatCode>0.0%</c:formatCode>
                <c:ptCount val="3"/>
                <c:pt idx="0">
                  <c:v>0.85365853658536595</c:v>
                </c:pt>
                <c:pt idx="1">
                  <c:v>0.85882352941176454</c:v>
                </c:pt>
                <c:pt idx="2">
                  <c:v>0.95454545454545481</c:v>
                </c:pt>
              </c:numCache>
            </c:numRef>
          </c:val>
        </c:ser>
        <c:dLbls/>
        <c:axId val="75647232"/>
        <c:axId val="75653120"/>
      </c:barChart>
      <c:catAx>
        <c:axId val="75647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653120"/>
        <c:crosses val="autoZero"/>
        <c:auto val="1"/>
        <c:lblAlgn val="ctr"/>
        <c:lblOffset val="100"/>
      </c:catAx>
      <c:valAx>
        <c:axId val="756531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64723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(1).xlsx]Indicadores'!$S$15:$U$15</c:f>
              <c:numCache>
                <c:formatCode>0.0%</c:formatCode>
                <c:ptCount val="3"/>
                <c:pt idx="0">
                  <c:v>0.91666666666666652</c:v>
                </c:pt>
                <c:pt idx="1">
                  <c:v>0.9375</c:v>
                </c:pt>
                <c:pt idx="2">
                  <c:v>0.9761904761904765</c:v>
                </c:pt>
              </c:numCache>
            </c:numRef>
          </c:val>
        </c:ser>
        <c:dLbls/>
        <c:axId val="75664768"/>
        <c:axId val="75691136"/>
      </c:barChart>
      <c:catAx>
        <c:axId val="75664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691136"/>
        <c:crosses val="autoZero"/>
        <c:auto val="1"/>
        <c:lblAlgn val="ctr"/>
        <c:lblOffset val="100"/>
      </c:catAx>
      <c:valAx>
        <c:axId val="756911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66476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'[planilha_coleta_dados_semana dez (1).xlsx]Indicadores'!$D$20:$F$20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(1).xlsx]Indicadores'!$D$21:$F$21</c:f>
              <c:numCache>
                <c:formatCode>0.0%</c:formatCode>
                <c:ptCount val="3"/>
                <c:pt idx="0">
                  <c:v>0.98360655737704916</c:v>
                </c:pt>
                <c:pt idx="1">
                  <c:v>0.98795180722891562</c:v>
                </c:pt>
                <c:pt idx="2">
                  <c:v>0.99090909090909107</c:v>
                </c:pt>
              </c:numCache>
            </c:numRef>
          </c:val>
        </c:ser>
        <c:dLbls/>
        <c:axId val="75732096"/>
        <c:axId val="75733632"/>
      </c:barChart>
      <c:catAx>
        <c:axId val="75732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733632"/>
        <c:crosses val="autoZero"/>
        <c:auto val="1"/>
        <c:lblAlgn val="ctr"/>
        <c:lblOffset val="100"/>
      </c:catAx>
      <c:valAx>
        <c:axId val="757336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73209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6582337067816022"/>
          <c:y val="0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(1).xlsx]Indicadores'!$R$21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Pos val="inEnd"/>
            <c:showVal val="1"/>
          </c:dLbls>
          <c:cat>
            <c:strRef>
              <c:f>'[planilha_coleta_dados_semana dez (1).xlsx]Indicadores'!$S$20:$U$20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(1).xlsx]Indicadores'!$S$21:$U$21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75757824"/>
        <c:axId val="75788288"/>
      </c:barChart>
      <c:catAx>
        <c:axId val="75757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788288"/>
        <c:crosses val="autoZero"/>
        <c:auto val="1"/>
        <c:lblAlgn val="ctr"/>
        <c:lblOffset val="100"/>
      </c:catAx>
      <c:valAx>
        <c:axId val="757882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7578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'[planilha_coleta_dados_semana dez (1).xlsx]Indicadores'!$C$27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'[planilha_coleta_dados_semana dez (1).xlsx]Indicadores'!$D$26:$F$26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'[planilha_coleta_dados_semana dez (1).xlsx]Indicadores'!$D$27:$F$27</c:f>
              <c:numCache>
                <c:formatCode>0.0%</c:formatCode>
                <c:ptCount val="3"/>
                <c:pt idx="0">
                  <c:v>0.98373983739837423</c:v>
                </c:pt>
                <c:pt idx="1">
                  <c:v>0.97058823529411764</c:v>
                </c:pt>
                <c:pt idx="2">
                  <c:v>0.99545454545454548</c:v>
                </c:pt>
              </c:numCache>
            </c:numRef>
          </c:val>
        </c:ser>
        <c:dLbls/>
        <c:axId val="65142784"/>
        <c:axId val="65144320"/>
      </c:barChart>
      <c:catAx>
        <c:axId val="65142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144320"/>
        <c:crosses val="autoZero"/>
        <c:auto val="1"/>
        <c:lblAlgn val="ctr"/>
        <c:lblOffset val="100"/>
      </c:catAx>
      <c:valAx>
        <c:axId val="651443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14278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0139D-0D40-45EA-9913-32E8AC9AE14D}" type="datetimeFigureOut">
              <a:rPr lang="pt-BR" smtClean="0"/>
              <a:pPr/>
              <a:t>19/01/2015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589D7-2A5C-43E9-9F8C-C7EE3E7FE1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849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589D7-2A5C-43E9-9F8C-C7EE3E7FE19C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361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F83-C62B-45DC-9C29-92C1977C467D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026-6831-41A4-9E1B-72220E59405D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5A1B-4D6B-488B-8E98-775AB54EAE5C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19E9-1BC0-41C2-81BD-EB20C83306BD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58CC-88D2-4768-AAE0-D7670664AE2D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D5FC-F05B-4DBE-B0FC-AA2B09E9D7E2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A2A-3A78-4ED5-92FA-E2EDF4623A98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BF10-A5F5-4246-949A-D4E21F436138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3401-7AB0-44CA-9528-806C5FD577B5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E4-0BEE-45A0-A558-70BDD2ACDF86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FEF-2775-4841-BCF2-1B80FD2E9B0B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20406-6A2C-4477-82E0-3A36AA23304B}" type="datetime1">
              <a:rPr lang="pt-BR" smtClean="0"/>
              <a:pPr/>
              <a:t>19/01/2015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2428868"/>
            <a:ext cx="8429684" cy="2000264"/>
          </a:xfrm>
        </p:spPr>
        <p:txBody>
          <a:bodyPr>
            <a:noAutofit/>
          </a:bodyPr>
          <a:lstStyle/>
          <a:p>
            <a:pPr latinLnBrk="1"/>
            <a:r>
              <a:rPr lang="pt-BR" sz="2800" b="1" dirty="0">
                <a:latin typeface="Garamond" pitchFamily="18" charset="0"/>
              </a:rPr>
              <a:t>MELHORIA DA ATENÇÃO AOS USUÁRIOS </a:t>
            </a:r>
            <a:r>
              <a:rPr lang="pt-BR" sz="2800" b="1" dirty="0" smtClean="0">
                <a:latin typeface="Garamond" pitchFamily="18" charset="0"/>
              </a:rPr>
              <a:t/>
            </a:r>
            <a:br>
              <a:rPr lang="pt-BR" sz="2800" b="1" dirty="0" smtClean="0">
                <a:latin typeface="Garamond" pitchFamily="18" charset="0"/>
              </a:rPr>
            </a:br>
            <a:r>
              <a:rPr lang="pt-BR" sz="2800" b="1" dirty="0" smtClean="0">
                <a:latin typeface="Garamond" pitchFamily="18" charset="0"/>
              </a:rPr>
              <a:t>PORTADORES </a:t>
            </a:r>
            <a:r>
              <a:rPr lang="pt-BR" sz="2800" b="1" dirty="0">
                <a:latin typeface="Garamond" pitchFamily="18" charset="0"/>
              </a:rPr>
              <a:t>DE HIPERTENSÃO ARTERIAL E </a:t>
            </a:r>
            <a:r>
              <a:rPr lang="pt-BR" sz="2800" b="1" dirty="0" smtClean="0">
                <a:latin typeface="Garamond" pitchFamily="18" charset="0"/>
              </a:rPr>
              <a:t>DIABETES MELLITUS NA UBS </a:t>
            </a:r>
            <a:r>
              <a:rPr lang="pt-BR" sz="2800" b="1" dirty="0">
                <a:latin typeface="Garamond" pitchFamily="18" charset="0"/>
              </a:rPr>
              <a:t>UNIDADE </a:t>
            </a:r>
            <a:r>
              <a:rPr lang="pt-BR" sz="2800" b="1" dirty="0" smtClean="0">
                <a:latin typeface="Garamond" pitchFamily="18" charset="0"/>
              </a:rPr>
              <a:t/>
            </a:r>
            <a:br>
              <a:rPr lang="pt-BR" sz="2800" b="1" dirty="0" smtClean="0">
                <a:latin typeface="Garamond" pitchFamily="18" charset="0"/>
              </a:rPr>
            </a:br>
            <a:r>
              <a:rPr lang="pt-BR" sz="2800" b="1" dirty="0" smtClean="0">
                <a:latin typeface="Garamond" pitchFamily="18" charset="0"/>
              </a:rPr>
              <a:t>SANITÁRIA </a:t>
            </a:r>
            <a:r>
              <a:rPr lang="pt-BR" sz="2800" b="1" dirty="0">
                <a:latin typeface="Garamond" pitchFamily="18" charset="0"/>
              </a:rPr>
              <a:t>DE ARVOREZINHA/RS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28992" y="4786322"/>
            <a:ext cx="5357850" cy="1214446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Aluna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Ana Paula Almeida Serafini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Orientadora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: Alexandra 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da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 Rosa Martins</a:t>
            </a:r>
            <a:endParaRPr lang="pt-BR" sz="24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88640"/>
            <a:ext cx="72728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Universidade Federal de Pelotas </a:t>
            </a:r>
            <a:endParaRPr lang="pt-BR" sz="2400" kern="0" dirty="0" smtClean="0">
              <a:latin typeface="Garamond" pitchFamily="18" charset="0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Departamento de Medicina Social </a:t>
            </a:r>
            <a:endParaRPr lang="pt-BR" sz="2400" kern="0" dirty="0" smtClean="0">
              <a:latin typeface="Garamond" pitchFamily="18" charset="0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Especialização em Saúde da Família </a:t>
            </a:r>
            <a:endParaRPr lang="pt-BR" sz="2400" kern="0" dirty="0" smtClean="0">
              <a:latin typeface="Garamond" pitchFamily="18" charset="0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Modalidade à Distância </a:t>
            </a:r>
            <a:endParaRPr lang="pt-BR" sz="2400" dirty="0">
              <a:latin typeface="Garamond" pitchFamily="18" charset="0"/>
              <a:ea typeface="Calibri"/>
              <a:cs typeface="Times New Roman"/>
            </a:endParaRPr>
          </a:p>
          <a:p>
            <a:endParaRPr lang="pt-BR" sz="20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1868" y="6215082"/>
            <a:ext cx="229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Garamond" pitchFamily="18" charset="0"/>
              </a:rPr>
              <a:t>Pelotas, 2015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500726"/>
          </a:xfrm>
        </p:spPr>
        <p:txBody>
          <a:bodyPr/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2.</a:t>
            </a:r>
            <a:r>
              <a:rPr lang="pt-BR" sz="2800" dirty="0">
                <a:latin typeface="Garamond" pitchFamily="18" charset="0"/>
              </a:rPr>
              <a:t> Melhorar a qualidade da atenção a hipertensos e/ou diabéticos</a:t>
            </a:r>
          </a:p>
          <a:p>
            <a:pPr algn="just"/>
            <a:r>
              <a:rPr lang="pt-BR" sz="2800" b="1" dirty="0" smtClean="0">
                <a:latin typeface="Garamond" pitchFamily="18" charset="0"/>
              </a:rPr>
              <a:t>Meta </a:t>
            </a:r>
            <a:r>
              <a:rPr lang="pt-BR" sz="2800" b="1" dirty="0">
                <a:latin typeface="Garamond" pitchFamily="18" charset="0"/>
              </a:rPr>
              <a:t>2.2</a:t>
            </a:r>
            <a:r>
              <a:rPr lang="pt-BR" sz="2800" dirty="0">
                <a:latin typeface="Garamond" pitchFamily="18" charset="0"/>
              </a:rPr>
              <a:t>. Garantir a 100% dos </a:t>
            </a:r>
            <a:r>
              <a:rPr lang="pt-BR" sz="2800" dirty="0" smtClean="0">
                <a:latin typeface="Garamond" pitchFamily="18" charset="0"/>
              </a:rPr>
              <a:t>hipertensos e </a:t>
            </a:r>
            <a:r>
              <a:rPr lang="pt-BR" sz="2800" dirty="0">
                <a:latin typeface="Garamond" pitchFamily="18" charset="0"/>
              </a:rPr>
              <a:t>diabéticos a realização de exames complementares em dia de acordo com o protocolo.   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6553326"/>
              </p:ext>
            </p:extLst>
          </p:nvPr>
        </p:nvGraphicFramePr>
        <p:xfrm>
          <a:off x="214282" y="3857628"/>
          <a:ext cx="442972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5961118"/>
              </p:ext>
            </p:extLst>
          </p:nvPr>
        </p:nvGraphicFramePr>
        <p:xfrm>
          <a:off x="4571999" y="3855308"/>
          <a:ext cx="4344189" cy="278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5007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2.</a:t>
            </a:r>
            <a:r>
              <a:rPr lang="pt-BR" sz="2800" dirty="0">
                <a:latin typeface="Garamond" pitchFamily="18" charset="0"/>
              </a:rPr>
              <a:t> Melhorar a qualidade da atenção a hipertensos e/ou diabéticos</a:t>
            </a:r>
          </a:p>
          <a:p>
            <a:pPr algn="just"/>
            <a:r>
              <a:rPr lang="pt-BR" sz="2800" b="1" dirty="0" smtClean="0">
                <a:latin typeface="Garamond" pitchFamily="18" charset="0"/>
              </a:rPr>
              <a:t>Meta </a:t>
            </a:r>
            <a:r>
              <a:rPr lang="pt-BR" sz="2800" b="1" dirty="0">
                <a:latin typeface="Garamond" pitchFamily="18" charset="0"/>
              </a:rPr>
              <a:t>2.3</a:t>
            </a:r>
            <a:r>
              <a:rPr lang="pt-BR" sz="2800" dirty="0">
                <a:latin typeface="Garamond" pitchFamily="18" charset="0"/>
              </a:rPr>
              <a:t>. Priorizar a prescrição de medicamentos da farmácia popular para 100% dos </a:t>
            </a:r>
            <a:r>
              <a:rPr lang="pt-BR" sz="2800" dirty="0" smtClean="0">
                <a:latin typeface="Garamond" pitchFamily="18" charset="0"/>
              </a:rPr>
              <a:t>hipertensos e </a:t>
            </a:r>
            <a:r>
              <a:rPr lang="pt-BR" sz="2800" dirty="0">
                <a:latin typeface="Garamond" pitchFamily="18" charset="0"/>
              </a:rPr>
              <a:t>diabéticos cadastrados na unidade de saúde.</a:t>
            </a:r>
          </a:p>
          <a:p>
            <a:endParaRPr lang="pt-BR" dirty="0"/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5032124"/>
              </p:ext>
            </p:extLst>
          </p:nvPr>
        </p:nvGraphicFramePr>
        <p:xfrm>
          <a:off x="214282" y="3861048"/>
          <a:ext cx="4284916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34875714"/>
              </p:ext>
            </p:extLst>
          </p:nvPr>
        </p:nvGraphicFramePr>
        <p:xfrm>
          <a:off x="4572000" y="3861048"/>
          <a:ext cx="4392487" cy="2458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5007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2.</a:t>
            </a:r>
            <a:r>
              <a:rPr lang="pt-BR" sz="2800" dirty="0">
                <a:latin typeface="Garamond" pitchFamily="18" charset="0"/>
              </a:rPr>
              <a:t> Melhorar a qualidade da atenção a hipertensos e/ou diabéticos</a:t>
            </a:r>
          </a:p>
          <a:p>
            <a:pPr algn="just"/>
            <a:r>
              <a:rPr lang="pt-BR" sz="2800" b="1" dirty="0" smtClean="0">
                <a:latin typeface="Garamond" pitchFamily="18" charset="0"/>
              </a:rPr>
              <a:t>Meta </a:t>
            </a:r>
            <a:r>
              <a:rPr lang="pt-BR" sz="2800" b="1" dirty="0">
                <a:latin typeface="Garamond" pitchFamily="18" charset="0"/>
              </a:rPr>
              <a:t>2.4</a:t>
            </a:r>
            <a:r>
              <a:rPr lang="pt-BR" sz="2800" dirty="0">
                <a:latin typeface="Garamond" pitchFamily="18" charset="0"/>
              </a:rPr>
              <a:t>. Realizar avaliação da necessidade de atendimento odontológico em 100% dos hipertensos e diabéticos.</a:t>
            </a:r>
          </a:p>
          <a:p>
            <a:endParaRPr lang="pt-BR" dirty="0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3838906"/>
              </p:ext>
            </p:extLst>
          </p:nvPr>
        </p:nvGraphicFramePr>
        <p:xfrm>
          <a:off x="285720" y="3717032"/>
          <a:ext cx="432177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9745004"/>
              </p:ext>
            </p:extLst>
          </p:nvPr>
        </p:nvGraphicFramePr>
        <p:xfrm>
          <a:off x="4741518" y="3717032"/>
          <a:ext cx="42418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84869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5007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3.</a:t>
            </a:r>
            <a:r>
              <a:rPr lang="pt-BR" sz="2800" dirty="0">
                <a:latin typeface="Garamond" pitchFamily="18" charset="0"/>
              </a:rPr>
              <a:t> Melhorar a adesão de hipertensos e/ou diabéticos ao programa</a:t>
            </a:r>
          </a:p>
          <a:p>
            <a:pPr algn="just"/>
            <a:r>
              <a:rPr lang="en-US" sz="2800" b="1" dirty="0">
                <a:latin typeface="Garamond" pitchFamily="18" charset="0"/>
              </a:rPr>
              <a:t>Meta 3.1.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Buscar</a:t>
            </a:r>
            <a:r>
              <a:rPr lang="en-US" sz="2800" dirty="0">
                <a:latin typeface="Garamond" pitchFamily="18" charset="0"/>
              </a:rPr>
              <a:t> 100% dos </a:t>
            </a:r>
            <a:r>
              <a:rPr lang="en-US" sz="2800" dirty="0" err="1">
                <a:latin typeface="Garamond" pitchFamily="18" charset="0"/>
              </a:rPr>
              <a:t>hipertensos</a:t>
            </a:r>
            <a:r>
              <a:rPr lang="en-US" sz="2800" dirty="0">
                <a:latin typeface="Garamond" pitchFamily="18" charset="0"/>
              </a:rPr>
              <a:t> e </a:t>
            </a:r>
            <a:r>
              <a:rPr lang="en-US" sz="2800" dirty="0" err="1">
                <a:latin typeface="Garamond" pitchFamily="18" charset="0"/>
              </a:rPr>
              <a:t>diabéticos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faltosos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às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consultas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na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unidade</a:t>
            </a:r>
            <a:r>
              <a:rPr lang="en-US" sz="2800" dirty="0">
                <a:latin typeface="Garamond" pitchFamily="18" charset="0"/>
              </a:rPr>
              <a:t> de </a:t>
            </a:r>
            <a:r>
              <a:rPr lang="en-US" sz="2800" dirty="0" err="1">
                <a:latin typeface="Garamond" pitchFamily="18" charset="0"/>
              </a:rPr>
              <a:t>saúde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conforme</a:t>
            </a:r>
            <a:r>
              <a:rPr lang="en-US" sz="2800" dirty="0">
                <a:latin typeface="Garamond" pitchFamily="18" charset="0"/>
              </a:rPr>
              <a:t> a </a:t>
            </a:r>
            <a:r>
              <a:rPr lang="en-US" sz="2800" dirty="0" err="1">
                <a:latin typeface="Garamond" pitchFamily="18" charset="0"/>
              </a:rPr>
              <a:t>periodicidade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recomendada</a:t>
            </a:r>
            <a:r>
              <a:rPr lang="en-US" sz="2800" dirty="0" smtClean="0">
                <a:latin typeface="Garamond" pitchFamily="18" charset="0"/>
              </a:rPr>
              <a:t>.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08670139"/>
              </p:ext>
            </p:extLst>
          </p:nvPr>
        </p:nvGraphicFramePr>
        <p:xfrm>
          <a:off x="285720" y="4000504"/>
          <a:ext cx="4214842" cy="2596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92070027"/>
              </p:ext>
            </p:extLst>
          </p:nvPr>
        </p:nvGraphicFramePr>
        <p:xfrm>
          <a:off x="4720208" y="4000504"/>
          <a:ext cx="4138072" cy="25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8486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5007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4</a:t>
            </a:r>
            <a:r>
              <a:rPr lang="pt-BR" sz="2800" dirty="0">
                <a:latin typeface="Garamond" pitchFamily="18" charset="0"/>
              </a:rPr>
              <a:t>. Melhorar o registro das informações</a:t>
            </a:r>
          </a:p>
          <a:p>
            <a:pPr algn="just"/>
            <a:r>
              <a:rPr lang="pt-BR" sz="2800" b="1" dirty="0">
                <a:latin typeface="Garamond" pitchFamily="18" charset="0"/>
              </a:rPr>
              <a:t>Meta 4.1.</a:t>
            </a:r>
            <a:r>
              <a:rPr lang="pt-BR" sz="2800" dirty="0">
                <a:latin typeface="Garamond" pitchFamily="18" charset="0"/>
              </a:rPr>
              <a:t> Manter ficha de acompanhamento de 100% </a:t>
            </a:r>
            <a:r>
              <a:rPr lang="pt-BR" sz="2800" dirty="0" smtClean="0">
                <a:latin typeface="Garamond" pitchFamily="18" charset="0"/>
              </a:rPr>
              <a:t>dos hipertensos </a:t>
            </a:r>
            <a:r>
              <a:rPr lang="pt-BR" sz="2800" dirty="0">
                <a:latin typeface="Garamond" pitchFamily="18" charset="0"/>
              </a:rPr>
              <a:t>e diabéticos cadastrados na unidade de saúde.</a:t>
            </a:r>
          </a:p>
        </p:txBody>
      </p:sp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9176129"/>
              </p:ext>
            </p:extLst>
          </p:nvPr>
        </p:nvGraphicFramePr>
        <p:xfrm>
          <a:off x="428596" y="3500438"/>
          <a:ext cx="4236792" cy="2883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26715674"/>
              </p:ext>
            </p:extLst>
          </p:nvPr>
        </p:nvGraphicFramePr>
        <p:xfrm>
          <a:off x="4844233" y="3500438"/>
          <a:ext cx="4085485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03734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5007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5.</a:t>
            </a:r>
            <a:r>
              <a:rPr lang="pt-BR" sz="2800" dirty="0">
                <a:latin typeface="Garamond" pitchFamily="18" charset="0"/>
              </a:rPr>
              <a:t> Mapear hipertensos </a:t>
            </a:r>
            <a:r>
              <a:rPr lang="pt-BR" sz="2800" dirty="0" smtClean="0">
                <a:latin typeface="Garamond" pitchFamily="18" charset="0"/>
              </a:rPr>
              <a:t>e diabéticos </a:t>
            </a:r>
            <a:r>
              <a:rPr lang="pt-BR" sz="2800" dirty="0">
                <a:latin typeface="Garamond" pitchFamily="18" charset="0"/>
              </a:rPr>
              <a:t>de risco para doença cardiovascular</a:t>
            </a:r>
          </a:p>
          <a:p>
            <a:pPr algn="just"/>
            <a:r>
              <a:rPr lang="pt-BR" sz="2800" b="1" dirty="0">
                <a:latin typeface="Garamond" pitchFamily="18" charset="0"/>
              </a:rPr>
              <a:t>Meta 5.1</a:t>
            </a:r>
            <a:r>
              <a:rPr lang="pt-BR" sz="2800" dirty="0">
                <a:latin typeface="Garamond" pitchFamily="18" charset="0"/>
              </a:rPr>
              <a:t>. Realizar estratificação do risco cardiovascular em 100% dos hipertensos e diabéticos cadastrados na unidade de saúde.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4480625"/>
              </p:ext>
            </p:extLst>
          </p:nvPr>
        </p:nvGraphicFramePr>
        <p:xfrm>
          <a:off x="214282" y="3786190"/>
          <a:ext cx="4285710" cy="2902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8358822"/>
              </p:ext>
            </p:extLst>
          </p:nvPr>
        </p:nvGraphicFramePr>
        <p:xfrm>
          <a:off x="4644008" y="3781168"/>
          <a:ext cx="4320480" cy="288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99063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500726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6.</a:t>
            </a:r>
            <a:r>
              <a:rPr lang="pt-BR" sz="2800" dirty="0">
                <a:latin typeface="Garamond" pitchFamily="18" charset="0"/>
              </a:rPr>
              <a:t> Promover a saúde de hipertensos e </a:t>
            </a:r>
            <a:r>
              <a:rPr lang="pt-BR" sz="2800" dirty="0" smtClean="0">
                <a:latin typeface="Garamond" pitchFamily="18" charset="0"/>
              </a:rPr>
              <a:t>diabéticos.</a:t>
            </a:r>
            <a:endParaRPr lang="pt-BR" sz="2800" dirty="0">
              <a:latin typeface="Garamond" pitchFamily="18" charset="0"/>
            </a:endParaRPr>
          </a:p>
          <a:p>
            <a:pPr algn="just"/>
            <a:r>
              <a:rPr lang="pt-BR" sz="2800" b="1" dirty="0">
                <a:latin typeface="Garamond" pitchFamily="18" charset="0"/>
              </a:rPr>
              <a:t>Meta 6.1.</a:t>
            </a:r>
            <a:r>
              <a:rPr lang="pt-BR" sz="2800" dirty="0">
                <a:latin typeface="Garamond" pitchFamily="18" charset="0"/>
              </a:rPr>
              <a:t> Garantir orientação nutricional sobre alimentação </a:t>
            </a:r>
            <a:r>
              <a:rPr lang="pt-BR" sz="2800" dirty="0" err="1">
                <a:latin typeface="Garamond" pitchFamily="18" charset="0"/>
              </a:rPr>
              <a:t>saúdável</a:t>
            </a:r>
            <a:r>
              <a:rPr lang="pt-BR" sz="2800" dirty="0">
                <a:latin typeface="Garamond" pitchFamily="18" charset="0"/>
              </a:rPr>
              <a:t> a 100% dos hipertensos e diabéticos.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21827961"/>
              </p:ext>
            </p:extLst>
          </p:nvPr>
        </p:nvGraphicFramePr>
        <p:xfrm>
          <a:off x="214282" y="3714752"/>
          <a:ext cx="442798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85640232"/>
              </p:ext>
            </p:extLst>
          </p:nvPr>
        </p:nvGraphicFramePr>
        <p:xfrm>
          <a:off x="4716016" y="3714752"/>
          <a:ext cx="414226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99063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00108"/>
            <a:ext cx="8391306" cy="5429288"/>
          </a:xfrm>
        </p:spPr>
        <p:txBody>
          <a:bodyPr/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6.</a:t>
            </a:r>
            <a:r>
              <a:rPr lang="pt-BR" sz="2800" dirty="0">
                <a:latin typeface="Garamond" pitchFamily="18" charset="0"/>
              </a:rPr>
              <a:t> Promover a saúde de hipertensos e diabéticos</a:t>
            </a:r>
          </a:p>
          <a:p>
            <a:pPr algn="just"/>
            <a:r>
              <a:rPr lang="pt-BR" sz="2800" b="1" dirty="0">
                <a:latin typeface="Garamond" pitchFamily="18" charset="0"/>
              </a:rPr>
              <a:t>Meta 6.2</a:t>
            </a:r>
            <a:r>
              <a:rPr lang="pt-BR" sz="2800" dirty="0">
                <a:latin typeface="Garamond" pitchFamily="18" charset="0"/>
              </a:rPr>
              <a:t>. Garantir orientação em relação à prática regular de atividade física a 100% dos pacientes hipertensos e diabéticos.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85110018"/>
              </p:ext>
            </p:extLst>
          </p:nvPr>
        </p:nvGraphicFramePr>
        <p:xfrm>
          <a:off x="357158" y="3571877"/>
          <a:ext cx="4041779" cy="257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5118112"/>
              </p:ext>
            </p:extLst>
          </p:nvPr>
        </p:nvGraphicFramePr>
        <p:xfrm>
          <a:off x="4572000" y="3571876"/>
          <a:ext cx="427518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00108"/>
            <a:ext cx="8391306" cy="5429288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6.</a:t>
            </a:r>
            <a:r>
              <a:rPr lang="pt-BR" sz="2800" dirty="0">
                <a:latin typeface="Garamond" pitchFamily="18" charset="0"/>
              </a:rPr>
              <a:t> Promover a saúde de hipertensos e diabéticos</a:t>
            </a:r>
          </a:p>
          <a:p>
            <a:pPr algn="just"/>
            <a:r>
              <a:rPr lang="en-US" sz="2800" b="1" dirty="0">
                <a:latin typeface="Garamond" pitchFamily="18" charset="0"/>
              </a:rPr>
              <a:t>Meta 6.3.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Garantir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orientação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sobre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os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riscos</a:t>
            </a:r>
            <a:r>
              <a:rPr lang="en-US" sz="2800" dirty="0">
                <a:latin typeface="Garamond" pitchFamily="18" charset="0"/>
              </a:rPr>
              <a:t> do </a:t>
            </a:r>
            <a:r>
              <a:rPr lang="en-US" sz="2800" dirty="0" err="1">
                <a:latin typeface="Garamond" pitchFamily="18" charset="0"/>
              </a:rPr>
              <a:t>tabagismo</a:t>
            </a:r>
            <a:r>
              <a:rPr lang="en-US" sz="2800" dirty="0">
                <a:latin typeface="Garamond" pitchFamily="18" charset="0"/>
              </a:rPr>
              <a:t> a 100% dos </a:t>
            </a:r>
            <a:r>
              <a:rPr lang="en-US" sz="2800" dirty="0" err="1">
                <a:latin typeface="Garamond" pitchFamily="18" charset="0"/>
              </a:rPr>
              <a:t>pacientes</a:t>
            </a: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dirty="0" err="1">
                <a:latin typeface="Garamond" pitchFamily="18" charset="0"/>
              </a:rPr>
              <a:t>hipertensos</a:t>
            </a:r>
            <a:r>
              <a:rPr lang="en-US" sz="2800" dirty="0">
                <a:latin typeface="Garamond" pitchFamily="18" charset="0"/>
              </a:rPr>
              <a:t> e </a:t>
            </a:r>
            <a:r>
              <a:rPr lang="en-US" sz="2800" dirty="0" err="1">
                <a:latin typeface="Garamond" pitchFamily="18" charset="0"/>
              </a:rPr>
              <a:t>diabéticos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4214196"/>
              </p:ext>
            </p:extLst>
          </p:nvPr>
        </p:nvGraphicFramePr>
        <p:xfrm>
          <a:off x="214283" y="3500439"/>
          <a:ext cx="421484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44868214"/>
              </p:ext>
            </p:extLst>
          </p:nvPr>
        </p:nvGraphicFramePr>
        <p:xfrm>
          <a:off x="4572000" y="3500439"/>
          <a:ext cx="4351956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10078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00108"/>
            <a:ext cx="8391306" cy="5429288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latin typeface="Garamond" pitchFamily="18" charset="0"/>
              </a:rPr>
              <a:t>Objetivo 6.</a:t>
            </a:r>
            <a:r>
              <a:rPr lang="pt-BR" sz="2800" dirty="0">
                <a:latin typeface="Garamond" pitchFamily="18" charset="0"/>
              </a:rPr>
              <a:t> Promover a saúde de hipertensos e diabéticos</a:t>
            </a:r>
          </a:p>
          <a:p>
            <a:pPr algn="just"/>
            <a:r>
              <a:rPr lang="pt-BR" sz="2800" b="1" dirty="0">
                <a:latin typeface="Garamond" pitchFamily="18" charset="0"/>
              </a:rPr>
              <a:t>Meta 6.4.</a:t>
            </a:r>
            <a:r>
              <a:rPr lang="pt-BR" sz="2800" dirty="0">
                <a:latin typeface="Garamond" pitchFamily="18" charset="0"/>
              </a:rPr>
              <a:t> Garantir </a:t>
            </a:r>
            <a:r>
              <a:rPr lang="pt-BR" sz="2800" dirty="0" smtClean="0">
                <a:latin typeface="Garamond" pitchFamily="18" charset="0"/>
              </a:rPr>
              <a:t>orientação sobre </a:t>
            </a:r>
            <a:r>
              <a:rPr lang="pt-BR" sz="2800" dirty="0">
                <a:latin typeface="Garamond" pitchFamily="18" charset="0"/>
              </a:rPr>
              <a:t>higiene bucal a 100% dos pacientes hipertensos e diabéticos.</a:t>
            </a:r>
          </a:p>
        </p:txBody>
      </p:sp>
      <p:graphicFrame>
        <p:nvGraphicFramePr>
          <p:cNvPr id="8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00922017"/>
              </p:ext>
            </p:extLst>
          </p:nvPr>
        </p:nvGraphicFramePr>
        <p:xfrm>
          <a:off x="357158" y="3786190"/>
          <a:ext cx="400052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12045872"/>
              </p:ext>
            </p:extLst>
          </p:nvPr>
        </p:nvGraphicFramePr>
        <p:xfrm>
          <a:off x="4500562" y="3786190"/>
          <a:ext cx="4175894" cy="2441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8643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4290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As doenças cardiovasculares representam no Brasil a maior causa de morte (BRASIL, 2006).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Necessidade da utilização de medidas de controle dos agravos e prevenção de riscos dessa população.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	</a:t>
            </a:r>
            <a:r>
              <a:rPr lang="pt-BR" sz="2800" b="1" dirty="0" smtClean="0">
                <a:latin typeface="Garamond" pitchFamily="18" charset="0"/>
              </a:rPr>
              <a:t>Importância da intervenção para a equipe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Permitiu o aprimoramento técnico através das atualizações e capacitações.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Envolveu toda a equipe ocasionando a união de todos.</a:t>
            </a: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81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Garamond" pitchFamily="18" charset="0"/>
              </a:rPr>
              <a:t>	Importância da intervenção para o serviço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 intervenção reviu as funções de cada membro da equipe, antes da intervenção as atividades eram concentradas nas mãos das enfermeiras.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 Melhoria no agendamento dos exames e organização dos registros.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Priorização no atendimento dos diabéticos e hipertensos.</a:t>
            </a:r>
          </a:p>
          <a:p>
            <a:pPr algn="just"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Garamond" pitchFamily="18" charset="0"/>
              </a:rPr>
              <a:t>	Importância da intervenção para a comunidade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Melhoria na qualidade do atendimento aos hipertensos e diabéticos.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Criação do grupo de hipertensos e diabéticos.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Aproximação da UBS com a comunidade.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		As </a:t>
            </a:r>
            <a:r>
              <a:rPr lang="en-US" sz="2800" dirty="0" err="1" smtClean="0">
                <a:latin typeface="Garamond" pitchFamily="18" charset="0"/>
              </a:rPr>
              <a:t>ações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desenvolvidas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intervenção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já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fazem</a:t>
            </a:r>
            <a:r>
              <a:rPr lang="en-US" sz="2800" dirty="0" smtClean="0">
                <a:latin typeface="Garamond" pitchFamily="18" charset="0"/>
              </a:rPr>
              <a:t> parte </a:t>
            </a:r>
            <a:r>
              <a:rPr lang="en-US" sz="2800" dirty="0" err="1" smtClean="0">
                <a:latin typeface="Garamond" pitchFamily="18" charset="0"/>
              </a:rPr>
              <a:t>da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rotina</a:t>
            </a:r>
            <a:r>
              <a:rPr lang="en-US" sz="2800" dirty="0" smtClean="0">
                <a:latin typeface="Garamond" pitchFamily="18" charset="0"/>
              </a:rPr>
              <a:t> do </a:t>
            </a:r>
            <a:r>
              <a:rPr lang="en-US" sz="2800" dirty="0" err="1" smtClean="0">
                <a:latin typeface="Garamond" pitchFamily="18" charset="0"/>
              </a:rPr>
              <a:t>serviço</a:t>
            </a:r>
            <a:r>
              <a:rPr lang="en-US" sz="2800" dirty="0" smtClean="0">
                <a:latin typeface="Garamond" pitchFamily="18" charset="0"/>
              </a:rPr>
              <a:t>. </a:t>
            </a:r>
            <a:r>
              <a:rPr lang="pt-BR" sz="2800" dirty="0" smtClean="0">
                <a:latin typeface="Garamond" pitchFamily="18" charset="0"/>
              </a:rPr>
              <a:t>Para viabilizar a continuidade dessas ações é necessário trabalho árduo todos os dias e </a:t>
            </a:r>
            <a:r>
              <a:rPr lang="pt-BR" sz="2800" dirty="0" smtClean="0">
                <a:latin typeface="Garamond" pitchFamily="18" charset="0"/>
              </a:rPr>
              <a:t>também a manutenção das </a:t>
            </a:r>
            <a:r>
              <a:rPr lang="pt-BR" sz="2800" dirty="0" smtClean="0">
                <a:latin typeface="Garamond" pitchFamily="18" charset="0"/>
              </a:rPr>
              <a:t>reuniões mensais de equipe.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pt-BR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Reflexão crítica sobre o meu processo pessoal de aprendizagem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472518" cy="50166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	No início do trabalho pensava que não havia muito a ser melhorado na Unidade, no entanto, a Análise Situacional realizada durante o curso, permitiu a mim, olhar o serviço de forma crítica e definir metas para serem abordadas na Intervenção.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latin typeface="Garamond" pitchFamily="18" charset="0"/>
              </a:rPr>
              <a:t>	Em relação à minha vida profissional me proporcionou uma visão mais crítica quanto ao trabalho.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t-BR" sz="3600" dirty="0" smtClean="0">
                <a:latin typeface="Garamond" pitchFamily="18" charset="0"/>
              </a:rPr>
              <a:t>Publicação no jornal local – </a:t>
            </a:r>
            <a:r>
              <a:rPr lang="pt-BR" sz="3600" dirty="0" smtClean="0">
                <a:latin typeface="Garamond" pitchFamily="18" charset="0"/>
              </a:rPr>
              <a:t>A</a:t>
            </a:r>
            <a:r>
              <a:rPr lang="pt-BR" sz="3600" dirty="0" smtClean="0">
                <a:latin typeface="Garamond" pitchFamily="18" charset="0"/>
              </a:rPr>
              <a:t>ção de Engajamento Público</a:t>
            </a:r>
            <a:endParaRPr lang="pt-BR" sz="3600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1562"/>
            <a:ext cx="4150618" cy="371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96" y="1844823"/>
            <a:ext cx="4467438" cy="3770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2353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 pitchFamily="18" charset="0"/>
              </a:rPr>
              <a:t>Obrigada!</a:t>
            </a:r>
            <a:endParaRPr lang="pt-BR" sz="5400" dirty="0">
              <a:latin typeface="Garamond" pitchFamily="18" charset="0"/>
            </a:endParaRPr>
          </a:p>
        </p:txBody>
      </p:sp>
      <p:pic>
        <p:nvPicPr>
          <p:cNvPr id="1026" name="Picture 2" descr="D:\Meus documentos\Downloads\esf2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3686" y="1928802"/>
            <a:ext cx="7360213" cy="442915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  <a:cs typeface="Arial" pitchFamily="34" charset="0"/>
              </a:rPr>
              <a:t>O Município de Arvorezinha/RS apresenta uma  população de 10.225 pessoas, sendo 3.952 rural, e 6.273 urbana, conforme dados do IBGE 2010.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Há no município duas Unidades Básicas de Saúde (UBS):</a:t>
            </a:r>
          </a:p>
          <a:p>
            <a:pPr lvl="1" algn="just">
              <a:lnSpc>
                <a:spcPct val="150000"/>
              </a:lnSpc>
            </a:pPr>
            <a:r>
              <a:rPr lang="pt-BR" sz="2400" b="1" dirty="0" smtClean="0">
                <a:latin typeface="Garamond" pitchFamily="18" charset="0"/>
              </a:rPr>
              <a:t>Unidade Sanitária de Arvorezinha: </a:t>
            </a:r>
            <a:r>
              <a:rPr lang="pt-BR" sz="2400" dirty="0" smtClean="0">
                <a:latin typeface="Garamond" pitchFamily="18" charset="0"/>
              </a:rPr>
              <a:t>2 equipes de ESF, cada uma com um médico.</a:t>
            </a:r>
          </a:p>
          <a:p>
            <a:pPr lvl="1" algn="just">
              <a:lnSpc>
                <a:spcPct val="150000"/>
              </a:lnSpc>
            </a:pPr>
            <a:r>
              <a:rPr lang="pt-BR" sz="2400" b="1" dirty="0" smtClean="0">
                <a:latin typeface="Garamond" pitchFamily="18" charset="0"/>
              </a:rPr>
              <a:t>Unidade Nossa Senhora das Graças</a:t>
            </a:r>
            <a:r>
              <a:rPr lang="pt-BR" sz="2400" dirty="0" smtClean="0">
                <a:latin typeface="Garamond" pitchFamily="18" charset="0"/>
              </a:rPr>
              <a:t>: 1 uma equipe de ESF, contando com dois médicos.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Garamond" pitchFamily="18" charset="0"/>
              <a:cs typeface="Arial" pitchFamily="34" charset="0"/>
            </a:endParaRPr>
          </a:p>
          <a:p>
            <a:endParaRPr lang="pt-BR" dirty="0" smtClean="0">
              <a:latin typeface="Garamond" pitchFamily="18" charset="0"/>
            </a:endParaRPr>
          </a:p>
          <a:p>
            <a:endParaRPr lang="pt-BR" dirty="0" smtClean="0">
              <a:latin typeface="Garamond" pitchFamily="18" charset="0"/>
            </a:endParaRPr>
          </a:p>
          <a:p>
            <a:endParaRPr lang="pt-BR" dirty="0" smtClean="0">
              <a:latin typeface="Garamond" pitchFamily="18" charset="0"/>
            </a:endParaRPr>
          </a:p>
          <a:p>
            <a:pPr>
              <a:buNone/>
            </a:pPr>
            <a:endParaRPr lang="pt-BR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4492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 intervenção ocorreu na UBS  Arvorezinha que localiza-se  na área urbana, mas atende boa parte  da região rural. Na sua área de abrangência encontram-se 2011 famílias.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Antes da intervenção, possuíamos uma cobertura de 64%, não tínhamos registros específicos,  e não realizávamos o monitoramento e avaliação das ações direcionadas aos hipertensos e diabéticos.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Objetivo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geral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/>
              <a:t>	</a:t>
            </a:r>
            <a:endParaRPr lang="pt-BR" sz="2800" dirty="0" smtClean="0">
              <a:latin typeface="Garamond" pitchFamily="18" charset="0"/>
            </a:endParaRPr>
          </a:p>
          <a:p>
            <a:r>
              <a:rPr lang="pt-BR" sz="2800" dirty="0" smtClean="0">
                <a:latin typeface="Garamond" pitchFamily="18" charset="0"/>
              </a:rPr>
              <a:t>Melhorar a atenção aos hipertensos e diabéticos</a:t>
            </a:r>
            <a:r>
              <a:rPr lang="pt-BR" sz="2800" dirty="0" smtClean="0"/>
              <a:t>.</a:t>
            </a:r>
          </a:p>
          <a:p>
            <a:pPr>
              <a:buNone/>
            </a:pP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83671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Metodologia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678198" cy="5786454"/>
          </a:xfrm>
        </p:spPr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Garamond" pitchFamily="18" charset="0"/>
              </a:rPr>
              <a:t>Elaboramos ações de organização e gestão do serviço; qualificação da prática clínica, engajamento público e monitoramento e avaliação. 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Garamond" pitchFamily="18" charset="0"/>
              </a:rPr>
              <a:t>Utilizamos dos cadernos de Atenção Básica do Ministério da Saúde para Hipertensos e Diabéticos;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Garamond" pitchFamily="18" charset="0"/>
              </a:rPr>
              <a:t>Utilizamos fichas espelhos e planilha eletrônica de coleta de dados;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Garamond" pitchFamily="18" charset="0"/>
              </a:rPr>
              <a:t>Arquivo especifico para as fichas espelhos dos hipertenso e diabéticos;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endParaRPr lang="pt-BR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  <a:p>
            <a:pPr>
              <a:buNone/>
            </a:pPr>
            <a:endParaRPr lang="pt-BR" sz="2800" dirty="0" smtClean="0">
              <a:latin typeface="Garamond" pitchFamily="18" charset="0"/>
            </a:endParaRPr>
          </a:p>
          <a:p>
            <a:endParaRPr lang="en-US" sz="2800" b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Metodologia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500726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Garamond" pitchFamily="18" charset="0"/>
              </a:rPr>
              <a:t>Organizamos a agenda de atendimento; 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Garamond" pitchFamily="18" charset="0"/>
              </a:rPr>
              <a:t>Realizamos o treinamento/capacitação da equipe.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Garamond" pitchFamily="18" charset="0"/>
              </a:rPr>
              <a:t>Estabelecemos a função de cada membro da equipe na intervenção.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Garamond" pitchFamily="18" charset="0"/>
              </a:rPr>
              <a:t>Informamos e envolvemos a comunidade na intervenção.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Garamond" pitchFamily="18" charset="0"/>
              </a:rPr>
              <a:t>Monitoramos e avaliamos as ações desenvolvidas.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785795"/>
            <a:ext cx="8472518" cy="3000395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Garamond" pitchFamily="18" charset="0"/>
              </a:rPr>
              <a:t>Objetivo 1. </a:t>
            </a:r>
            <a:r>
              <a:rPr lang="pt-BR" sz="2800" dirty="0" smtClean="0">
                <a:latin typeface="Garamond" pitchFamily="18" charset="0"/>
              </a:rPr>
              <a:t>Ampliar a cobertura a hipertensos e/ou diabéticos</a:t>
            </a:r>
          </a:p>
          <a:p>
            <a:pPr algn="just"/>
            <a:r>
              <a:rPr lang="pt-BR" sz="2800" b="1" dirty="0" smtClean="0">
                <a:latin typeface="Garamond" pitchFamily="18" charset="0"/>
              </a:rPr>
              <a:t>Meta 1.1. </a:t>
            </a:r>
            <a:r>
              <a:rPr lang="pt-BR" sz="2800" dirty="0" smtClean="0">
                <a:latin typeface="Garamond" pitchFamily="18" charset="0"/>
              </a:rPr>
              <a:t>Cadastrar 70% dos hipertensos e diabéticos da área de abrangência no Programa de Atenção à Hipertensão Arterial e à Diabetes </a:t>
            </a:r>
            <a:r>
              <a:rPr lang="pt-BR" sz="2800" dirty="0" err="1" smtClean="0">
                <a:latin typeface="Garamond" pitchFamily="18" charset="0"/>
              </a:rPr>
              <a:t>Mellitus</a:t>
            </a:r>
            <a:r>
              <a:rPr lang="pt-BR" sz="2800" dirty="0" smtClean="0">
                <a:latin typeface="Garamond" pitchFamily="18" charset="0"/>
              </a:rPr>
              <a:t> da UBS.</a:t>
            </a:r>
          </a:p>
          <a:p>
            <a:pPr>
              <a:lnSpc>
                <a:spcPct val="150000"/>
              </a:lnSpc>
            </a:pPr>
            <a:endParaRPr lang="pt-BR" sz="2800" dirty="0" smtClean="0">
              <a:latin typeface="Garamond" pitchFamily="18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4786314" y="3500438"/>
          <a:ext cx="4000527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1774806"/>
              </p:ext>
            </p:extLst>
          </p:nvPr>
        </p:nvGraphicFramePr>
        <p:xfrm>
          <a:off x="251520" y="3501008"/>
          <a:ext cx="4283968" cy="289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572164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Garamond" pitchFamily="18" charset="0"/>
              </a:rPr>
              <a:t>Objetivo 2. </a:t>
            </a:r>
            <a:r>
              <a:rPr lang="pt-BR" sz="2800" dirty="0" smtClean="0">
                <a:latin typeface="Garamond" pitchFamily="18" charset="0"/>
              </a:rPr>
              <a:t>Melhorar a qualidade da atenção a hipertensos e/ou diabéticos</a:t>
            </a:r>
          </a:p>
          <a:p>
            <a:pPr algn="just"/>
            <a:r>
              <a:rPr lang="pt-BR" sz="2800" b="1" dirty="0" smtClean="0">
                <a:latin typeface="Garamond" pitchFamily="18" charset="0"/>
              </a:rPr>
              <a:t>Meta 2.1 </a:t>
            </a:r>
            <a:r>
              <a:rPr lang="pt-BR" sz="2800" dirty="0" smtClean="0">
                <a:latin typeface="Garamond" pitchFamily="18" charset="0"/>
              </a:rPr>
              <a:t>Realizar exame clínico apropriado em 100% dos diabéticos e hipertensos.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2312374"/>
              </p:ext>
            </p:extLst>
          </p:nvPr>
        </p:nvGraphicFramePr>
        <p:xfrm>
          <a:off x="0" y="3645024"/>
          <a:ext cx="442798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00618511"/>
              </p:ext>
            </p:extLst>
          </p:nvPr>
        </p:nvGraphicFramePr>
        <p:xfrm>
          <a:off x="4572000" y="3645024"/>
          <a:ext cx="435597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1029</Words>
  <Application>Microsoft Office PowerPoint</Application>
  <PresentationFormat>Apresentação na tela (4:3)</PresentationFormat>
  <Paragraphs>120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MELHORIA DA ATENÇÃO AOS USUÁRIOS  PORTADORES DE HIPERTENSÃO ARTERIAL E DIABETES MELLITUS NA UBS UNIDADE  SANITÁRIA DE ARVOREZINHA/RS</vt:lpstr>
      <vt:lpstr>Introdução</vt:lpstr>
      <vt:lpstr>Introdução</vt:lpstr>
      <vt:lpstr>Introdução</vt:lpstr>
      <vt:lpstr>Objetivo geral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Discussão</vt:lpstr>
      <vt:lpstr>Discussão</vt:lpstr>
      <vt:lpstr>Reflexão crítica sobre o meu processo pessoal de aprendizagem</vt:lpstr>
      <vt:lpstr>Publicação no jornal local – Ação de Engajamento Público</vt:lpstr>
      <vt:lpstr>Obrigada!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Prevenção do câncer de colo de útero e mamas das mulheres moradoras da área de abrangência da equipe 406 do CAIS Jardim Guanabara III em Goiânia – Goiás</dc:title>
  <dc:creator>Denise Preta</dc:creator>
  <cp:lastModifiedBy>Alexandra</cp:lastModifiedBy>
  <cp:revision>113</cp:revision>
  <dcterms:created xsi:type="dcterms:W3CDTF">2013-10-28T21:45:52Z</dcterms:created>
  <dcterms:modified xsi:type="dcterms:W3CDTF">2015-01-20T00:24:29Z</dcterms:modified>
</cp:coreProperties>
</file>