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84" r:id="rId6"/>
    <p:sldId id="261" r:id="rId7"/>
    <p:sldId id="262" r:id="rId8"/>
    <p:sldId id="263" r:id="rId9"/>
    <p:sldId id="28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Paula\Desktop\ANA%20PAULA%20Coleta%20de%20dados%20CA%20colo%20e%20mama%20ATUALIZADA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Paula\Desktop\ANA%20PAULA%20Coleta%20de%20dados%20CA%20colo%20e%20mama%20ATUALIZADA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Paula\Desktop\ANA%20PAULA%20Coleta%20de%20dados%20CA%20colo%20e%20mama%20ATUALIZADA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Paula\Desktop\ANA%20PAULA%20Coleta%20de%20dados%20CA%20colo%20e%20mama%20ATUALIZADA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Paula\Desktop\ANA%20PAULA%20Coleta%20de%20dados%20CA%20colo%20e%20mama%20ATUALIZADA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50746098975125"/>
          <c:y val="0.25228885494672032"/>
          <c:w val="0.85849155468238136"/>
          <c:h val="0.62254752951820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9.2307692307692465E-2</c:v>
                </c:pt>
                <c:pt idx="1">
                  <c:v>0.21153846153846179</c:v>
                </c:pt>
                <c:pt idx="2">
                  <c:v>0.33076923076923082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830528"/>
        <c:axId val="216830920"/>
      </c:barChart>
      <c:catAx>
        <c:axId val="21683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6830920"/>
        <c:crosses val="autoZero"/>
        <c:auto val="1"/>
        <c:lblAlgn val="ctr"/>
        <c:lblOffset val="100"/>
        <c:noMultiLvlLbl val="0"/>
      </c:catAx>
      <c:valAx>
        <c:axId val="2168309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68305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8.4337349397590494E-2</c:v>
                </c:pt>
                <c:pt idx="1">
                  <c:v>0.15662650602409639</c:v>
                </c:pt>
                <c:pt idx="2">
                  <c:v>0.24096385542168686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827392"/>
        <c:axId val="219720352"/>
      </c:barChart>
      <c:catAx>
        <c:axId val="21682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9720352"/>
        <c:crosses val="autoZero"/>
        <c:auto val="1"/>
        <c:lblAlgn val="ctr"/>
        <c:lblOffset val="100"/>
        <c:noMultiLvlLbl val="0"/>
      </c:catAx>
      <c:valAx>
        <c:axId val="2197203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6827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0.87209302325581473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720744"/>
        <c:axId val="219714864"/>
      </c:barChart>
      <c:catAx>
        <c:axId val="219720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9714864"/>
        <c:crosses val="autoZero"/>
        <c:auto val="1"/>
        <c:lblAlgn val="ctr"/>
        <c:lblOffset val="100"/>
        <c:noMultiLvlLbl val="0"/>
      </c:catAx>
      <c:valAx>
        <c:axId val="2197148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97207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1</c:v>
                </c:pt>
                <c:pt idx="1">
                  <c:v>0.96491228070175383</c:v>
                </c:pt>
                <c:pt idx="2">
                  <c:v>0.82178217821782151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721136"/>
        <c:axId val="219716824"/>
      </c:barChart>
      <c:catAx>
        <c:axId val="21972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9716824"/>
        <c:crosses val="autoZero"/>
        <c:auto val="1"/>
        <c:lblAlgn val="ctr"/>
        <c:lblOffset val="100"/>
        <c:noMultiLvlLbl val="0"/>
      </c:catAx>
      <c:valAx>
        <c:axId val="2197168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97211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302201132703507"/>
          <c:y val="0.19047643652400156"/>
          <c:w val="0.85257908544524286"/>
          <c:h val="0.67195853995967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0.58333333333333337</c:v>
                </c:pt>
                <c:pt idx="1">
                  <c:v>0.44827586206896552</c:v>
                </c:pt>
                <c:pt idx="2">
                  <c:v>0.35714285714285754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716432"/>
        <c:axId val="219714472"/>
      </c:barChart>
      <c:catAx>
        <c:axId val="21971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9714472"/>
        <c:crosses val="autoZero"/>
        <c:auto val="1"/>
        <c:lblAlgn val="ctr"/>
        <c:lblOffset val="100"/>
        <c:noMultiLvlLbl val="0"/>
      </c:catAx>
      <c:valAx>
        <c:axId val="219714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97164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E5BE95-7802-4BFE-823A-8A5D2F00327F}" type="datetimeFigureOut">
              <a:rPr lang="pt-BR" smtClean="0"/>
              <a:pPr/>
              <a:t>20/01/2015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6889AD-BA46-4C5A-8159-260FDFFAF7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115110" cy="6215106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spcAft>
                <a:spcPct val="0"/>
              </a:spcAft>
              <a:tabLst>
                <a:tab pos="1616075" algn="l"/>
                <a:tab pos="2879725" algn="ctr"/>
              </a:tabLst>
            </a:pP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UNIVERSIDADE ABERTA DO SUS – UNASUS</a:t>
            </a: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UNIVERSIDADE FEDERAL DE PELOTAS</a:t>
            </a: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ESPECIALIZAÇÃO EM SAÚDE DA FAMÍLIA - MODALIDADE A DISTÂNCIA</a:t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           Melhoria da atenção à prevenção e detecção do Câncer de Colo de Útero e de</a:t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Mama, UBS Monte Bonito/Subprefeitura, Pelotas/RS</a:t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Ana Paula </a:t>
            </a:r>
            <a:r>
              <a:rPr lang="pt-BR" sz="2000" b="1" cap="none" dirty="0" err="1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Behrensdorf</a:t>
            </a: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cap="none" dirty="0" smtClean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Orientadora</a:t>
            </a:r>
            <a:r>
              <a:rPr lang="pt-BR" sz="2000" cap="none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pt-BR" sz="2000" cap="none" dirty="0" err="1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Wâneza</a:t>
            </a:r>
            <a:r>
              <a:rPr lang="pt-BR" sz="2000" cap="none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 Dias Borges </a:t>
            </a:r>
            <a:r>
              <a:rPr lang="pt-BR" sz="2000" cap="none" dirty="0" err="1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Hirsch</a:t>
            </a: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PELOTAS</a:t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Janeiro, 2015</a:t>
            </a:r>
            <a:br>
              <a:rPr lang="pt-BR" sz="20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000" b="1" dirty="0"/>
          </a:p>
        </p:txBody>
      </p:sp>
      <p:pic>
        <p:nvPicPr>
          <p:cNvPr id="6" name="Imagem 5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286256"/>
            <a:ext cx="2071672" cy="19059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785794"/>
            <a:ext cx="7467600" cy="53309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latin typeface="Calibri" panose="020F0502020204030204" pitchFamily="34" charset="0"/>
              </a:rPr>
              <a:t>		</a:t>
            </a:r>
            <a:endParaRPr lang="pt-BR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Das </a:t>
            </a:r>
            <a:r>
              <a:rPr lang="pt-BR" sz="2000" dirty="0" smtClean="0">
                <a:latin typeface="Calibri" panose="020F0502020204030204" pitchFamily="34" charset="0"/>
              </a:rPr>
              <a:t>260 pacientes na faixa etária para CA de colo de útero (100%), 33,1% foram recrutadas e seus exames coletas. No 1º mês 24 mulheres foram agendadas, 9,2%, no 2º mês chegou a 55 mulheres e por fim terminamos com 86 pacientes. Já das 83 pacientes indicadas ao preventivo do CA de mama 24,1% foram examinadas no finas do 3º mês</a:t>
            </a:r>
          </a:p>
        </p:txBody>
      </p:sp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5586428"/>
            <a:ext cx="1071540" cy="985819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RESULTADOS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252956337"/>
              </p:ext>
            </p:extLst>
          </p:nvPr>
        </p:nvGraphicFramePr>
        <p:xfrm>
          <a:off x="428596" y="3714752"/>
          <a:ext cx="3786214" cy="2788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122905290"/>
              </p:ext>
            </p:extLst>
          </p:nvPr>
        </p:nvGraphicFramePr>
        <p:xfrm>
          <a:off x="4572000" y="3714752"/>
          <a:ext cx="4143404" cy="28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Calibri" panose="020F0502020204030204" pitchFamily="34" charset="0"/>
              </a:rPr>
              <a:t>		</a:t>
            </a:r>
            <a:r>
              <a:rPr lang="pt-BR" sz="2000" dirty="0" smtClean="0">
                <a:latin typeface="Calibri" panose="020F0502020204030204" pitchFamily="34" charset="0"/>
              </a:rPr>
              <a:t>Cabe ressaltar que das pacientes que estavam com seu CP em dia, inicialmente mais da metade tinham suas amostras anteriores satisfatórias (72,7%, 58,7% e 57,5% no 1º, 2º e 3º mês respectivamente), com essa informação considerei que um número razoável de pacientes acreditavam estar com seus preventivos em dias, entretanto não estavam adequados, ou seja, não estavam de fato asseguradas</a:t>
            </a:r>
            <a:endParaRPr lang="pt-BR" sz="2000" dirty="0">
              <a:latin typeface="Calibri" panose="020F0502020204030204" pitchFamily="34" charset="0"/>
            </a:endParaRPr>
          </a:p>
        </p:txBody>
      </p:sp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3002" y="5429264"/>
            <a:ext cx="1242371" cy="1142984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98414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RESULTADOS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262244874"/>
              </p:ext>
            </p:extLst>
          </p:nvPr>
        </p:nvGraphicFramePr>
        <p:xfrm>
          <a:off x="2285984" y="4143380"/>
          <a:ext cx="4714908" cy="251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67600" cy="5259530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Calibri" panose="020F0502020204030204" pitchFamily="34" charset="0"/>
              </a:rPr>
              <a:t>		</a:t>
            </a:r>
          </a:p>
          <a:p>
            <a:pPr algn="just">
              <a:buNone/>
            </a:pPr>
            <a:r>
              <a:rPr lang="pt-BR" dirty="0" smtClean="0">
                <a:latin typeface="Calibri" panose="020F0502020204030204" pitchFamily="34" charset="0"/>
              </a:rPr>
              <a:t>		</a:t>
            </a:r>
            <a:r>
              <a:rPr lang="pt-BR" sz="2000" dirty="0" smtClean="0">
                <a:latin typeface="Calibri" panose="020F0502020204030204" pitchFamily="34" charset="0"/>
              </a:rPr>
              <a:t>Das mulheres com seus registros adequado para ambas as patologias, conseguimos um 82,2% para CA de colo de útero e 35,7% para CA de mama</a:t>
            </a:r>
            <a:endParaRPr lang="pt-BR" sz="2000" dirty="0">
              <a:latin typeface="Calibri" panose="020F0502020204030204" pitchFamily="34" charset="0"/>
            </a:endParaRPr>
          </a:p>
        </p:txBody>
      </p:sp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242371" cy="1142984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98414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RESULTADOS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799496941"/>
              </p:ext>
            </p:extLst>
          </p:nvPr>
        </p:nvGraphicFramePr>
        <p:xfrm>
          <a:off x="500034" y="3143248"/>
          <a:ext cx="3929090" cy="2433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121713072"/>
              </p:ext>
            </p:extLst>
          </p:nvPr>
        </p:nvGraphicFramePr>
        <p:xfrm>
          <a:off x="4572000" y="3143248"/>
          <a:ext cx="407196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		 Não recebemos nenhum exame alterado de nossas pacientes. E ainda sim, conseguimos buscar as pacientes que mesmo com seus resultados normais não tinham retornado a UBS</a:t>
            </a:r>
          </a:p>
          <a:p>
            <a:pPr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		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Mesmo </a:t>
            </a:r>
            <a:r>
              <a:rPr lang="pt-BR" sz="2000" dirty="0" smtClean="0">
                <a:latin typeface="Calibri" panose="020F0502020204030204" pitchFamily="34" charset="0"/>
              </a:rPr>
              <a:t>sem ter identificado sinais de alerta em nossas pacientes, 100% delas receberam informações sobre esses sintomas para ambos os tipos de câncer.</a:t>
            </a:r>
          </a:p>
          <a:p>
            <a:pPr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		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Absolutamente </a:t>
            </a:r>
            <a:r>
              <a:rPr lang="pt-BR" sz="2000" dirty="0" smtClean="0">
                <a:latin typeface="Calibri" panose="020F0502020204030204" pitchFamily="34" charset="0"/>
              </a:rPr>
              <a:t>todas as pacientes que passaram pelo consultório receberam orientações detalhadas sobre </a:t>
            </a:r>
            <a:r>
              <a:rPr lang="pt-BR" sz="2000" dirty="0" err="1" smtClean="0">
                <a:latin typeface="Calibri" panose="020F0502020204030204" pitchFamily="34" charset="0"/>
              </a:rPr>
              <a:t>DSTs</a:t>
            </a:r>
            <a:endParaRPr lang="pt-BR" sz="2000" dirty="0">
              <a:latin typeface="Calibri" panose="020F0502020204030204" pitchFamily="34" charset="0"/>
            </a:endParaRPr>
          </a:p>
        </p:txBody>
      </p:sp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4929198"/>
            <a:ext cx="1785920" cy="164305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98414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RESULTADOS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5429264"/>
            <a:ext cx="1552971" cy="142873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Calibri" panose="020F0502020204030204" pitchFamily="34" charset="0"/>
              </a:rPr>
              <a:t>		</a:t>
            </a:r>
            <a:endParaRPr lang="pt-BR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A </a:t>
            </a:r>
            <a:r>
              <a:rPr lang="pt-BR" sz="2000" dirty="0" smtClean="0">
                <a:latin typeface="Calibri" panose="020F0502020204030204" pitchFamily="34" charset="0"/>
              </a:rPr>
              <a:t>intervenção em minha UBS proporcionou a ampliação da cobertura para saúde da mulher, focada na prevenção do CA de colo de útero e mama, com melhoria dos registros e a qualificação da atenção com destaque para identificar fatores de risco para ambas as patologias além de orientações sobre </a:t>
            </a:r>
            <a:r>
              <a:rPr lang="pt-BR" sz="2000" dirty="0" err="1" smtClean="0">
                <a:latin typeface="Calibri" panose="020F0502020204030204" pitchFamily="34" charset="0"/>
              </a:rPr>
              <a:t>DSTs</a:t>
            </a:r>
            <a:r>
              <a:rPr lang="pt-BR" sz="20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		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A </a:t>
            </a:r>
            <a:r>
              <a:rPr lang="pt-BR" sz="2000" dirty="0" smtClean="0">
                <a:latin typeface="Calibri" panose="020F0502020204030204" pitchFamily="34" charset="0"/>
              </a:rPr>
              <a:t>UBS precisava de um programa simples, eficaz e de extrema necessidade para sua comunidade</a:t>
            </a:r>
          </a:p>
          <a:p>
            <a:pPr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		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</a:rPr>
              <a:t>A intervenção já está incorporada na rotina da UBS, sem esforço, a agenda continua sendo preenchida e a equipe continua realizando suas funções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98414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DISCUSSÃO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Calibri" panose="020F0502020204030204" pitchFamily="34" charset="0"/>
              </a:rPr>
              <a:t>		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		E por fim, o próximo passo a ser feito e que inclusiva já foi discutido com a Secretaria de Saúde do município é a agilidade na marcação e realização das mamografias, visto que até o fim das 12 semanas nenhuma paciente tinha sido agendada para fazer o exame</a:t>
            </a:r>
            <a:endParaRPr lang="pt-BR" sz="2000" dirty="0">
              <a:latin typeface="Calibri" panose="020F0502020204030204" pitchFamily="34" charset="0"/>
            </a:endParaRPr>
          </a:p>
        </p:txBody>
      </p:sp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4929198"/>
            <a:ext cx="1785920" cy="164305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98414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DISCUSSÃO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0652" y="5500702"/>
            <a:ext cx="1164721" cy="107154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latin typeface="Calibri" panose="020F0502020204030204" pitchFamily="34" charset="0"/>
              </a:rPr>
              <a:t>		</a:t>
            </a:r>
            <a:r>
              <a:rPr lang="pt-BR" sz="2000" dirty="0" smtClean="0">
                <a:latin typeface="Calibri" panose="020F0502020204030204" pitchFamily="34" charset="0"/>
              </a:rPr>
              <a:t>Apesar de ter frequentado UBS durante toda a minha formação profissional, os postos que frequentei não tinham a Estratégia de Saúde da Família inseridos, então ao chegar no Monte Bonito me deparei com uma realidade diferente. 	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	</a:t>
            </a:r>
          </a:p>
          <a:p>
            <a:pPr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	O </a:t>
            </a:r>
            <a:r>
              <a:rPr lang="pt-BR" sz="2000" dirty="0" smtClean="0">
                <a:latin typeface="Calibri" panose="020F0502020204030204" pitchFamily="34" charset="0"/>
              </a:rPr>
              <a:t>maior significado de mudança para minha pratica profissional e para a vida também foi ver que mais que apenas consultas dentro da UBS os grupos e encontros da comunidade com a equipe fazem verdadeiros milagres no progresso dos tratamentos. </a:t>
            </a:r>
          </a:p>
          <a:p>
            <a:pPr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		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	</a:t>
            </a:r>
            <a:r>
              <a:rPr lang="pt-BR" sz="2000" dirty="0" smtClean="0">
                <a:latin typeface="Calibri" panose="020F0502020204030204" pitchFamily="34" charset="0"/>
              </a:rPr>
              <a:t>Enfatizar </a:t>
            </a:r>
            <a:r>
              <a:rPr lang="pt-BR" sz="2000" dirty="0" smtClean="0">
                <a:latin typeface="Calibri" panose="020F0502020204030204" pitchFamily="34" charset="0"/>
              </a:rPr>
              <a:t>a importância de um trabalho em equipe. Em equipe conseguimos mover montanhas, sozinhos não somos nada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98414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REFLEXÃO CRÍTICA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5520706"/>
            <a:ext cx="1142978" cy="1051542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>
                <a:latin typeface="Calibri" panose="020F0502020204030204" pitchFamily="34" charset="0"/>
              </a:rPr>
              <a:t>ALBUQUERQUE, KM.; Cobertura do teste de </a:t>
            </a:r>
            <a:r>
              <a:rPr lang="pt-BR" dirty="0" err="1" smtClean="0">
                <a:latin typeface="Calibri" panose="020F0502020204030204" pitchFamily="34" charset="0"/>
              </a:rPr>
              <a:t>Papanicolaou</a:t>
            </a:r>
            <a:r>
              <a:rPr lang="pt-BR" dirty="0" smtClean="0">
                <a:latin typeface="Calibri" panose="020F0502020204030204" pitchFamily="34" charset="0"/>
              </a:rPr>
              <a:t> e fatores associados à não-realização: um olhar sobre o Programa de Prevenção do Câncer do Colo do Útero em Pernambuco, Brasil. Caderno de Saúde Pública 2009, vol.25, </a:t>
            </a:r>
            <a:r>
              <a:rPr lang="pt-BR" dirty="0" err="1" smtClean="0">
                <a:latin typeface="Calibri" panose="020F0502020204030204" pitchFamily="34" charset="0"/>
              </a:rPr>
              <a:t>suppl</a:t>
            </a:r>
            <a:r>
              <a:rPr lang="pt-BR" dirty="0" smtClean="0">
                <a:latin typeface="Calibri" panose="020F0502020204030204" pitchFamily="34" charset="0"/>
              </a:rPr>
              <a:t>.2, pp. S301-s309.</a:t>
            </a: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BATISTON, AP.; TAMAKI, EM.; SOUZA, LA.; SANTOS, ML.; Conhecimento e prática sobre os fatores de risco para o câncer de mama entre mulheres de 40 a 69 anos.</a:t>
            </a: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Revista Brasileira de Saúde Materna Infantil, Recife, 11 (2): 163-171 abr. / jun., 2011 </a:t>
            </a: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BIM, CR.; PELLOSO, SM.; CARVALHO, MDB.; PREVIDELLI, ITS.; Diagnóstico precoce do câncer de mama e colo uterino em mulheres do município de Guarapuava, PR, Brasil. Revista Escola de Enfermagem USP 2010; 44(4):940-6</a:t>
            </a: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BRASIL. Ministério da Saúde. Instituto Nacional de Câncer. Falando sobre câncer de mama. RIO DE JANEIRO: INCA; 2002.</a:t>
            </a: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BRASIL. Departamento de Atenção Básica, Secretaria de Atenção à Saúde, Ministério da Saúde. Controle dos cânceres do colo do útero e de mama. BRASÍLIA: Ministério da Saúde;2006</a:t>
            </a: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CESTARI, MEW.; ZAGO, MMF.; A prevenção do câncer e a promoção da saúde: um desafio para o Século XXI. Revista Brasileira de Enfermagem 2005 </a:t>
            </a:r>
            <a:r>
              <a:rPr lang="pt-BR" dirty="0" err="1" smtClean="0">
                <a:latin typeface="Calibri" panose="020F0502020204030204" pitchFamily="34" charset="0"/>
              </a:rPr>
              <a:t>mar-abr</a:t>
            </a:r>
            <a:r>
              <a:rPr lang="pt-BR" dirty="0" smtClean="0">
                <a:latin typeface="Calibri" panose="020F0502020204030204" pitchFamily="34" charset="0"/>
              </a:rPr>
              <a:t>;58(2):218-21</a:t>
            </a: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PARKIN, DM.; BRAY,F.; FERLAY, J.; PISANI, P.; Global </a:t>
            </a:r>
            <a:r>
              <a:rPr lang="pt-BR" dirty="0" err="1" smtClean="0">
                <a:latin typeface="Calibri" panose="020F0502020204030204" pitchFamily="34" charset="0"/>
              </a:rPr>
              <a:t>cancer</a:t>
            </a:r>
            <a:r>
              <a:rPr lang="pt-BR" dirty="0" smtClean="0">
                <a:latin typeface="Calibri" panose="020F0502020204030204" pitchFamily="34" charset="0"/>
              </a:rPr>
              <a:t> </a:t>
            </a:r>
            <a:r>
              <a:rPr lang="pt-BR" dirty="0" err="1" smtClean="0">
                <a:latin typeface="Calibri" panose="020F0502020204030204" pitchFamily="34" charset="0"/>
              </a:rPr>
              <a:t>statistics</a:t>
            </a:r>
            <a:r>
              <a:rPr lang="pt-BR" dirty="0" smtClean="0">
                <a:latin typeface="Calibri" panose="020F0502020204030204" pitchFamily="34" charset="0"/>
              </a:rPr>
              <a:t>. 2005;55:74-108</a:t>
            </a: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98414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BIBLIOGRAFIA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aude da mulher.jpg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04"/>
            <a:ext cx="7434112" cy="5214974"/>
          </a:xfrm>
          <a:prstGeom prst="rect">
            <a:avLst/>
          </a:prstGeom>
        </p:spPr>
      </p:pic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5675012"/>
            <a:ext cx="1285854" cy="11829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043890" cy="27860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dirty="0" smtClean="0">
                <a:latin typeface="Calibri" panose="020F0502020204030204" pitchFamily="34" charset="0"/>
              </a:rPr>
              <a:t>Ana Paula </a:t>
            </a:r>
            <a:r>
              <a:rPr lang="pt-BR" dirty="0" err="1" smtClean="0">
                <a:latin typeface="Calibri" panose="020F0502020204030204" pitchFamily="34" charset="0"/>
              </a:rPr>
              <a:t>Behrensdorf</a:t>
            </a:r>
            <a:endParaRPr lang="pt-BR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endParaRPr lang="pt-BR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endParaRPr lang="pt-BR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endParaRPr lang="pt-BR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anose="020F0502020204030204" pitchFamily="34" charset="0"/>
              </a:rPr>
              <a:t>Melhoria da atenção à prevenção e detecção do Câncer de Colo de Útero e de</a:t>
            </a:r>
            <a:br>
              <a:rPr lang="pt-BR" dirty="0" smtClean="0">
                <a:latin typeface="Calibri" panose="020F0502020204030204" pitchFamily="34" charset="0"/>
              </a:rPr>
            </a:br>
            <a:r>
              <a:rPr lang="pt-BR" dirty="0" smtClean="0">
                <a:latin typeface="Calibri" panose="020F0502020204030204" pitchFamily="34" charset="0"/>
              </a:rPr>
              <a:t>Mama, UBS Monte Bonito/Subprefeitura, Pelotas/RS</a:t>
            </a:r>
            <a:br>
              <a:rPr lang="pt-BR" dirty="0" smtClean="0">
                <a:latin typeface="Calibri" panose="020F0502020204030204" pitchFamily="34" charset="0"/>
              </a:rPr>
            </a:br>
            <a:endParaRPr lang="pt-BR" dirty="0">
              <a:latin typeface="Calibri" panose="020F0502020204030204" pitchFamily="34" charset="0"/>
            </a:endParaRPr>
          </a:p>
        </p:txBody>
      </p:sp>
      <p:pic>
        <p:nvPicPr>
          <p:cNvPr id="6" name="Imagem 5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5500702"/>
            <a:ext cx="1242371" cy="114298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643438" y="3643314"/>
            <a:ext cx="4071966" cy="1569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Calibri" panose="020F0502020204030204" pitchFamily="34" charset="0"/>
              </a:rPr>
              <a:t>Trabalho de Conclusão de Curso</a:t>
            </a:r>
          </a:p>
          <a:p>
            <a:pPr algn="just"/>
            <a:r>
              <a:rPr lang="pt-BR" sz="1600" dirty="0" smtClean="0">
                <a:latin typeface="Calibri" panose="020F0502020204030204" pitchFamily="34" charset="0"/>
              </a:rPr>
              <a:t>apresentado ao Curso de Especialização</a:t>
            </a:r>
          </a:p>
          <a:p>
            <a:pPr algn="just"/>
            <a:r>
              <a:rPr lang="pt-BR" sz="1600" dirty="0" smtClean="0">
                <a:latin typeface="Calibri" panose="020F0502020204030204" pitchFamily="34" charset="0"/>
              </a:rPr>
              <a:t>em Saúde da Família, da Universidade</a:t>
            </a:r>
          </a:p>
          <a:p>
            <a:pPr algn="just"/>
            <a:r>
              <a:rPr lang="pt-BR" sz="1600" dirty="0" smtClean="0">
                <a:latin typeface="Calibri" panose="020F0502020204030204" pitchFamily="34" charset="0"/>
              </a:rPr>
              <a:t>Federal de Pelotas como requisito parcial</a:t>
            </a:r>
          </a:p>
          <a:p>
            <a:pPr algn="just"/>
            <a:r>
              <a:rPr lang="pt-BR" sz="1600" dirty="0" smtClean="0">
                <a:latin typeface="Calibri" panose="020F0502020204030204" pitchFamily="34" charset="0"/>
              </a:rPr>
              <a:t>para a obtenção do título de especialista</a:t>
            </a:r>
          </a:p>
          <a:p>
            <a:pPr algn="just"/>
            <a:r>
              <a:rPr lang="pt-BR" sz="1600" dirty="0" smtClean="0">
                <a:latin typeface="Calibri" panose="020F0502020204030204" pitchFamily="34" charset="0"/>
              </a:rPr>
              <a:t>em Saúde da Família</a:t>
            </a:r>
            <a:endParaRPr lang="pt-BR" sz="1600" dirty="0">
              <a:latin typeface="Calibri" panose="020F05020202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28860" y="592933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Calibri" panose="020F0502020204030204" pitchFamily="34" charset="0"/>
              </a:rPr>
              <a:t>Pelotas</a:t>
            </a:r>
          </a:p>
          <a:p>
            <a:pPr algn="ctr"/>
            <a:r>
              <a:rPr lang="pt-BR" dirty="0" smtClean="0">
                <a:latin typeface="Calibri" panose="020F0502020204030204" pitchFamily="34" charset="0"/>
              </a:rPr>
              <a:t>Janeiro, 2015</a:t>
            </a:r>
            <a:endParaRPr lang="pt-B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910386"/>
            <a:ext cx="7467600" cy="5973910"/>
          </a:xfrm>
        </p:spPr>
        <p:txBody>
          <a:bodyPr>
            <a:normAutofit/>
          </a:bodyPr>
          <a:lstStyle/>
          <a:p>
            <a:endParaRPr lang="pt-BR" dirty="0" smtClean="0">
              <a:latin typeface="Calibri" panose="020F0502020204030204" pitchFamily="34" charset="0"/>
            </a:endParaRPr>
          </a:p>
          <a:p>
            <a:r>
              <a:rPr lang="pt-BR" sz="2000" dirty="0" smtClean="0">
                <a:latin typeface="Calibri" panose="020F0502020204030204" pitchFamily="34" charset="0"/>
              </a:rPr>
              <a:t>O </a:t>
            </a:r>
            <a:r>
              <a:rPr lang="pt-BR" sz="2000" dirty="0" smtClean="0">
                <a:latin typeface="Calibri" panose="020F0502020204030204" pitchFamily="34" charset="0"/>
              </a:rPr>
              <a:t>câncer da mama ainda é a forma mais comum de câncer (CA) entre as mulheres. No Brasil, é a primeira causa de morte entre as mulheres</a:t>
            </a:r>
          </a:p>
          <a:p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Essa situação poderia ser evitada se as mulheres fossem devidamente orientadas sobre métodos de prevenção</a:t>
            </a:r>
          </a:p>
          <a:p>
            <a:pPr algn="just"/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Por isso, nós da UBS Monte Bonito acreditamos na importância de um atendimento protocolado que facilite a adesão e o entendimento da importância desta doença</a:t>
            </a:r>
          </a:p>
        </p:txBody>
      </p:sp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5389260"/>
            <a:ext cx="1285854" cy="1182988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4836" y="60581"/>
            <a:ext cx="7543800" cy="701694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INTRODUÇÃO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94836" y="764704"/>
            <a:ext cx="7467600" cy="5973910"/>
          </a:xfrm>
        </p:spPr>
        <p:txBody>
          <a:bodyPr/>
          <a:lstStyle/>
          <a:p>
            <a:endParaRPr lang="pt-BR" dirty="0" smtClean="0">
              <a:latin typeface="Calibri" panose="020F0502020204030204" pitchFamily="34" charset="0"/>
            </a:endParaRPr>
          </a:p>
          <a:p>
            <a:pPr algn="just"/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A </a:t>
            </a:r>
            <a:r>
              <a:rPr lang="pt-BR" sz="2000" dirty="0" smtClean="0">
                <a:latin typeface="Calibri" panose="020F0502020204030204" pitchFamily="34" charset="0"/>
              </a:rPr>
              <a:t>UBS Monte Bonito – subprefeitura – está localizada na zona rural de Pelotas, 9º Distrito, sendo esta uma unidade mista, composta por uma equipe de ESF, uma médica pediatra, um clinico geral e uma dentista sem vínculo com a estratégia</a:t>
            </a:r>
          </a:p>
          <a:p>
            <a:pPr algn="just"/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O município de Pelotas está localizado na região sul do Estado do Rio Grande do Sul - RS, possui uma população de 328.275 habitantes (Instituto Brasileiro de Geografia e Estatística - IBGE 2010)</a:t>
            </a:r>
          </a:p>
          <a:p>
            <a:endParaRPr lang="pt-BR" dirty="0">
              <a:latin typeface="Calibri" panose="020F0502020204030204" pitchFamily="34" charset="0"/>
            </a:endParaRPr>
          </a:p>
        </p:txBody>
      </p:sp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05952" y="5643578"/>
            <a:ext cx="1009422" cy="92867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94836" y="60581"/>
            <a:ext cx="7543800" cy="701694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INTRODUÇÃO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38" y="232012"/>
            <a:ext cx="4357654" cy="6499657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32012"/>
            <a:ext cx="4104456" cy="649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543800" cy="701694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objetivos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endParaRPr lang="pt-BR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anose="020F0502020204030204" pitchFamily="34" charset="0"/>
              </a:rPr>
              <a:t>Melhorar a detecção de câncer de colo de útero e mama na UBS Monte Bonito</a:t>
            </a:r>
          </a:p>
          <a:p>
            <a:pPr algn="ctr">
              <a:buNone/>
            </a:pPr>
            <a:r>
              <a:rPr lang="pt-BR" dirty="0" smtClean="0">
                <a:latin typeface="Calibri" panose="020F0502020204030204" pitchFamily="34" charset="0"/>
              </a:rPr>
              <a:t>Pelotas, RS, 2014</a:t>
            </a:r>
          </a:p>
          <a:p>
            <a:pPr algn="ctr"/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4429124" y="2071678"/>
            <a:ext cx="3657600" cy="38862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alibri" panose="020F0502020204030204" pitchFamily="34" charset="0"/>
              </a:rPr>
              <a:t>1 </a:t>
            </a:r>
            <a:r>
              <a:rPr lang="pt-BR" sz="2900" dirty="0" smtClean="0">
                <a:latin typeface="Calibri" panose="020F0502020204030204" pitchFamily="34" charset="0"/>
              </a:rPr>
              <a:t>Ampliar a cobertura de detecção precoce do câncer de colo e do câncer de</a:t>
            </a:r>
          </a:p>
          <a:p>
            <a:pPr algn="just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mama.</a:t>
            </a:r>
          </a:p>
          <a:p>
            <a:pPr algn="just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2 Melhorar a qualidade do atendimento das mulheres que realizam detecção</a:t>
            </a:r>
          </a:p>
          <a:p>
            <a:pPr algn="just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precoce de câncer de colo de útero e de mama na unidade de saúde.</a:t>
            </a:r>
          </a:p>
          <a:p>
            <a:pPr algn="just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3 Melhorar a adesão das mulheres à realização de exame </a:t>
            </a:r>
            <a:r>
              <a:rPr lang="pt-BR" sz="2900" dirty="0" err="1" smtClean="0">
                <a:latin typeface="Calibri" panose="020F0502020204030204" pitchFamily="34" charset="0"/>
              </a:rPr>
              <a:t>citopatológico</a:t>
            </a:r>
            <a:r>
              <a:rPr lang="pt-BR" sz="2900" dirty="0" smtClean="0">
                <a:latin typeface="Calibri" panose="020F0502020204030204" pitchFamily="34" charset="0"/>
              </a:rPr>
              <a:t> de</a:t>
            </a:r>
          </a:p>
          <a:p>
            <a:pPr algn="just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colo de útero e mamografia.</a:t>
            </a:r>
          </a:p>
          <a:p>
            <a:pPr algn="just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4  Melhorar o registro das informações.</a:t>
            </a:r>
          </a:p>
          <a:p>
            <a:pPr algn="just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5 Mapear as mulheres de risco para câncer de colo de útero e de mama</a:t>
            </a:r>
          </a:p>
          <a:p>
            <a:pPr algn="just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6 Promover a saúde das mulheres que realizam detecção precoce de câncer</a:t>
            </a:r>
          </a:p>
          <a:p>
            <a:pPr algn="just">
              <a:buNone/>
            </a:pPr>
            <a:r>
              <a:rPr lang="pt-BR" sz="2900" dirty="0" smtClean="0">
                <a:latin typeface="Calibri" panose="020F0502020204030204" pitchFamily="34" charset="0"/>
              </a:rPr>
              <a:t>de colo de útero e de mama na unidade de saúde.</a:t>
            </a:r>
          </a:p>
          <a:p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"/>
          </p:nvPr>
        </p:nvSpPr>
        <p:spPr>
          <a:xfrm>
            <a:off x="457200" y="1142984"/>
            <a:ext cx="3657600" cy="658368"/>
          </a:xfrm>
        </p:spPr>
        <p:txBody>
          <a:bodyPr/>
          <a:lstStyle/>
          <a:p>
            <a:pPr algn="ctr"/>
            <a:r>
              <a:rPr lang="pt-BR" dirty="0" smtClean="0">
                <a:latin typeface="Calibri" panose="020F0502020204030204" pitchFamily="34" charset="0"/>
              </a:rPr>
              <a:t>GERAL </a:t>
            </a: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343400" y="1142984"/>
            <a:ext cx="3657600" cy="658368"/>
          </a:xfrm>
        </p:spPr>
        <p:txBody>
          <a:bodyPr/>
          <a:lstStyle/>
          <a:p>
            <a:r>
              <a:rPr lang="pt-BR" dirty="0" smtClean="0">
                <a:latin typeface="Calibri" panose="020F0502020204030204" pitchFamily="34" charset="0"/>
              </a:rPr>
              <a:t> ESPECÍFICOS</a:t>
            </a:r>
            <a:endParaRPr lang="pt-BR" dirty="0">
              <a:latin typeface="Calibri" panose="020F0502020204030204" pitchFamily="34" charset="0"/>
            </a:endParaRPr>
          </a:p>
        </p:txBody>
      </p:sp>
      <p:pic>
        <p:nvPicPr>
          <p:cNvPr id="4" name="Imagem 3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5572140"/>
            <a:ext cx="1087072" cy="10001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8332" y="5572140"/>
            <a:ext cx="1087072" cy="1000108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Ampliar a cobertura, de detecção precoce do câncer de colo de útero das mulheres na faixa etária entre 25 e 64 anos de idade para 100% assim como de detecção precoce do câncer de mama das mulheres na faixa etária entre 50 e 69 anos de idade</a:t>
            </a:r>
            <a:r>
              <a:rPr lang="pt-BR" sz="20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Treinamento com a equipe para que seja feito da maneira mais eficiente a coleta do </a:t>
            </a:r>
            <a:r>
              <a:rPr lang="pt-BR" sz="2000" dirty="0" err="1" smtClean="0">
                <a:latin typeface="Calibri" panose="020F0502020204030204" pitchFamily="34" charset="0"/>
              </a:rPr>
              <a:t>citopatológico</a:t>
            </a:r>
            <a:r>
              <a:rPr lang="pt-BR" sz="2000" dirty="0" smtClean="0">
                <a:latin typeface="Calibri" panose="020F0502020204030204" pitchFamily="34" charset="0"/>
              </a:rPr>
              <a:t> e também uma leitura eficiente dos resultados das mamografias, para encaminharmos com rapidez para um atendimento de referência os casos de </a:t>
            </a:r>
            <a:r>
              <a:rPr lang="pt-BR" sz="2000" dirty="0" smtClean="0">
                <a:latin typeface="Calibri" panose="020F0502020204030204" pitchFamily="34" charset="0"/>
              </a:rPr>
              <a:t>risco</a:t>
            </a:r>
          </a:p>
          <a:p>
            <a:pPr algn="just"/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ACS irão atuar no sentido de buscar todas as pacientes faltosas ou sem uma instrução ideal sobre a importância de uma prevenção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98414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AÇÕES REALIZADAS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aude da mul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5572140"/>
            <a:ext cx="1087072" cy="1000108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7467600" cy="540240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Todas a pacientes terão anexadas em seus prontuários a ficha espelho relacionadas as consultas de coleta de </a:t>
            </a:r>
            <a:r>
              <a:rPr lang="pt-BR" sz="2000" dirty="0" smtClean="0">
                <a:latin typeface="Calibri" panose="020F0502020204030204" pitchFamily="34" charset="0"/>
              </a:rPr>
              <a:t>CP</a:t>
            </a:r>
            <a:r>
              <a:rPr lang="pt-BR" sz="2000" dirty="0" smtClean="0">
                <a:latin typeface="Calibri" panose="020F0502020204030204" pitchFamily="34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</a:rPr>
              <a:t>e solicitação de </a:t>
            </a:r>
            <a:r>
              <a:rPr lang="pt-BR" sz="2000" dirty="0" smtClean="0">
                <a:latin typeface="Calibri" panose="020F0502020204030204" pitchFamily="34" charset="0"/>
              </a:rPr>
              <a:t>MMG </a:t>
            </a:r>
            <a:r>
              <a:rPr lang="pt-BR" sz="2000" dirty="0" smtClean="0">
                <a:latin typeface="Calibri" panose="020F0502020204030204" pitchFamily="34" charset="0"/>
              </a:rPr>
              <a:t>para melhor registro das informações e controle mais </a:t>
            </a:r>
            <a:r>
              <a:rPr lang="pt-BR" sz="2000" dirty="0" smtClean="0">
                <a:latin typeface="Calibri" panose="020F0502020204030204" pitchFamily="34" charset="0"/>
              </a:rPr>
              <a:t>eficaz</a:t>
            </a:r>
          </a:p>
          <a:p>
            <a:pPr marL="0" indent="0" algn="just">
              <a:buNone/>
            </a:pPr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Identificar e pesquisar sinais de alerta para câncer de colo de útero em 100% das mulheres entre 25 e 64 e realizar avaliação de risco para câncer de mama em 100% das mulheres entre 50 e 69 </a:t>
            </a:r>
            <a:r>
              <a:rPr lang="pt-BR" sz="2000" dirty="0" smtClean="0">
                <a:latin typeface="Calibri" panose="020F0502020204030204" pitchFamily="34" charset="0"/>
              </a:rPr>
              <a:t>anos</a:t>
            </a:r>
          </a:p>
          <a:p>
            <a:pPr marL="0" indent="0" algn="just">
              <a:buNone/>
            </a:pPr>
            <a:endParaRPr lang="pt-BR" sz="2000" dirty="0" smtClean="0">
              <a:latin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Orientar 100% das mulheres cadastradas sobre DST e fatores de risco para câncer de colo de útero e 26 fatores de risco para câncer de mama e distribuir nas consultas uma cartilha (elaboradas pela </a:t>
            </a:r>
            <a:r>
              <a:rPr lang="pt-BR" sz="2000" dirty="0" smtClean="0">
                <a:latin typeface="Calibri" panose="020F0502020204030204" pitchFamily="34" charset="0"/>
              </a:rPr>
              <a:t>SSP), </a:t>
            </a:r>
            <a:r>
              <a:rPr lang="pt-BR" sz="2000" dirty="0" smtClean="0">
                <a:latin typeface="Calibri" panose="020F0502020204030204" pitchFamily="34" charset="0"/>
              </a:rPr>
              <a:t>com informação sobre as principais DST, sintomas e </a:t>
            </a:r>
            <a:r>
              <a:rPr lang="pt-BR" sz="2000" dirty="0" smtClean="0">
                <a:latin typeface="Calibri" panose="020F0502020204030204" pitchFamily="34" charset="0"/>
              </a:rPr>
              <a:t>prevenção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98414"/>
            <a:ext cx="7543800" cy="487380"/>
          </a:xfrm>
        </p:spPr>
        <p:txBody>
          <a:bodyPr>
            <a:noAutofit/>
          </a:bodyPr>
          <a:lstStyle/>
          <a:p>
            <a:pPr algn="ctr"/>
            <a:r>
              <a:rPr lang="pt-BR" sz="3200" b="1" u="sng" dirty="0" smtClean="0">
                <a:latin typeface="Calibri" panose="020F0502020204030204" pitchFamily="34" charset="0"/>
              </a:rPr>
              <a:t>AÇÕES REALIZADAS</a:t>
            </a:r>
            <a:endParaRPr lang="pt-BR" sz="3200" b="1" u="sng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340768"/>
            <a:ext cx="4912767" cy="4392226"/>
          </a:xfrm>
          <a:prstGeom prst="rect">
            <a:avLst/>
          </a:prstGeom>
        </p:spPr>
      </p:pic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090"/>
            <a:ext cx="3754760" cy="5458198"/>
          </a:xfrm>
        </p:spPr>
      </p:pic>
    </p:spTree>
    <p:extLst>
      <p:ext uri="{BB962C8B-B14F-4D97-AF65-F5344CB8AC3E}">
        <p14:creationId xmlns:p14="http://schemas.microsoft.com/office/powerpoint/2010/main" val="3710181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928</Words>
  <Application>Microsoft Office PowerPoint</Application>
  <PresentationFormat>Apresentação na tela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Schoolbook</vt:lpstr>
      <vt:lpstr>Times New Roman</vt:lpstr>
      <vt:lpstr>Wingdings</vt:lpstr>
      <vt:lpstr>Wingdings 2</vt:lpstr>
      <vt:lpstr>Balcão Envidraçado</vt:lpstr>
      <vt:lpstr>UNIVERSIDADE ABERTA DO SUS – UNASUS UNIVERSIDADE FEDERAL DE PELOTAS ESPECIALIZAÇÃO EM SAÚDE DA FAMÍLIA - MODALIDADE A DISTÂNCIA                Melhoria da atenção à prevenção e detecção do Câncer de Colo de Útero e de Mama, UBS Monte Bonito/Subprefeitura, Pelotas/RS      Ana Paula Behrensdorf Orientadora: Wâneza Dias Borges Hirsch  PELOTAS Janeiro, 2015 </vt:lpstr>
      <vt:lpstr>Apresentação do PowerPoint</vt:lpstr>
      <vt:lpstr>INTRODUÇÃO</vt:lpstr>
      <vt:lpstr>INTRODUÇÃO</vt:lpstr>
      <vt:lpstr>Apresentação do PowerPoint</vt:lpstr>
      <vt:lpstr>objetivos</vt:lpstr>
      <vt:lpstr>AÇÕES REALIZADAS</vt:lpstr>
      <vt:lpstr>AÇÕES REALIZADAS</vt:lpstr>
      <vt:lpstr>Apresentação do PowerPoint</vt:lpstr>
      <vt:lpstr>RESULTADOS</vt:lpstr>
      <vt:lpstr>RESULTADOS</vt:lpstr>
      <vt:lpstr>RESULTADOS</vt:lpstr>
      <vt:lpstr>RESULTADOS</vt:lpstr>
      <vt:lpstr>DISCUSSÃO</vt:lpstr>
      <vt:lpstr>DISCUSSÃO</vt:lpstr>
      <vt:lpstr>REFLEXÃO CRÍTICA</vt:lpstr>
      <vt:lpstr>BIBLIOGRAFIA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- MODALIDADE A DISTÂNCIA     Melhoria da atenção à prevenção e detecção do Câncer de Colo de Útero e de Mama, UBS Monte Bonito/Subprefeitura, Pelotas/RS      Ana Paula Behrensdorf  PELOTAS Janeiro, 2015</dc:title>
  <dc:creator>Pre-Consulta</dc:creator>
  <cp:lastModifiedBy>Ana Paula</cp:lastModifiedBy>
  <cp:revision>14</cp:revision>
  <dcterms:created xsi:type="dcterms:W3CDTF">2015-01-19T00:53:28Z</dcterms:created>
  <dcterms:modified xsi:type="dcterms:W3CDTF">2015-01-21T02:06:32Z</dcterms:modified>
</cp:coreProperties>
</file>