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8"/>
  </p:notesMasterIdLst>
  <p:handoutMasterIdLst>
    <p:handoutMasterId r:id="rId39"/>
  </p:handoutMasterIdLst>
  <p:sldIdLst>
    <p:sldId id="256" r:id="rId3"/>
    <p:sldId id="290" r:id="rId4"/>
    <p:sldId id="291" r:id="rId5"/>
    <p:sldId id="292" r:id="rId6"/>
    <p:sldId id="258" r:id="rId7"/>
    <p:sldId id="265" r:id="rId8"/>
    <p:sldId id="293" r:id="rId9"/>
    <p:sldId id="336" r:id="rId10"/>
    <p:sldId id="261" r:id="rId11"/>
    <p:sldId id="312" r:id="rId12"/>
    <p:sldId id="333" r:id="rId13"/>
    <p:sldId id="337" r:id="rId14"/>
    <p:sldId id="334" r:id="rId15"/>
    <p:sldId id="268" r:id="rId16"/>
    <p:sldId id="296" r:id="rId17"/>
    <p:sldId id="297" r:id="rId18"/>
    <p:sldId id="298" r:id="rId19"/>
    <p:sldId id="299" r:id="rId20"/>
    <p:sldId id="301" r:id="rId21"/>
    <p:sldId id="300" r:id="rId22"/>
    <p:sldId id="303" r:id="rId23"/>
    <p:sldId id="305" r:id="rId24"/>
    <p:sldId id="306" r:id="rId25"/>
    <p:sldId id="304" r:id="rId26"/>
    <p:sldId id="327" r:id="rId27"/>
    <p:sldId id="329" r:id="rId28"/>
    <p:sldId id="331" r:id="rId29"/>
    <p:sldId id="330" r:id="rId30"/>
    <p:sldId id="332" r:id="rId31"/>
    <p:sldId id="319" r:id="rId32"/>
    <p:sldId id="335" r:id="rId33"/>
    <p:sldId id="338" r:id="rId34"/>
    <p:sldId id="277" r:id="rId35"/>
    <p:sldId id="278" r:id="rId36"/>
    <p:sldId id="27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805" autoAdjust="0"/>
    <p:restoredTop sz="97509" autoAdjust="0"/>
  </p:normalViewPr>
  <p:slideViewPr>
    <p:cSldViewPr>
      <p:cViewPr varScale="1">
        <p:scale>
          <a:sx n="71" d="100"/>
          <a:sy n="71" d="100"/>
        </p:scale>
        <p:origin x="-1212" y="-102"/>
      </p:cViewPr>
      <p:guideLst>
        <p:guide orient="horz" pos="2160"/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Paula\Desktop\ANA%20PAULA%20Planilha%20Final%20para%20apresenta&#231;&#227;o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Paula\Desktop\ANA%20PAULA%20Planilha%20Final%20para%20apresenta&#231;&#227;o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Paula\Desktop\ANA%20PAULA%20Planilha%20Final%20para%20apresenta&#231;&#227;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Paula\Desktop\ANA%20PAULA%20Planilha%20Final%20para%20apresenta&#231;&#227;o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Paula\Desktop\ANA%20PAULA%20Planilha%20Final%20para%20apresenta&#231;&#227;o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Paula\Desktop\ANA%20PAULA%20Planilha%20Final%20para%20apresenta&#231;&#227;o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Paula\Desktop\ANA%20PAULA%20Planilha%20Final%20para%20apresenta&#231;&#227;o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Paula\Desktop\ANA%20PAULA%20Planilha%20Final%20para%20apresenta&#231;&#227;o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Paula\Desktop\ANA%20PAULA%20Planilha%20Final%20para%20apresenta&#231;&#227;o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Paula\Desktop\ANA%20PAULA%20Planilha%20Final%20para%20apresenta&#231;&#227;o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Paula\Desktop\ANA%20PAULA%20Planilha%20Final%20para%20apresenta&#231;&#227;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9.4728125000000024E-2"/>
          <c:y val="0.24002152777777777"/>
          <c:w val="0.8441971383147856"/>
          <c:h val="0.6715564158179291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Indicadores!$C$7</c:f>
              <c:strCache>
                <c:ptCount val="1"/>
                <c:pt idx="0">
                  <c:v>Proporção de escolares examinados na escola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Indicadores!$D$6:$G$6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Indicadores!$D$7:$G$7</c:f>
              <c:numCache>
                <c:formatCode>0.0%</c:formatCode>
                <c:ptCount val="4"/>
                <c:pt idx="0">
                  <c:v>0.1205357142857143</c:v>
                </c:pt>
                <c:pt idx="1">
                  <c:v>0.62276785714285721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113191936"/>
        <c:axId val="115942528"/>
      </c:barChart>
      <c:catAx>
        <c:axId val="1131919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942528"/>
        <c:crosses val="autoZero"/>
        <c:auto val="1"/>
        <c:lblAlgn val="ctr"/>
        <c:lblOffset val="100"/>
      </c:catAx>
      <c:valAx>
        <c:axId val="11594252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19193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500016689322821"/>
          <c:y val="0.29062633038176144"/>
          <c:w val="0.84531362861545578"/>
          <c:h val="0.5562525463220809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Indicadores!$C$66</c:f>
              <c:strCache>
                <c:ptCount val="1"/>
                <c:pt idx="0">
                  <c:v>Proporção de escolares com orientações sobre cárie dentária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Indicadores!$D$65:$G$65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Indicadores!$D$66:$G$66</c:f>
              <c:numCache>
                <c:formatCode>0.0%</c:formatCode>
                <c:ptCount val="4"/>
                <c:pt idx="0">
                  <c:v>0.1205357142857143</c:v>
                </c:pt>
                <c:pt idx="1">
                  <c:v>0.62276785714285721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85410560"/>
        <c:axId val="85412096"/>
      </c:barChart>
      <c:catAx>
        <c:axId val="854105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412096"/>
        <c:crosses val="autoZero"/>
        <c:auto val="1"/>
        <c:lblAlgn val="ctr"/>
        <c:lblOffset val="100"/>
      </c:catAx>
      <c:valAx>
        <c:axId val="8541209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41056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759197978807221"/>
          <c:y val="0.20061766187439323"/>
          <c:w val="0.84051216685392571"/>
          <c:h val="0.6543222202672515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Indicadores!$C$73</c:f>
              <c:strCache>
                <c:ptCount val="1"/>
                <c:pt idx="0">
                  <c:v>Proporção de escolares com orientações nutricionais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Indicadores!$D$72:$G$72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Indicadores!$D$73:$G$73</c:f>
              <c:numCache>
                <c:formatCode>0.0%</c:formatCode>
                <c:ptCount val="4"/>
                <c:pt idx="0">
                  <c:v>0.1205357142857143</c:v>
                </c:pt>
                <c:pt idx="1">
                  <c:v>0.62276785714285721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85420672"/>
        <c:axId val="85815680"/>
      </c:barChart>
      <c:catAx>
        <c:axId val="854206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815680"/>
        <c:crosses val="autoZero"/>
        <c:auto val="1"/>
        <c:lblAlgn val="ctr"/>
        <c:lblOffset val="100"/>
      </c:catAx>
      <c:valAx>
        <c:axId val="8581568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42067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400635930047697"/>
          <c:y val="0.36470679893856012"/>
          <c:w val="0.84260731319554871"/>
          <c:h val="0.4970600727469085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escolares moradores da área de abrangência da unidade de saúde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Indicadores!$D$13:$G$13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Indicadores!$D$14:$G$14</c:f>
              <c:numCache>
                <c:formatCode>0.0%</c:formatCode>
                <c:ptCount val="4"/>
                <c:pt idx="0">
                  <c:v>0.96226415094339623</c:v>
                </c:pt>
                <c:pt idx="1">
                  <c:v>0.48301886792452842</c:v>
                </c:pt>
                <c:pt idx="2">
                  <c:v>0.40654205607476634</c:v>
                </c:pt>
                <c:pt idx="3">
                  <c:v>0.52570093457943934</c:v>
                </c:pt>
              </c:numCache>
            </c:numRef>
          </c:val>
        </c:ser>
        <c:dLbls/>
        <c:axId val="77799808"/>
        <c:axId val="77801344"/>
      </c:barChart>
      <c:catAx>
        <c:axId val="777998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801344"/>
        <c:crosses val="autoZero"/>
        <c:auto val="1"/>
        <c:lblAlgn val="ctr"/>
        <c:lblOffset val="100"/>
      </c:catAx>
      <c:valAx>
        <c:axId val="7780134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79980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341786454737938"/>
          <c:y val="0.26956540815033975"/>
          <c:w val="0.84335540774042561"/>
          <c:h val="0.5884062134894513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escolares de alto risco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Indicadores!$D$19:$G$19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Indicadores!$D$20:$G$20</c:f>
              <c:numCache>
                <c:formatCode>0.0%</c:formatCode>
                <c:ptCount val="4"/>
                <c:pt idx="0">
                  <c:v>1</c:v>
                </c:pt>
                <c:pt idx="1">
                  <c:v>0.90697674418604646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77846016"/>
        <c:axId val="77847552"/>
      </c:barChart>
      <c:catAx>
        <c:axId val="778460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847552"/>
        <c:crosses val="autoZero"/>
        <c:auto val="1"/>
        <c:lblAlgn val="ctr"/>
        <c:lblOffset val="100"/>
      </c:catAx>
      <c:valAx>
        <c:axId val="7784755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784601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558872108422989"/>
          <c:y val="0.26724212924897084"/>
          <c:w val="0.84301429027789321"/>
          <c:h val="0.5919556841428816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Indicadores!$C$26</c:f>
              <c:strCache>
                <c:ptCount val="1"/>
                <c:pt idx="0">
                  <c:v>Proporção de buscas realizadas aos escolares moradores da área de abrangência da unidade de saúde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Indicadores!$D$25:$G$25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Indicadores!$D$26:$G$26</c:f>
              <c:numCache>
                <c:formatCode>0.0%</c:formatCode>
                <c:ptCount val="4"/>
                <c:pt idx="0">
                  <c:v>0.75000000000000011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83086720"/>
        <c:axId val="83113088"/>
      </c:barChart>
      <c:catAx>
        <c:axId val="830867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113088"/>
        <c:crosses val="autoZero"/>
        <c:auto val="1"/>
        <c:lblAlgn val="ctr"/>
        <c:lblOffset val="100"/>
      </c:catAx>
      <c:valAx>
        <c:axId val="8311308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08672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539192150453468"/>
          <c:y val="0.28012109990006395"/>
          <c:w val="0.8416932730991894"/>
          <c:h val="0.5722904191506681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escolares com escovação dental supervisionada com creme dental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0.1205357142857143</c:v>
                </c:pt>
                <c:pt idx="1">
                  <c:v>0.62276785714285721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83175296"/>
        <c:axId val="83176832"/>
      </c:barChart>
      <c:catAx>
        <c:axId val="831752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176832"/>
        <c:crosses val="autoZero"/>
        <c:auto val="1"/>
        <c:lblAlgn val="ctr"/>
        <c:lblOffset val="100"/>
      </c:catAx>
      <c:valAx>
        <c:axId val="8317683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17529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600994155206699"/>
          <c:y val="0.27433677711469207"/>
          <c:w val="0.84168178908495994"/>
          <c:h val="0.5811219902321967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Indicadores!$C$38</c:f>
              <c:strCache>
                <c:ptCount val="1"/>
                <c:pt idx="0">
                  <c:v>Proporção de escolares de alto risco com aplicação de gel fluoretado com escova dental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Indicadores!$D$37:$G$37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Indicadores!$D$38:$G$38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84369792"/>
        <c:axId val="84371328"/>
      </c:barChart>
      <c:catAx>
        <c:axId val="843697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371328"/>
        <c:crosses val="autoZero"/>
        <c:auto val="1"/>
        <c:lblAlgn val="ctr"/>
        <c:lblOffset val="100"/>
      </c:catAx>
      <c:valAx>
        <c:axId val="8437132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36979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128775834658192"/>
          <c:y val="0.28972116862601333"/>
          <c:w val="0.85850556438791736"/>
          <c:h val="0.5576353675704989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escolares com tratamento dentário concluído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Indicadores!$D$43:$G$44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0.33333333333333331</c:v>
                </c:pt>
                <c:pt idx="1">
                  <c:v>0.57031249999999989</c:v>
                </c:pt>
                <c:pt idx="2">
                  <c:v>0.6724137931034484</c:v>
                </c:pt>
                <c:pt idx="3">
                  <c:v>0.71111111111111114</c:v>
                </c:pt>
              </c:numCache>
            </c:numRef>
          </c:val>
        </c:ser>
        <c:dLbls/>
        <c:axId val="84637952"/>
        <c:axId val="84652032"/>
      </c:barChart>
      <c:catAx>
        <c:axId val="846379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652032"/>
        <c:crosses val="autoZero"/>
        <c:auto val="1"/>
        <c:lblAlgn val="ctr"/>
        <c:lblOffset val="100"/>
      </c:catAx>
      <c:valAx>
        <c:axId val="8465203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63795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206584429276808"/>
          <c:y val="0.20634936628020081"/>
          <c:w val="0.84350628299746122"/>
          <c:h val="0.6444449439212425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Indicadores!$C$52</c:f>
              <c:strCache>
                <c:ptCount val="1"/>
                <c:pt idx="0">
                  <c:v>Proporção de escolares com registro atualizado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Indicadores!$D$51:$G$51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Indicadores!$D$52:$G$52</c:f>
              <c:numCache>
                <c:formatCode>0.0%</c:formatCode>
                <c:ptCount val="4"/>
                <c:pt idx="0">
                  <c:v>1</c:v>
                </c:pt>
                <c:pt idx="1">
                  <c:v>0.96875000000000011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84718336"/>
        <c:axId val="84719872"/>
      </c:barChart>
      <c:catAx>
        <c:axId val="847183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719872"/>
        <c:crosses val="autoZero"/>
        <c:auto val="1"/>
        <c:lblAlgn val="ctr"/>
        <c:lblOffset val="100"/>
      </c:catAx>
      <c:valAx>
        <c:axId val="8471987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71833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559618441971387"/>
          <c:y val="0.29062633038176144"/>
          <c:w val="0.8441971383147856"/>
          <c:h val="0.5562525463220809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escolares com orientações sobre higiene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Indicadores!$D$58:$G$58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Indicadores!$D$59:$G$59</c:f>
              <c:numCache>
                <c:formatCode>0.0%</c:formatCode>
                <c:ptCount val="4"/>
                <c:pt idx="0">
                  <c:v>0.1205357142857143</c:v>
                </c:pt>
                <c:pt idx="1">
                  <c:v>0.62276785714285721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84769408"/>
        <c:axId val="84550016"/>
      </c:barChart>
      <c:catAx>
        <c:axId val="847694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550016"/>
        <c:crosses val="autoZero"/>
        <c:auto val="1"/>
        <c:lblAlgn val="ctr"/>
        <c:lblOffset val="100"/>
      </c:catAx>
      <c:valAx>
        <c:axId val="8455001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76940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1B00-6FC2-41C5-8CC8-B9EEA04C504C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8FED-E309-4234-8533-7FE78C07775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269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F934-0B1F-4A2D-B327-660F7F58F120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92BD-A84E-44A3-8DF7-E6ED0C1DA7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124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7044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214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3788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3788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090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090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090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090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090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090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09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7044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090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090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0905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090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33056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33056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33056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33056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33056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3305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70447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0866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0866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31573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99654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9481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7044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8007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456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7044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7044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214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0" y="2267858"/>
            <a:ext cx="4191000" cy="4590144"/>
            <a:chOff x="-1" y="1600199"/>
            <a:chExt cx="4501019" cy="5257801"/>
          </a:xfrm>
        </p:grpSpPr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Freeform 46"/>
          <p:cNvSpPr>
            <a:spLocks/>
          </p:cNvSpPr>
          <p:nvPr userDrawn="1"/>
        </p:nvSpPr>
        <p:spPr bwMode="auto">
          <a:xfrm>
            <a:off x="7543800" y="0"/>
            <a:ext cx="1600201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D88D351E-A4CC-4B05-8B15-28E9C12FE0F2}" type="datetime1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Elaine Maschio Monteiro da Silva Mendes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F467-4B67-4E66-9740-C9DB8E45283A}" type="datetime1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Elaine Maschio Monteiro da Silva Mendes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C3C7-F328-4E79-B938-67D0B462469B}" type="datetime1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Elaine Maschio Monteiro da Silva Mendes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DAC7-A04E-4D84-9A55-A69AD3105814}" type="datetime1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Elaine Maschio Monteiro da Silva Mendes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2F88-9B5A-445D-B1EB-2B39E3417D98}" type="datetime1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Elaine Maschio Monteiro da Silva Mendes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2CEC-BDE3-43BD-ADFB-F3B90410DE7F}" type="datetime1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Elaine Maschio Monteiro da Silva Mendes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82D9-0473-4E4F-9BC4-F2E68BEC0E66}" type="datetime1">
              <a:rPr lang="en-US" smtClean="0"/>
              <a:pPr/>
              <a:t>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Elaine Maschio Monteiro da Silva Mendes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A3F2-B419-47A5-A066-B60315888558}" type="datetime1">
              <a:rPr lang="en-US" smtClean="0"/>
              <a:pPr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Elaine Maschio Monteiro da Silva Mendes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0988-345C-44B9-85DA-7487A80EB954}" type="datetime1">
              <a:rPr lang="en-US" smtClean="0"/>
              <a:pPr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Elaine Maschio Monteiro da Silva Mendes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BBD6-3AA4-417A-B7D0-2D5201C4641A}" type="datetime1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Elaine Maschio Monteiro da Silva Mendes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CE9A-9F71-4781-AB20-99EF083AAB1C}" type="datetime1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Elaine Maschio Monteiro da Silva Mendes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F5FAD-3B85-4BDA-A85C-3B83B32CA56C}" type="datetime1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Elaine Maschio Monteiro da Silva Mendes</a:t>
            </a:r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0" y="0"/>
              <a:ext cx="1600201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2855091"/>
            <a:ext cx="3581400" cy="4002909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hyperlink" Target="http://www.zonu.com/brazil_maps/Curitiba_Metropolitan_Region_Map_Brazil_2.htm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683568" y="2235955"/>
            <a:ext cx="7883921" cy="3168351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 da Atenção à Saúde Bucal dos Escolares de 6 a 12 anos, Escola Municipal Santa Isabel, Área de abrangência da UBS/ESF Jardim Cristina, Colombo/PR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arcas Institucionais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54" y="6164561"/>
            <a:ext cx="59975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5061" y="161925"/>
            <a:ext cx="7884368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ts val="0"/>
              </a:spcBef>
            </a:pP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ea typeface="Times New Roman" panose="02020603050405020304" pitchFamily="18" charset="0"/>
              </a:rPr>
              <a:t>  </a:t>
            </a:r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</a:rPr>
              <a:t>Universidade </a:t>
            </a:r>
            <a:r>
              <a:rPr lang="pt-BR" sz="1600" b="1" dirty="0">
                <a:solidFill>
                  <a:schemeClr val="accent4">
                    <a:lumMod val="50000"/>
                  </a:schemeClr>
                </a:solidFill>
              </a:rPr>
              <a:t>Aberta do SUS - UNASUS</a:t>
            </a:r>
            <a:endParaRPr lang="en-US" sz="16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0" algn="ctr">
              <a:spcBef>
                <a:spcPts val="0"/>
              </a:spcBef>
            </a:pPr>
            <a:r>
              <a:rPr lang="pt-BR" sz="1600" b="1" dirty="0">
                <a:solidFill>
                  <a:schemeClr val="accent4">
                    <a:lumMod val="50000"/>
                  </a:schemeClr>
                </a:solidFill>
              </a:rPr>
              <a:t>Universidade Federal de Pelotas</a:t>
            </a:r>
            <a:endParaRPr lang="en-US" sz="16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0" algn="ctr">
              <a:spcBef>
                <a:spcPts val="0"/>
              </a:spcBef>
            </a:pPr>
            <a:r>
              <a:rPr lang="pt-BR" sz="1600" b="1" dirty="0">
                <a:solidFill>
                  <a:schemeClr val="accent4">
                    <a:lumMod val="50000"/>
                  </a:schemeClr>
                </a:solidFill>
              </a:rPr>
              <a:t>Especialização em Saúde da Família</a:t>
            </a:r>
            <a:endParaRPr lang="en-US" sz="16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0" algn="ctr">
              <a:spcBef>
                <a:spcPts val="0"/>
              </a:spcBef>
            </a:pPr>
            <a:r>
              <a:rPr lang="pt-BR" sz="1600" b="1" dirty="0">
                <a:solidFill>
                  <a:schemeClr val="accent4">
                    <a:lumMod val="50000"/>
                  </a:schemeClr>
                </a:solidFill>
              </a:rPr>
              <a:t>Modalidade a </a:t>
            </a:r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</a:rPr>
              <a:t>Distância</a:t>
            </a:r>
          </a:p>
          <a:p>
            <a:pPr lvl="0" algn="ctr">
              <a:spcBef>
                <a:spcPts val="0"/>
              </a:spcBef>
            </a:pPr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</a:rPr>
              <a:t>Turma 04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185927" y="5081431"/>
            <a:ext cx="3093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 smtClean="0"/>
              <a:t>ANA PAULA GERONASSO</a:t>
            </a:r>
            <a:endParaRPr lang="pt-BR" sz="22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918162" y="5620330"/>
            <a:ext cx="362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Orientadora: Marina Sousa Azevedo</a:t>
            </a:r>
            <a:endParaRPr lang="pt-BR" b="1" dirty="0"/>
          </a:p>
        </p:txBody>
      </p:sp>
      <p:pic>
        <p:nvPicPr>
          <p:cNvPr id="11" name="Picture 8" descr="http://www.minhapos.com.br/data/artigos/images/ufpel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5461"/>
            <a:ext cx="1269898" cy="120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9" descr="http://dms.ufpel.edu.br/aquares/images/stories/logos/unasus-ufpel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5581"/>
            <a:ext cx="1368152" cy="1129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rcas Institucionais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54" y="6164561"/>
            <a:ext cx="59975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03" y="260648"/>
            <a:ext cx="730947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exto 1"/>
          <p:cNvSpPr>
            <a:spLocks noGrp="1"/>
          </p:cNvSpPr>
          <p:nvPr>
            <p:ph type="body" sz="half" idx="2"/>
          </p:nvPr>
        </p:nvSpPr>
        <p:spPr>
          <a:xfrm>
            <a:off x="323529" y="977588"/>
            <a:ext cx="8208912" cy="533173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População: Escolares de 6 a 12 anos da área de abrangência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Local: Escola Santa Isabel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Período: 4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Protocolos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Protocolo Municipal de Saúde Bucal do Município de Colombo (COLOMBO, 2012), o Protocolo Integrado de Saúde Bucal da Prefeitura de Curitiba (CURITIBA, 2004) e o Caderno de Atenção Básica nº 17, de Saúde Bucal (BRASIL, 2006d)</a:t>
            </a:r>
            <a:endParaRPr lang="pt-BR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03648" y="30892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METODOLOGIA</a:t>
            </a:r>
            <a:endParaRPr lang="pt-BR" sz="28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3" descr="IMG_394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742"/>
          <a:stretch/>
        </p:blipFill>
        <p:spPr bwMode="auto">
          <a:xfrm>
            <a:off x="2555776" y="1772816"/>
            <a:ext cx="3816424" cy="21262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50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504504" y="260648"/>
            <a:ext cx="8169898" cy="5475298"/>
          </a:xfrm>
        </p:spPr>
        <p:txBody>
          <a:bodyPr>
            <a:noAutofit/>
          </a:bodyPr>
          <a:lstStyle/>
          <a:p>
            <a:pPr algn="just"/>
            <a:r>
              <a:rPr lang="pt-BR" sz="2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pt-BR" sz="28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Logística e ações realizadas:</a:t>
            </a:r>
          </a:p>
          <a:p>
            <a:pPr algn="just"/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t-BR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t-BR" sz="22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Monitoramento e avaliação</a:t>
            </a:r>
            <a:r>
              <a:rPr lang="pt-BR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na ficha espelho e tabulação em planilha eletrônica de coleta de dados.</a:t>
            </a:r>
          </a:p>
          <a:p>
            <a:pPr marL="342900" indent="-342900" algn="just">
              <a:buFont typeface="Arial" charset="0"/>
              <a:buChar char="•"/>
            </a:pPr>
            <a:endParaRPr lang="pt-BR" sz="2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t-BR" sz="2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</a:t>
            </a:r>
            <a:r>
              <a:rPr lang="pt-BR" sz="2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gestão do </a:t>
            </a:r>
            <a:r>
              <a:rPr lang="pt-BR" sz="22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  <a:r>
              <a:rPr lang="pt-BR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contato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 escola adstrita à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UBS, acolhimento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escolares, cadastro na UBS, busca ativa aos faltosos, agendamentos dos tratamentos,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educativas na escola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garantimos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necessário para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realização das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3488"/>
            <a:ext cx="936104" cy="73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69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504504" y="260648"/>
            <a:ext cx="8169898" cy="5475298"/>
          </a:xfrm>
        </p:spPr>
        <p:txBody>
          <a:bodyPr>
            <a:noAutofit/>
          </a:bodyPr>
          <a:lstStyle/>
          <a:p>
            <a:pPr algn="just"/>
            <a:r>
              <a:rPr lang="pt-BR" sz="2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pt-BR" sz="28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Logística e ações realizadas:</a:t>
            </a:r>
          </a:p>
          <a:p>
            <a:pPr algn="just"/>
            <a:endParaRPr lang="pt-BR" sz="2800" b="1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b="1" dirty="0" smtClean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t-BR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t-BR" sz="22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Engajamento público</a:t>
            </a:r>
            <a:r>
              <a:rPr lang="pt-BR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 informada sobre turnos de atividades (cartazes na escola e UBS e avisos nas agendas dos escolares). Os professores, funcionários e pais foram sensibilizados. Reunião para esclarecer sobre as atividades propostas, sua importância, pedir a colaboração, ouvir opiniões e perspectivas a respeito das atividades. </a:t>
            </a:r>
          </a:p>
          <a:p>
            <a:pPr marL="342900" indent="-342900" algn="just">
              <a:buFont typeface="Arial" charset="0"/>
              <a:buChar char="•"/>
            </a:pPr>
            <a:endParaRPr lang="pt-BR" sz="2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t-BR" sz="22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Qualificação da prática clínica</a:t>
            </a:r>
            <a:r>
              <a:rPr lang="pt-BR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Capacitamos a equipe</a:t>
            </a:r>
          </a:p>
          <a:p>
            <a:pPr algn="just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3488"/>
            <a:ext cx="936104" cy="73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44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71700" y="2060848"/>
            <a:ext cx="54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OBJETIVOS,</a:t>
            </a:r>
          </a:p>
          <a:p>
            <a:pPr algn="ctr"/>
            <a:r>
              <a:rPr lang="pt-BR" sz="36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METAS </a:t>
            </a:r>
          </a:p>
          <a:p>
            <a:pPr algn="ctr"/>
            <a:r>
              <a:rPr lang="pt-BR" sz="36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E </a:t>
            </a:r>
          </a:p>
          <a:p>
            <a:pPr algn="ctr"/>
            <a:r>
              <a:rPr lang="pt-BR" sz="36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RESULTADOS</a:t>
            </a:r>
            <a:endParaRPr lang="pt-BR" sz="36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179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323528" y="260648"/>
            <a:ext cx="8350873" cy="5403291"/>
          </a:xfrm>
        </p:spPr>
        <p:txBody>
          <a:bodyPr>
            <a:noAutofit/>
          </a:bodyPr>
          <a:lstStyle/>
          <a:p>
            <a:pPr algn="just"/>
            <a:r>
              <a:rPr lang="pt-BR" sz="23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1</a:t>
            </a:r>
            <a:r>
              <a:rPr lang="pt-BR" sz="23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Ampliar a cobertura da atenção à saúde bucal dos </a:t>
            </a:r>
            <a:r>
              <a:rPr lang="pt-BR" sz="23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escolares</a:t>
            </a:r>
          </a:p>
          <a:p>
            <a:pPr algn="just"/>
            <a:endParaRPr lang="pt-BR" sz="23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3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1:</a:t>
            </a:r>
            <a:r>
              <a:rPr lang="pt-BR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a cobertura de ação coletiva de exame bucal com finalidade epidemiológica para estabelecimento de prioridade de atendimento em 100% dos escolares de seis a 12 anos de idade das escolas da área de abrangência.</a:t>
            </a:r>
          </a:p>
          <a:p>
            <a:endParaRPr lang="pt-BR" sz="26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arcas Institucionais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54" y="6164561"/>
            <a:ext cx="59975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97721274"/>
              </p:ext>
            </p:extLst>
          </p:nvPr>
        </p:nvGraphicFramePr>
        <p:xfrm>
          <a:off x="1724743" y="3140968"/>
          <a:ext cx="57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03217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323528" y="260648"/>
            <a:ext cx="8350873" cy="5403291"/>
          </a:xfrm>
        </p:spPr>
        <p:txBody>
          <a:bodyPr>
            <a:noAutofit/>
          </a:bodyPr>
          <a:lstStyle/>
          <a:p>
            <a:r>
              <a:rPr lang="pt-BR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1. Ampliar a cobertura da atenção à saúde bucal dos </a:t>
            </a:r>
            <a:r>
              <a:rPr lang="pt-BR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escolares</a:t>
            </a:r>
          </a:p>
          <a:p>
            <a:endParaRPr lang="pt-BR" sz="22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</a:t>
            </a:r>
            <a:r>
              <a:rPr lang="pt-BR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a cobertura de primeira consulta, com plano de tratamento odontológico, para 90% dos escolares moradores da área de abrangência da unidade de saúde.</a:t>
            </a:r>
            <a:endParaRPr lang="pt-BR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arcas Institucionais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54" y="6164561"/>
            <a:ext cx="59975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80243503"/>
              </p:ext>
            </p:extLst>
          </p:nvPr>
        </p:nvGraphicFramePr>
        <p:xfrm>
          <a:off x="1620000" y="2880000"/>
          <a:ext cx="57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3587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323528" y="163488"/>
            <a:ext cx="8350873" cy="5500451"/>
          </a:xfrm>
        </p:spPr>
        <p:txBody>
          <a:bodyPr>
            <a:noAutofit/>
          </a:bodyPr>
          <a:lstStyle/>
          <a:p>
            <a:r>
              <a:rPr lang="pt-BR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1. Ampliar a cobertura da atenção à saúde bucal dos </a:t>
            </a:r>
            <a:r>
              <a:rPr lang="pt-BR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escolares</a:t>
            </a:r>
          </a:p>
          <a:p>
            <a:endParaRPr lang="pt-BR" sz="22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3: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primeira consulta odontológica em 90% dos escolares da área classificados como alto risco para doenças bucais.</a:t>
            </a:r>
          </a:p>
          <a:p>
            <a:r>
              <a:rPr lang="pt-BR" sz="2400" dirty="0"/>
              <a:t> </a:t>
            </a:r>
          </a:p>
          <a:p>
            <a:endParaRPr lang="pt-BR" sz="2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arcas Institucionais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54" y="6164561"/>
            <a:ext cx="59975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62380987"/>
              </p:ext>
            </p:extLst>
          </p:nvPr>
        </p:nvGraphicFramePr>
        <p:xfrm>
          <a:off x="1620000" y="2880000"/>
          <a:ext cx="57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9633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323528" y="163488"/>
            <a:ext cx="8350873" cy="5500451"/>
          </a:xfrm>
        </p:spPr>
        <p:txBody>
          <a:bodyPr>
            <a:noAutofit/>
          </a:bodyPr>
          <a:lstStyle/>
          <a:p>
            <a:r>
              <a:rPr lang="pt-BR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</a:t>
            </a:r>
            <a:r>
              <a:rPr lang="pt-BR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Melhorar a adesão ao atendimento em saúde bucal</a:t>
            </a:r>
          </a:p>
          <a:p>
            <a:endParaRPr lang="pt-BR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4: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Fazer busca ativa de 100% dos escolares da área, com primeira consulta programática, faltosos às consultas.  </a:t>
            </a:r>
          </a:p>
          <a:p>
            <a:endParaRPr lang="pt-BR" sz="2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arcas Institucionais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54" y="6164561"/>
            <a:ext cx="59975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84726249"/>
              </p:ext>
            </p:extLst>
          </p:nvPr>
        </p:nvGraphicFramePr>
        <p:xfrm>
          <a:off x="1620000" y="2880000"/>
          <a:ext cx="57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6359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323528" y="163488"/>
            <a:ext cx="8350873" cy="5500451"/>
          </a:xfrm>
        </p:spPr>
        <p:txBody>
          <a:bodyPr>
            <a:noAutofit/>
          </a:bodyPr>
          <a:lstStyle/>
          <a:p>
            <a:r>
              <a:rPr lang="pt-BR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3</a:t>
            </a:r>
            <a:r>
              <a:rPr lang="pt-BR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Melhorar a qualidade da atenção em saúde bucal dos escolares</a:t>
            </a:r>
          </a:p>
          <a:p>
            <a:endParaRPr lang="pt-BR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5: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escovação supervisionada com creme dental em 100% dos escolares.</a:t>
            </a:r>
          </a:p>
          <a:p>
            <a:endParaRPr lang="pt-BR" sz="2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arcas Institucionais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54" y="6164561"/>
            <a:ext cx="59975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39445360"/>
              </p:ext>
            </p:extLst>
          </p:nvPr>
        </p:nvGraphicFramePr>
        <p:xfrm>
          <a:off x="1620000" y="2880000"/>
          <a:ext cx="57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3601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323528" y="163488"/>
            <a:ext cx="8350873" cy="5500451"/>
          </a:xfrm>
        </p:spPr>
        <p:txBody>
          <a:bodyPr>
            <a:noAutofit/>
          </a:bodyPr>
          <a:lstStyle/>
          <a:p>
            <a:r>
              <a:rPr lang="pt-BR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3. Melhorar a qualidade da atenção em saúde bucal dos </a:t>
            </a:r>
            <a:r>
              <a:rPr lang="pt-BR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escolares</a:t>
            </a:r>
          </a:p>
          <a:p>
            <a:endParaRPr lang="pt-BR" sz="22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6: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a aplicação de gel </a:t>
            </a:r>
            <a:r>
              <a:rPr lang="pt-BR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fluoretado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escova dental em 100% dos escolares de alto risco para doenças bucais.</a:t>
            </a:r>
            <a:endParaRPr lang="pt-BR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arcas Institucionais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54" y="6164561"/>
            <a:ext cx="59975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20364379"/>
              </p:ext>
            </p:extLst>
          </p:nvPr>
        </p:nvGraphicFramePr>
        <p:xfrm>
          <a:off x="1620000" y="2880000"/>
          <a:ext cx="57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1159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648519" y="1988839"/>
            <a:ext cx="7883921" cy="3168351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programáticas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preconizadas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pela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a </a:t>
            </a:r>
            <a:r>
              <a:rPr lang="en-US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 à saúde bucal </a:t>
            </a:r>
            <a:r>
              <a:rPr lang="pt-BR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escolares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uma vez que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estas ações tem um </a:t>
            </a:r>
            <a:r>
              <a:rPr lang="pt-BR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</a:t>
            </a: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 na saúde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destes indivíduos, principalmente por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conseguirmos </a:t>
            </a:r>
            <a:r>
              <a:rPr lang="pt-BR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implantar hábitos, trabalhar a prevenção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aliar </a:t>
            </a: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pais e professores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busca por práticas bucais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saudáveis (BRASIL, 2006).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arcas Institucionais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54" y="6164561"/>
            <a:ext cx="59975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03" y="260648"/>
            <a:ext cx="730947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03648" y="30892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INTRODUÇÃO</a:t>
            </a:r>
            <a:endParaRPr lang="pt-BR" sz="28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0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323528" y="163488"/>
            <a:ext cx="8350873" cy="5500451"/>
          </a:xfrm>
        </p:spPr>
        <p:txBody>
          <a:bodyPr>
            <a:noAutofit/>
          </a:bodyPr>
          <a:lstStyle/>
          <a:p>
            <a:r>
              <a:rPr lang="pt-BR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3. Melhorar a qualidade da atenção em saúde bucal dos </a:t>
            </a:r>
            <a:r>
              <a:rPr lang="pt-BR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escolares</a:t>
            </a:r>
          </a:p>
          <a:p>
            <a:endParaRPr lang="pt-BR" sz="22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7: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Concluir o tratamento dentário em 90% dos escolares com primeira consulta odontológica.</a:t>
            </a:r>
            <a:endParaRPr lang="pt-BR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arcas Institucionais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54" y="6164561"/>
            <a:ext cx="59975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70485642"/>
              </p:ext>
            </p:extLst>
          </p:nvPr>
        </p:nvGraphicFramePr>
        <p:xfrm>
          <a:off x="1620000" y="2880000"/>
          <a:ext cx="57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99980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323528" y="163488"/>
            <a:ext cx="8350873" cy="5500451"/>
          </a:xfrm>
        </p:spPr>
        <p:txBody>
          <a:bodyPr>
            <a:noAutofit/>
          </a:bodyPr>
          <a:lstStyle/>
          <a:p>
            <a:r>
              <a:rPr lang="pt-BR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4</a:t>
            </a:r>
            <a:r>
              <a:rPr lang="pt-BR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Melhorar registro das </a:t>
            </a:r>
            <a:r>
              <a:rPr lang="pt-BR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</a:p>
          <a:p>
            <a:endParaRPr lang="pt-BR" sz="22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8: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Manter registro atualizado em planilha e/ou prontuário de 100% dos escolares da área.</a:t>
            </a:r>
          </a:p>
          <a:p>
            <a:endParaRPr lang="pt-BR" sz="2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arcas Institucionais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54" y="6164561"/>
            <a:ext cx="59975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08205168"/>
              </p:ext>
            </p:extLst>
          </p:nvPr>
        </p:nvGraphicFramePr>
        <p:xfrm>
          <a:off x="1620000" y="2880000"/>
          <a:ext cx="57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1163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323528" y="163488"/>
            <a:ext cx="8350873" cy="5500451"/>
          </a:xfrm>
        </p:spPr>
        <p:txBody>
          <a:bodyPr>
            <a:noAutofit/>
          </a:bodyPr>
          <a:lstStyle/>
          <a:p>
            <a:r>
              <a:rPr lang="pt-BR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5: Promover a </a:t>
            </a:r>
            <a:r>
              <a:rPr lang="pt-BR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bucal dos </a:t>
            </a:r>
            <a:r>
              <a:rPr lang="pt-BR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escolares</a:t>
            </a:r>
          </a:p>
          <a:p>
            <a:endParaRPr lang="pt-BR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9: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Fornecer orientações sobre higiene bucal para 100% dos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escolares.</a:t>
            </a:r>
            <a:endParaRPr lang="pt-BR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arcas Institucionais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54" y="6164561"/>
            <a:ext cx="59975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50227308"/>
              </p:ext>
            </p:extLst>
          </p:nvPr>
        </p:nvGraphicFramePr>
        <p:xfrm>
          <a:off x="1620000" y="2880000"/>
          <a:ext cx="57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5533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323528" y="163488"/>
            <a:ext cx="8350873" cy="5500451"/>
          </a:xfrm>
        </p:spPr>
        <p:txBody>
          <a:bodyPr>
            <a:noAutofit/>
          </a:bodyPr>
          <a:lstStyle/>
          <a:p>
            <a:r>
              <a:rPr lang="pt-BR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5: Promover a saúde bucal dos </a:t>
            </a:r>
            <a:r>
              <a:rPr lang="pt-BR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escolares</a:t>
            </a:r>
          </a:p>
          <a:p>
            <a:endParaRPr lang="pt-BR" sz="22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10: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Fornecer orientações sobre cárie dentária para 100% das crianças.</a:t>
            </a:r>
          </a:p>
          <a:p>
            <a:endParaRPr lang="pt-BR" sz="2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arcas Institucionais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54" y="6164561"/>
            <a:ext cx="59975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11479954"/>
              </p:ext>
            </p:extLst>
          </p:nvPr>
        </p:nvGraphicFramePr>
        <p:xfrm>
          <a:off x="1620000" y="2880000"/>
          <a:ext cx="57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84265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323528" y="163488"/>
            <a:ext cx="8350873" cy="5500451"/>
          </a:xfrm>
        </p:spPr>
        <p:txBody>
          <a:bodyPr>
            <a:noAutofit/>
          </a:bodyPr>
          <a:lstStyle/>
          <a:p>
            <a:r>
              <a:rPr lang="pt-BR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5: Promover a saúde bucal dos escolares</a:t>
            </a:r>
          </a:p>
          <a:p>
            <a:endParaRPr lang="pt-BR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11: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Fornecer orientações nutricionais para 100% das crianças.</a:t>
            </a:r>
            <a:endParaRPr lang="pt-BR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arcas Institucionais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54" y="6164561"/>
            <a:ext cx="59975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53061892"/>
              </p:ext>
            </p:extLst>
          </p:nvPr>
        </p:nvGraphicFramePr>
        <p:xfrm>
          <a:off x="1620000" y="2880000"/>
          <a:ext cx="57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14085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rcas Institucionais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54" y="6164561"/>
            <a:ext cx="59975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03" y="260648"/>
            <a:ext cx="730947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C:\Users\Ana Luize\Desktop\Pasta PSF Ana Paula\2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2148"/>
            <a:ext cx="6480000" cy="454106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CaixaDeTexto 3"/>
          <p:cNvSpPr txBox="1"/>
          <p:nvPr/>
        </p:nvSpPr>
        <p:spPr>
          <a:xfrm>
            <a:off x="1403648" y="5517232"/>
            <a:ext cx="648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EXAMES EPIDEMIOLÓGICOS NA ESCOLA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1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rcas Institucionais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54" y="6164561"/>
            <a:ext cx="59975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03" y="260648"/>
            <a:ext cx="730947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03648" y="5517232"/>
            <a:ext cx="648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DISTRIBUIÇÃO DOS KITS NA ESCOLA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G_39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488"/>
            <a:ext cx="6480000" cy="466425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 descr="G:\Ana\IMG_257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8569" y="3207043"/>
            <a:ext cx="2905248" cy="23037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40999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rcas Institucionais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54" y="6164561"/>
            <a:ext cx="59975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03" y="260648"/>
            <a:ext cx="730947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03648" y="5517232"/>
            <a:ext cx="648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ESCOVAÇÕES SUPERVISIONADAS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IMG_365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2148"/>
            <a:ext cx="6480000" cy="468508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58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rcas Institucionais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54" y="6164561"/>
            <a:ext cx="59975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03" y="260648"/>
            <a:ext cx="730947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03648" y="5517232"/>
            <a:ext cx="648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OFICINAS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DE SAÚDE BUCAL</a:t>
            </a:r>
          </a:p>
        </p:txBody>
      </p:sp>
      <p:pic>
        <p:nvPicPr>
          <p:cNvPr id="2050" name="Picture 2" descr="IMG_23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976" y="1186111"/>
            <a:ext cx="4597400" cy="433112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IMG_229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52" y="1186111"/>
            <a:ext cx="3032125" cy="43434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76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rcas Institucionais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54" y="6164561"/>
            <a:ext cx="59975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03" y="260648"/>
            <a:ext cx="730947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03648" y="5517232"/>
            <a:ext cx="648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ATENDIMENTO ODONTOLÓGICO 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Imagem 6" descr="C:\Users\Ana Luize\Desktop\Pasta PSF Ana Paula\4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4320480" cy="48965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5038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323528" y="1860223"/>
            <a:ext cx="4478422" cy="4202879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Colombo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município do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do Paraná, localizado na região metropolitana de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Curitiba.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População: 215.242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habitantes (IBGE, 2014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Possui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urbanas e rurais.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unidades (12 Unidades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ásicas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10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Unidades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Estratégias de Saúde da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Família).</a:t>
            </a:r>
            <a:endParaRPr lang="en-US" sz="22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arcas Institucionais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54" y="6164561"/>
            <a:ext cx="59975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03" y="260648"/>
            <a:ext cx="730947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403648" y="258824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INTRODUÇÃO</a:t>
            </a:r>
            <a:endParaRPr lang="pt-BR" sz="28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801950" y="1510648"/>
            <a:ext cx="4137461" cy="4078592"/>
            <a:chOff x="1186132" y="845021"/>
            <a:chExt cx="6043343" cy="5248275"/>
          </a:xfrm>
        </p:grpSpPr>
        <p:pic>
          <p:nvPicPr>
            <p:cNvPr id="11" name="Imagem 10" descr="Mapa da Região Metropolitana de Curitiba, Brasil">
              <a:hlinkClick r:id="rId5"/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525" y="845021"/>
              <a:ext cx="5314950" cy="52482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" name="Conector de seta reta 11"/>
            <p:cNvCxnSpPr/>
            <p:nvPr/>
          </p:nvCxnSpPr>
          <p:spPr>
            <a:xfrm>
              <a:off x="3316347" y="2127116"/>
              <a:ext cx="2047741" cy="14459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CaixaDeTexto 12"/>
            <p:cNvSpPr txBox="1"/>
            <p:nvPr/>
          </p:nvSpPr>
          <p:spPr>
            <a:xfrm>
              <a:off x="1691680" y="1849041"/>
              <a:ext cx="1800200" cy="554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200" b="1" dirty="0" smtClean="0"/>
                <a:t>Colombo</a:t>
              </a:r>
              <a:endParaRPr lang="pt-BR" sz="2200" b="1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186132" y="2710081"/>
              <a:ext cx="1873699" cy="554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200" b="1" dirty="0" smtClean="0"/>
                <a:t>Curitiba</a:t>
              </a:r>
              <a:endParaRPr lang="pt-BR" sz="2200" b="1" dirty="0"/>
            </a:p>
          </p:txBody>
        </p:sp>
        <p:cxnSp>
          <p:nvCxnSpPr>
            <p:cNvPr id="15" name="Conector de seta reta 14"/>
            <p:cNvCxnSpPr/>
            <p:nvPr/>
          </p:nvCxnSpPr>
          <p:spPr>
            <a:xfrm>
              <a:off x="2807804" y="2996581"/>
              <a:ext cx="2252456" cy="10023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2371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179512" y="832148"/>
            <a:ext cx="8784976" cy="4903798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Melhoramos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saúde bucal dos escolares,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realizamos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tratamentos de cura e prevenção, ensinamos hábitos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bucais saudáveis.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Daremos continuidade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às atividades preventivas na escola e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terminaremos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tratamentos. </a:t>
            </a:r>
          </a:p>
          <a:p>
            <a:pPr algn="just"/>
            <a:endParaRPr lang="pt-BR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* Os funcionários envolvidos qualificaram-se através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capacitações e estão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 integrados e treinados para dar continuidade as ações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t-BR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arcas Institucionais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54" y="6164561"/>
            <a:ext cx="59975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03" y="260648"/>
            <a:ext cx="730947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403648" y="30892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DISCUSSÃO</a:t>
            </a:r>
            <a:endParaRPr lang="pt-BR" sz="28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32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504504" y="832148"/>
            <a:ext cx="8169898" cy="4903798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endParaRPr lang="pt-BR" sz="23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arcas Institucionais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54" y="6164561"/>
            <a:ext cx="59975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03" y="260648"/>
            <a:ext cx="730947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403648" y="30892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DISCUSSÃO</a:t>
            </a:r>
            <a:endParaRPr lang="pt-BR" sz="28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832148"/>
            <a:ext cx="8496944" cy="6606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*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pais dos escolares tem mostrado satisfação com os atendimentos clínicos realizados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* 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diretora e funcionários da escola ficaram  muito satisfeitos em ver os atendimentos clínicos, os resultados na aprendizagem dos escolares. 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*  Criamos um elo entre a escola, a comunidade e a UBS, proporcionamos maior acesso ao atendimento odontológico. 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endParaRPr lang="pt-BR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endParaRPr lang="pt-BR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504504" y="832148"/>
            <a:ext cx="8169898" cy="4903798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endParaRPr lang="pt-BR" sz="23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arcas Institucionais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54" y="6164561"/>
            <a:ext cx="59975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03" y="260648"/>
            <a:ext cx="730947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403648" y="30892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DISCUSSÃO</a:t>
            </a:r>
            <a:endParaRPr lang="pt-BR" sz="28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832148"/>
            <a:ext cx="8496944" cy="446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* Implantamos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hábitos na vida dos escolares, entrando na suas  rotinas, proporcionando hábitos de higiene bucal, para que levem o conhecimento para vida toda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* Incorporaremos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intervenção à rotina do serviço.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endParaRPr lang="pt-BR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endParaRPr lang="pt-BR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6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323528" y="38228"/>
            <a:ext cx="8640960" cy="5189548"/>
          </a:xfrm>
        </p:spPr>
        <p:txBody>
          <a:bodyPr>
            <a:noAutofit/>
          </a:bodyPr>
          <a:lstStyle/>
          <a:p>
            <a:r>
              <a:rPr lang="pt-BR" sz="2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t-BR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Minhas expectativas iniciais com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curso eram 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adquirir maiores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podendo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aplicar de alguma forma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 a dia da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unidade.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me permitiu ter contato com diferentes técnicas de atendimento individual e coletivo, mostrou formas de intervir nos núcleos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familiares, me despertou novas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ideias a serem implantadas, me trouxe conhecimento em várias áreas e maior experiência profissional. </a:t>
            </a:r>
            <a:endParaRPr lang="pt-BR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03" y="260648"/>
            <a:ext cx="730947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403647" y="308928"/>
            <a:ext cx="7560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REFLEXÃO CRÍTICA SOBRE O PROCESSO PESSOAL DE APRENDIZAGEM</a:t>
            </a:r>
            <a:endParaRPr lang="pt-BR" sz="24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7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323528" y="1049303"/>
            <a:ext cx="8568952" cy="5115258"/>
          </a:xfrm>
        </p:spPr>
        <p:txBody>
          <a:bodyPr>
            <a:noAutofit/>
          </a:bodyPr>
          <a:lstStyle/>
          <a:p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Cadernos de Atenção Básica nº 17. Ministério da Saúde. Secretaria de Atenção à Saúde. Departamento de Atenção Básica. Saúde Bucal. Brasília: Ministério da Saúde,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2006.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p. </a:t>
            </a:r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COLOMBO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Protocolo Municipal de Saúde Bucal. Secretaria Municipal de Saúde. Prefeitura de Colombo. Departamento de Saúde Bucal. Colombo-Paraná: 2ª edição – revisada em Abril de 2012. 93p.</a:t>
            </a:r>
          </a:p>
          <a:p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CURITIBA. Protocolo Integrado de Saúde Bucal. Prefeitura de Curitiba. Secretaria Municipal de Saúde/ Coordenação de Saúde Bucal, 2004. 98p.</a:t>
            </a:r>
          </a:p>
          <a:p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028" name="Picture 4" descr="Marcas Institucionais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54" y="6164561"/>
            <a:ext cx="59975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03" y="260648"/>
            <a:ext cx="730947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403648" y="30892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REFERÊNCIAS</a:t>
            </a:r>
            <a:endParaRPr lang="pt-BR" sz="28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0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487051" y="1700808"/>
            <a:ext cx="8169898" cy="151216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pt-BR" sz="22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	É </a:t>
            </a:r>
            <a:r>
              <a:rPr lang="pt-BR" sz="22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um privilégio poder ver os frutos do seu </a:t>
            </a:r>
            <a:r>
              <a:rPr lang="pt-BR" sz="22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trabalho, </a:t>
            </a:r>
            <a:r>
              <a:rPr lang="pt-BR" sz="22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só tenho a agradecer à </a:t>
            </a:r>
            <a:r>
              <a:rPr lang="pt-BR" sz="2200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UFPel</a:t>
            </a:r>
            <a:r>
              <a:rPr lang="pt-BR" sz="22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pela oportunidade de realizar este curso.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pt-BR" sz="5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Obrigada!</a:t>
            </a:r>
            <a:endParaRPr lang="pt-BR" sz="1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pt-BR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 Paula </a:t>
            </a:r>
            <a:r>
              <a:rPr lang="pt-BR" sz="18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Geronasso</a:t>
            </a:r>
            <a:endParaRPr lang="pt-BR" sz="18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pt-BR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ana_geronasso@hotmail.com</a:t>
            </a:r>
            <a:endParaRPr lang="pt-BR" sz="1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arcas Institucionais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54" y="6164561"/>
            <a:ext cx="59975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03" y="260648"/>
            <a:ext cx="730947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29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107504" y="1702719"/>
            <a:ext cx="8356010" cy="3168350"/>
          </a:xfrm>
        </p:spPr>
        <p:txBody>
          <a:bodyPr>
            <a:noAutofit/>
          </a:bodyPr>
          <a:lstStyle/>
          <a:p>
            <a:pPr lvl="1" algn="just"/>
            <a:endParaRPr lang="pt-BR" sz="22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2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de Saúde Jardim Cristina:</a:t>
            </a:r>
          </a:p>
          <a:p>
            <a:pPr lvl="1" algn="just"/>
            <a:endParaRPr lang="pt-BR" sz="22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 urbana do município a 12,3 Km de distância do centro do município e a 17,3 Km da cidade de Curitiba.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odelo de atenção: Estratégia Saúde da Família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opulação da área de abrangência: 8.520 habitantes.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Três equipes multiprofissionais:  115, 116 e 117, subdivididas em cinco micro – áreas.</a:t>
            </a:r>
            <a:endParaRPr lang="en-US" sz="2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arcas Institucionais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54" y="6164561"/>
            <a:ext cx="59975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03" y="260648"/>
            <a:ext cx="730947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403648" y="30892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INTRODUÇÃO</a:t>
            </a:r>
            <a:endParaRPr lang="pt-BR" sz="28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rcas Institucionais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54" y="6164561"/>
            <a:ext cx="59975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03" y="260648"/>
            <a:ext cx="730947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403648" y="5742956"/>
            <a:ext cx="6804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UNIDADE BÁSICA DE SAÚDE JARDIM CRISTINA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IMG_39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442" y="909264"/>
            <a:ext cx="6506005" cy="4896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33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rcas Institucionais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54" y="6164561"/>
            <a:ext cx="59975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03" y="260648"/>
            <a:ext cx="730947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24128" y="4962654"/>
            <a:ext cx="40286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AGENTES COMUNITÁRIAS DE SAÚDE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IMG_39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0575"/>
            <a:ext cx="4087671" cy="306180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728960" y="4962654"/>
            <a:ext cx="39944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latin typeface="Arial" panose="020B0604020202020204" pitchFamily="34" charset="0"/>
              </a:rPr>
              <a:t>EQUIPE DE SAÚDE BUCAL</a:t>
            </a:r>
            <a:endParaRPr lang="pt-BR" sz="1600" dirty="0"/>
          </a:p>
        </p:txBody>
      </p:sp>
      <p:pic>
        <p:nvPicPr>
          <p:cNvPr id="9" name="Picture 2" descr="IMG_39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8886" y="1710574"/>
            <a:ext cx="4056133" cy="306180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09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251520" y="957991"/>
            <a:ext cx="8640960" cy="3168351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endParaRPr lang="pt-BR" sz="2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</a:t>
            </a:r>
            <a:r>
              <a:rPr lang="pt-BR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intervenção:</a:t>
            </a:r>
          </a:p>
          <a:p>
            <a:pPr algn="just"/>
            <a:endParaRPr lang="pt-BR" sz="22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Atendíamos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apenas os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escolares os quais os responsáveis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procuravam atendimento na unidade de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realizávamos busca ativa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usuários que necessitavam de tratamento odontológico.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realizávamos busca ativa dos usuários faltosos às consultas.</a:t>
            </a:r>
          </a:p>
          <a:p>
            <a:pPr algn="just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arcas Institucionais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54" y="6164561"/>
            <a:ext cx="59975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03" y="260648"/>
            <a:ext cx="730947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403648" y="30892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INTRODUÇÃO</a:t>
            </a:r>
            <a:endParaRPr lang="pt-BR" sz="28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71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251520" y="957991"/>
            <a:ext cx="8640960" cy="3168351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endParaRPr lang="pt-BR" sz="2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</a:t>
            </a:r>
            <a:r>
              <a:rPr lang="pt-BR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intervenção:</a:t>
            </a:r>
          </a:p>
          <a:p>
            <a:pPr algn="just"/>
            <a:endParaRPr lang="pt-BR" sz="22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Dávamos prioridade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livre demanda. </a:t>
            </a:r>
            <a:endParaRPr lang="pt-BR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rontuários eram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atualizados somente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que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necessitavam de encaminhamento para atenção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secundária.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cobertura de primeira consulta programática era de 45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endParaRPr lang="pt-BR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arcas Institucionais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54" y="6164561"/>
            <a:ext cx="59975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03" y="260648"/>
            <a:ext cx="730947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403648" y="30892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INTRODUÇÃO</a:t>
            </a:r>
            <a:endParaRPr lang="pt-BR" sz="28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3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330491" y="1988840"/>
            <a:ext cx="8169898" cy="3315058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atenção à saúde bucal de escolares residentes na área de abrangência da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UBS/ESF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Jardim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Cristina, ampliando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cobertura, melhorando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adesão, a qualidade da atenção, o registro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 da saúde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bucal dos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escolares.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arcas Institucionais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54" y="6164561"/>
            <a:ext cx="59975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163488"/>
            <a:ext cx="7884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03" y="260648"/>
            <a:ext cx="730947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403648" y="30892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OBJETIVO GERAL</a:t>
            </a:r>
            <a:endParaRPr lang="pt-BR" sz="28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90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design slid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Slides de design comercial (design de Onda Verde)</Template>
  <TotalTime>1546</TotalTime>
  <Words>867</Words>
  <Application>Microsoft Office PowerPoint</Application>
  <PresentationFormat>Apresentação na tela (4:3)</PresentationFormat>
  <Paragraphs>212</Paragraphs>
  <Slides>35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Business design 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Elaine Maschio Monteiro da Silva Mendes</dc:title>
  <dc:creator>Elaine</dc:creator>
  <cp:lastModifiedBy>Marcinia</cp:lastModifiedBy>
  <cp:revision>112</cp:revision>
  <dcterms:created xsi:type="dcterms:W3CDTF">2014-07-27T23:20:50Z</dcterms:created>
  <dcterms:modified xsi:type="dcterms:W3CDTF">2014-08-26T15:51:02Z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