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4" r:id="rId13"/>
    <p:sldId id="266" r:id="rId14"/>
    <p:sldId id="267" r:id="rId15"/>
    <p:sldId id="273" r:id="rId16"/>
    <p:sldId id="268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DCEA-0085-4617-9E99-7AE380623DF2}" type="datetimeFigureOut">
              <a:rPr lang="pt-BR" smtClean="0"/>
              <a:pPr/>
              <a:t>20/09/2013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975D-D85A-4EDC-95B0-D4A729FE7B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DCEA-0085-4617-9E99-7AE380623DF2}" type="datetimeFigureOut">
              <a:rPr lang="pt-BR" smtClean="0"/>
              <a:pPr/>
              <a:t>20/09/2013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975D-D85A-4EDC-95B0-D4A729FE7B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DCEA-0085-4617-9E99-7AE380623DF2}" type="datetimeFigureOut">
              <a:rPr lang="pt-BR" smtClean="0"/>
              <a:pPr/>
              <a:t>20/09/2013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975D-D85A-4EDC-95B0-D4A729FE7B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DCEA-0085-4617-9E99-7AE380623DF2}" type="datetimeFigureOut">
              <a:rPr lang="pt-BR" smtClean="0"/>
              <a:pPr/>
              <a:t>20/09/2013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975D-D85A-4EDC-95B0-D4A729FE7B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DCEA-0085-4617-9E99-7AE380623DF2}" type="datetimeFigureOut">
              <a:rPr lang="pt-BR" smtClean="0"/>
              <a:pPr/>
              <a:t>20/09/2013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975D-D85A-4EDC-95B0-D4A729FE7B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DCEA-0085-4617-9E99-7AE380623DF2}" type="datetimeFigureOut">
              <a:rPr lang="pt-BR" smtClean="0"/>
              <a:pPr/>
              <a:t>20/09/2013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975D-D85A-4EDC-95B0-D4A729FE7B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DCEA-0085-4617-9E99-7AE380623DF2}" type="datetimeFigureOut">
              <a:rPr lang="pt-BR" smtClean="0"/>
              <a:pPr/>
              <a:t>20/09/2013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975D-D85A-4EDC-95B0-D4A729FE7B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DCEA-0085-4617-9E99-7AE380623DF2}" type="datetimeFigureOut">
              <a:rPr lang="pt-BR" smtClean="0"/>
              <a:pPr/>
              <a:t>20/09/2013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975D-D85A-4EDC-95B0-D4A729FE7B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DCEA-0085-4617-9E99-7AE380623DF2}" type="datetimeFigureOut">
              <a:rPr lang="pt-BR" smtClean="0"/>
              <a:pPr/>
              <a:t>20/09/2013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975D-D85A-4EDC-95B0-D4A729FE7B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DCEA-0085-4617-9E99-7AE380623DF2}" type="datetimeFigureOut">
              <a:rPr lang="pt-BR" smtClean="0"/>
              <a:pPr/>
              <a:t>20/09/2013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975D-D85A-4EDC-95B0-D4A729FE7B8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DCEA-0085-4617-9E99-7AE380623DF2}" type="datetimeFigureOut">
              <a:rPr lang="pt-BR" smtClean="0"/>
              <a:pPr/>
              <a:t>20/09/2013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2F975D-D85A-4EDC-95B0-D4A729FE7B8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62F975D-D85A-4EDC-95B0-D4A729FE7B8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003DCEA-0085-4617-9E99-7AE380623DF2}" type="datetimeFigureOut">
              <a:rPr lang="pt-BR" smtClean="0"/>
              <a:pPr/>
              <a:t>20/09/2013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3645024"/>
            <a:ext cx="7272808" cy="1513855"/>
          </a:xfrm>
        </p:spPr>
        <p:txBody>
          <a:bodyPr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/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3200" b="1" dirty="0" smtClean="0">
                <a:solidFill>
                  <a:schemeClr val="tx1"/>
                </a:solidFill>
              </a:rPr>
              <a:t/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3200" b="1" dirty="0" smtClean="0">
                <a:solidFill>
                  <a:schemeClr val="tx1"/>
                </a:solidFill>
              </a:rPr>
              <a:t/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3200" b="1" dirty="0" smtClean="0">
                <a:solidFill>
                  <a:schemeClr val="tx1"/>
                </a:solidFill>
              </a:rPr>
              <a:t/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3200" b="1" dirty="0" smtClean="0">
                <a:solidFill>
                  <a:schemeClr val="tx1"/>
                </a:solidFill>
              </a:rPr>
              <a:t>Qualificando </a:t>
            </a:r>
            <a:r>
              <a:rPr lang="pt-BR" sz="3200" b="1" dirty="0">
                <a:solidFill>
                  <a:schemeClr val="tx1"/>
                </a:solidFill>
              </a:rPr>
              <a:t>a Atenção ao Pré-Natal e Puerpério na Unidade Básica de Saúde - Centro de Saúde Integral no município de Rio Grande do Piauí-PI</a:t>
            </a:r>
            <a:br>
              <a:rPr lang="pt-BR" sz="3200" b="1" dirty="0">
                <a:solidFill>
                  <a:schemeClr val="tx1"/>
                </a:solidFill>
              </a:rPr>
            </a:b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5517232"/>
            <a:ext cx="6461760" cy="1066800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ANA PAULA RIBEIRO DE ALMEIDA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Orientadora: ANA ALICE MARTINS MACIEL</a:t>
            </a:r>
          </a:p>
          <a:p>
            <a:endParaRPr lang="pt-BR" dirty="0"/>
          </a:p>
        </p:txBody>
      </p:sp>
      <p:pic>
        <p:nvPicPr>
          <p:cNvPr id="6" name="Imagem 5" descr="C:\Users\pc\Documents\UFPEL FIGUR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5745480" cy="110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963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6984776" cy="6048672"/>
          </a:xfrm>
        </p:spPr>
        <p:txBody>
          <a:bodyPr/>
          <a:lstStyle/>
          <a:p>
            <a:pPr algn="just"/>
            <a:r>
              <a:rPr lang="pt-BR" sz="2400" b="1" dirty="0">
                <a:solidFill>
                  <a:schemeClr val="tx1"/>
                </a:solidFill>
              </a:rPr>
              <a:t>OBJETIVO:</a:t>
            </a:r>
            <a:r>
              <a:rPr lang="pt-BR" sz="2400" dirty="0">
                <a:solidFill>
                  <a:schemeClr val="tx1"/>
                </a:solidFill>
              </a:rPr>
              <a:t> Melhorar a qualidade do atendimento no pré-natal e puerpério realizado na Unidade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</a:rPr>
              <a:t>META:</a:t>
            </a:r>
            <a:r>
              <a:rPr lang="pt-BR" sz="2400" dirty="0">
                <a:solidFill>
                  <a:schemeClr val="tx1"/>
                </a:solidFill>
              </a:rPr>
              <a:t> Capacitar 100% da equipe de ESF da UBS no atendimento de pré-natal e puerpério</a:t>
            </a:r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666878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5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7128792" cy="5688632"/>
          </a:xfrm>
        </p:spPr>
        <p:txBody>
          <a:bodyPr/>
          <a:lstStyle/>
          <a:p>
            <a:pPr algn="just"/>
            <a:r>
              <a:rPr lang="pt-BR" sz="2400" b="1" dirty="0">
                <a:solidFill>
                  <a:schemeClr val="tx1"/>
                </a:solidFill>
              </a:rPr>
              <a:t>OBJETIVO:</a:t>
            </a:r>
            <a:r>
              <a:rPr lang="pt-BR" sz="2400" dirty="0">
                <a:solidFill>
                  <a:schemeClr val="tx1"/>
                </a:solidFill>
              </a:rPr>
              <a:t> Melhorar registros das informações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</a:rPr>
              <a:t>META:</a:t>
            </a:r>
            <a:r>
              <a:rPr lang="pt-BR" sz="2400" dirty="0">
                <a:solidFill>
                  <a:schemeClr val="tx1"/>
                </a:solidFill>
              </a:rPr>
              <a:t> Manter registros atualizados em ficha-espelho de pré-natal de 100% das gestantes que consultam na UBS</a:t>
            </a:r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658365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2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7272808" cy="5688632"/>
          </a:xfrm>
        </p:spPr>
        <p:txBody>
          <a:bodyPr/>
          <a:lstStyle/>
          <a:p>
            <a:pPr algn="just"/>
            <a:r>
              <a:rPr lang="pt-BR" sz="2400" b="1" dirty="0">
                <a:solidFill>
                  <a:schemeClr val="tx1"/>
                </a:solidFill>
              </a:rPr>
              <a:t>OBJETIVO: Melhorar a adesão ao pré-natal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</a:rPr>
              <a:t>META: Garantir que 100% das gestantes completem o esquema da vacina antitetânica</a:t>
            </a: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88895"/>
            <a:ext cx="6574082" cy="371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2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332656"/>
            <a:ext cx="7128792" cy="5976664"/>
          </a:xfrm>
        </p:spPr>
        <p:txBody>
          <a:bodyPr/>
          <a:lstStyle/>
          <a:p>
            <a:pPr algn="just"/>
            <a:r>
              <a:rPr lang="pt-BR" sz="2400" b="1" dirty="0">
                <a:solidFill>
                  <a:schemeClr val="tx1"/>
                </a:solidFill>
              </a:rPr>
              <a:t>OBJETIVO:</a:t>
            </a:r>
            <a:r>
              <a:rPr lang="pt-BR" sz="2400" dirty="0">
                <a:solidFill>
                  <a:schemeClr val="tx1"/>
                </a:solidFill>
              </a:rPr>
              <a:t> Realizar promoção da saúde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</a:rPr>
              <a:t>META:</a:t>
            </a:r>
            <a:r>
              <a:rPr lang="pt-BR" sz="2400" dirty="0">
                <a:solidFill>
                  <a:schemeClr val="tx1"/>
                </a:solidFill>
              </a:rPr>
              <a:t> Promover o aleitamento materno junto a 100% das gestantes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18508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99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7128792" cy="5760640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>
                <a:solidFill>
                  <a:schemeClr val="tx1"/>
                </a:solidFill>
              </a:rPr>
              <a:t>OBJETIVO:</a:t>
            </a:r>
            <a:r>
              <a:rPr lang="pt-BR" sz="2400" dirty="0">
                <a:solidFill>
                  <a:schemeClr val="tx1"/>
                </a:solidFill>
              </a:rPr>
              <a:t> Realizar promoção da saúde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</a:rPr>
              <a:t>META:</a:t>
            </a:r>
            <a:r>
              <a:rPr lang="pt-BR" sz="2400" dirty="0">
                <a:solidFill>
                  <a:schemeClr val="tx1"/>
                </a:solidFill>
              </a:rPr>
              <a:t> Avaliação em saúde bucal de 100% das gestantes que realizam pré-natal na UBS. </a:t>
            </a: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678079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8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7543800" cy="1091952"/>
          </a:xfrm>
        </p:spPr>
        <p:txBody>
          <a:bodyPr/>
          <a:lstStyle/>
          <a:p>
            <a:r>
              <a:rPr lang="pt-BR" sz="4800" b="1" dirty="0" smtClean="0">
                <a:solidFill>
                  <a:schemeClr val="tx1"/>
                </a:solidFill>
              </a:rPr>
              <a:t>RESULTADOS</a:t>
            </a:r>
            <a:endParaRPr lang="pt-BR" sz="4800" b="1" dirty="0">
              <a:solidFill>
                <a:schemeClr val="tx1"/>
              </a:solidFill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6912768" cy="4680520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b="1" dirty="0" smtClean="0">
                <a:solidFill>
                  <a:schemeClr val="tx1"/>
                </a:solidFill>
              </a:rPr>
              <a:t>METAS ALCANÇADAS (100%):</a:t>
            </a:r>
          </a:p>
          <a:p>
            <a:pPr algn="just"/>
            <a:endParaRPr lang="pt-BR" sz="28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</a:rPr>
              <a:t>Prescrição de Sulfato Ferroso e Ácido Fólico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</a:rPr>
              <a:t>Orientação nutricional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</a:rPr>
              <a:t>Avaliação de risco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</a:rPr>
              <a:t>Orientações nas consultas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smtClean="0">
                <a:solidFill>
                  <a:schemeClr val="tx1"/>
                </a:solidFill>
              </a:rPr>
              <a:t>Riscos tabagismo, álcool e drogas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0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7543800" cy="1091952"/>
          </a:xfrm>
        </p:spPr>
        <p:txBody>
          <a:bodyPr/>
          <a:lstStyle/>
          <a:p>
            <a:r>
              <a:rPr lang="pt-BR" sz="4800" b="1" dirty="0" smtClean="0">
                <a:solidFill>
                  <a:schemeClr val="tx1"/>
                </a:solidFill>
              </a:rPr>
              <a:t>RESULTADOS</a:t>
            </a:r>
            <a:endParaRPr lang="pt-BR" sz="4800" b="1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6461760" cy="381642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3200" dirty="0" smtClean="0">
                <a:solidFill>
                  <a:schemeClr val="tx1"/>
                </a:solidFill>
                <a:latin typeface="+mj-lt"/>
              </a:rPr>
              <a:t>Indicadores Positivos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32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3200" dirty="0" smtClean="0">
                <a:solidFill>
                  <a:schemeClr val="tx1"/>
                </a:solidFill>
                <a:latin typeface="+mj-lt"/>
              </a:rPr>
              <a:t>Aspectos Qualitativos: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/>
                </a:solidFill>
                <a:latin typeface="+mj-lt"/>
              </a:rPr>
              <a:t>Maior adesão ao programa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chemeClr val="tx1"/>
                </a:solidFill>
                <a:latin typeface="+mj-lt"/>
              </a:rPr>
              <a:t>Atividades realizadas (capacitações/palestras/grupos de discussão/ orientações)</a:t>
            </a:r>
          </a:p>
          <a:p>
            <a:endParaRPr lang="pt-BR" sz="3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338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uxograma: Processo alternativo 8"/>
          <p:cNvSpPr/>
          <p:nvPr/>
        </p:nvSpPr>
        <p:spPr>
          <a:xfrm>
            <a:off x="611560" y="4293096"/>
            <a:ext cx="2520280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luxograma: Processo alternativo 6"/>
          <p:cNvSpPr/>
          <p:nvPr/>
        </p:nvSpPr>
        <p:spPr>
          <a:xfrm>
            <a:off x="611560" y="3717032"/>
            <a:ext cx="1512168" cy="4320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Fluxograma: Processo alternativo 3"/>
          <p:cNvSpPr/>
          <p:nvPr/>
        </p:nvSpPr>
        <p:spPr>
          <a:xfrm>
            <a:off x="611560" y="3068960"/>
            <a:ext cx="1512168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7543800" cy="1379984"/>
          </a:xfrm>
        </p:spPr>
        <p:txBody>
          <a:bodyPr/>
          <a:lstStyle/>
          <a:p>
            <a:r>
              <a:rPr lang="pt-BR" sz="4800" b="1" dirty="0" smtClean="0">
                <a:solidFill>
                  <a:schemeClr val="tx1"/>
                </a:solidFill>
              </a:rPr>
              <a:t>DISCUSSÃO</a:t>
            </a:r>
            <a:endParaRPr lang="pt-BR" sz="4800" b="1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6624736" cy="432048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 smtClean="0">
                <a:solidFill>
                  <a:schemeClr val="tx1"/>
                </a:solidFill>
                <a:latin typeface="+mj-lt"/>
              </a:rPr>
              <a:t>Importância da Intervenção:</a:t>
            </a:r>
          </a:p>
          <a:p>
            <a:endParaRPr lang="pt-BR" sz="3200" dirty="0" smtClean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>
                <a:solidFill>
                  <a:schemeClr val="tx1"/>
                </a:solidFill>
                <a:latin typeface="+mj-lt"/>
              </a:rPr>
              <a:t>Equipe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>
                <a:solidFill>
                  <a:schemeClr val="tx1"/>
                </a:solidFill>
                <a:latin typeface="+mj-lt"/>
              </a:rPr>
              <a:t>Serviço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>
                <a:solidFill>
                  <a:schemeClr val="tx1"/>
                </a:solidFill>
                <a:latin typeface="+mj-lt"/>
              </a:rPr>
              <a:t>Comunidade</a:t>
            </a:r>
          </a:p>
          <a:p>
            <a:endParaRPr lang="pt-BR" sz="3200" b="1" dirty="0" smtClean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3200" b="1" dirty="0" smtClean="0">
                <a:solidFill>
                  <a:schemeClr val="tx1"/>
                </a:solidFill>
                <a:latin typeface="+mj-lt"/>
              </a:rPr>
              <a:t>Incorporação a rotina</a:t>
            </a:r>
            <a:endParaRPr lang="pt-BR" sz="3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7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543800" cy="1091952"/>
          </a:xfrm>
        </p:spPr>
        <p:txBody>
          <a:bodyPr/>
          <a:lstStyle/>
          <a:p>
            <a:r>
              <a:rPr lang="pt-BR" sz="4800" b="1" dirty="0" smtClean="0">
                <a:solidFill>
                  <a:schemeClr val="tx1"/>
                </a:solidFill>
              </a:rPr>
              <a:t>REFLEXÃO CRÍTICA</a:t>
            </a:r>
            <a:endParaRPr lang="pt-BR" sz="4800" b="1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7920880" cy="460851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3600" b="1" dirty="0" smtClean="0">
                <a:solidFill>
                  <a:schemeClr val="tx1"/>
                </a:solidFill>
              </a:rPr>
              <a:t>Qualificação Profissional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3600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3600" b="1" dirty="0" smtClean="0">
                <a:solidFill>
                  <a:schemeClr val="tx1"/>
                </a:solidFill>
              </a:rPr>
              <a:t>Aquisição de Conhecimentos</a:t>
            </a:r>
          </a:p>
          <a:p>
            <a:endParaRPr lang="pt-BR" sz="36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3600" b="1" dirty="0">
                <a:solidFill>
                  <a:schemeClr val="tx1"/>
                </a:solidFill>
              </a:rPr>
              <a:t> </a:t>
            </a:r>
            <a:r>
              <a:rPr lang="pt-BR" sz="3600" b="1" dirty="0" smtClean="0">
                <a:solidFill>
                  <a:schemeClr val="tx1"/>
                </a:solidFill>
              </a:rPr>
              <a:t>Melhoria da Qualidade da Assistência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36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3600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>
            <a:off x="2915816" y="2636912"/>
            <a:ext cx="360040" cy="57606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>
            <a:off x="2915816" y="4013218"/>
            <a:ext cx="360040" cy="57606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5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243908"/>
            <a:ext cx="7543800" cy="2593975"/>
          </a:xfrm>
        </p:spPr>
        <p:txBody>
          <a:bodyPr/>
          <a:lstStyle/>
          <a:p>
            <a:r>
              <a:rPr lang="pt-BR" dirty="0" smtClean="0"/>
              <a:t>OBRIGADA!!!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680"/>
            <a:ext cx="3021137" cy="227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2487613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" y="4680992"/>
            <a:ext cx="279241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pc\Documents\VOLUME FINAL TCC-UFPEL\UFPEL-ESCUDO-20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" y="0"/>
            <a:ext cx="2080969" cy="208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12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-459432"/>
            <a:ext cx="7543800" cy="144016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pt-BR" sz="3200" b="1" dirty="0" smtClean="0">
                <a:solidFill>
                  <a:schemeClr val="tx1"/>
                </a:solidFill>
              </a:rPr>
              <a:t>INTRODUÇÃO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540" y="1340768"/>
            <a:ext cx="7690697" cy="4896544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</a:rPr>
              <a:t>Município de Rio Grande do </a:t>
            </a:r>
            <a:r>
              <a:rPr lang="pt-BR" sz="2800" b="1" dirty="0" smtClean="0">
                <a:solidFill>
                  <a:schemeClr val="tx1"/>
                </a:solidFill>
              </a:rPr>
              <a:t>Piauí-PI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chemeClr val="tx1"/>
                </a:solidFill>
              </a:rPr>
              <a:t>População</a:t>
            </a:r>
            <a:r>
              <a:rPr lang="pt-BR" sz="2800" b="1" dirty="0">
                <a:solidFill>
                  <a:schemeClr val="tx1"/>
                </a:solidFill>
              </a:rPr>
              <a:t>: 6.273 habitantes (IBGE 2010</a:t>
            </a:r>
            <a:r>
              <a:rPr lang="pt-BR" sz="2800" b="1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endParaRPr lang="pt-BR" sz="2800" b="1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tx1"/>
                </a:solidFill>
              </a:rPr>
              <a:t>O Programa de Pré-Natal e Puerpério tem como objetivo assegurar uma gestação saudável</a:t>
            </a:r>
            <a:r>
              <a:rPr lang="pt-BR" sz="2800" b="1" dirty="0" smtClean="0">
                <a:solidFill>
                  <a:schemeClr val="tx1"/>
                </a:solidFill>
              </a:rPr>
              <a:t>.</a:t>
            </a:r>
            <a:endParaRPr lang="pt-BR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9" y="4636524"/>
            <a:ext cx="2955727" cy="222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27" y="3842693"/>
            <a:ext cx="2572074" cy="193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476672"/>
            <a:ext cx="6461760" cy="4536504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3200" b="1" dirty="0">
                <a:solidFill>
                  <a:schemeClr val="tx1"/>
                </a:solidFill>
                <a:latin typeface="+mj-lt"/>
              </a:rPr>
              <a:t>Unidade Básica de Saúde: Centro de Saúde </a:t>
            </a:r>
            <a:r>
              <a:rPr lang="pt-BR" sz="3200" b="1" dirty="0" smtClean="0">
                <a:solidFill>
                  <a:schemeClr val="tx1"/>
                </a:solidFill>
                <a:latin typeface="+mj-lt"/>
              </a:rPr>
              <a:t>Integral</a:t>
            </a:r>
          </a:p>
          <a:p>
            <a:endParaRPr lang="pt-BR" sz="3200" b="1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1"/>
                </a:solidFill>
                <a:latin typeface="+mj-lt"/>
              </a:rPr>
              <a:t>Estrutura Física</a:t>
            </a:r>
          </a:p>
          <a:p>
            <a:endParaRPr lang="pt-BR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>
                <a:solidFill>
                  <a:schemeClr val="tx1"/>
                </a:solidFill>
                <a:latin typeface="+mj-lt"/>
              </a:rPr>
              <a:t>Equipes de ESF</a:t>
            </a:r>
          </a:p>
          <a:p>
            <a:endParaRPr lang="pt-BR" sz="32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b="1" dirty="0" smtClean="0">
                <a:solidFill>
                  <a:schemeClr val="tx1"/>
                </a:solidFill>
                <a:latin typeface="+mj-lt"/>
              </a:rPr>
              <a:t>Dificuldades</a:t>
            </a:r>
            <a:endParaRPr lang="pt-BR" sz="3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18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620688"/>
            <a:ext cx="7543800" cy="1091952"/>
          </a:xfrm>
        </p:spPr>
        <p:txBody>
          <a:bodyPr/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OBJETIVO GERAL: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7488832" cy="1296144"/>
          </a:xfrm>
        </p:spPr>
        <p:txBody>
          <a:bodyPr>
            <a:noAutofit/>
          </a:bodyPr>
          <a:lstStyle/>
          <a:p>
            <a:pPr lvl="0" algn="just"/>
            <a:r>
              <a:rPr lang="pt-BR" sz="2800" b="1" dirty="0">
                <a:solidFill>
                  <a:schemeClr val="tx1"/>
                </a:solidFill>
              </a:rPr>
              <a:t>Qualificar a atenção ao pré-natal e puerpério na Unidade Básica de Saúde - Centro de Saúde Integral no município de Rio Grande do Piauí-PI </a:t>
            </a:r>
          </a:p>
          <a:p>
            <a:endParaRPr lang="pt-B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7543800" cy="731912"/>
          </a:xfrm>
        </p:spPr>
        <p:txBody>
          <a:bodyPr/>
          <a:lstStyle/>
          <a:p>
            <a:r>
              <a:rPr lang="pt-BR" sz="3600" b="1" dirty="0" smtClean="0"/>
              <a:t>METODOLOGIA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7200800" cy="518457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3200" b="1" dirty="0" smtClean="0">
                <a:solidFill>
                  <a:srgbClr val="FF0000"/>
                </a:solidFill>
                <a:latin typeface="+mj-lt"/>
              </a:rPr>
              <a:t>AÇÕES: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b="1" dirty="0" smtClean="0">
                <a:solidFill>
                  <a:schemeClr val="tx1"/>
                </a:solidFill>
                <a:latin typeface="+mj-lt"/>
              </a:rPr>
              <a:t>Avaliação da cobertura Pré-Natal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b="1" dirty="0" smtClean="0">
                <a:solidFill>
                  <a:schemeClr val="tx1"/>
                </a:solidFill>
                <a:latin typeface="+mj-lt"/>
              </a:rPr>
              <a:t>Capacitação da equipe ESF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b="1" dirty="0" smtClean="0">
                <a:solidFill>
                  <a:schemeClr val="tx1"/>
                </a:solidFill>
                <a:latin typeface="+mj-lt"/>
              </a:rPr>
              <a:t>Monitoração das consultas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b="1" dirty="0" smtClean="0">
                <a:solidFill>
                  <a:schemeClr val="tx1"/>
                </a:solidFill>
                <a:latin typeface="+mj-lt"/>
              </a:rPr>
              <a:t>Monitoração dos registros do pré-natal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b="1" dirty="0" smtClean="0">
                <a:solidFill>
                  <a:schemeClr val="tx1"/>
                </a:solidFill>
                <a:latin typeface="+mj-lt"/>
              </a:rPr>
              <a:t>Promoção da Saúde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9712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908720"/>
            <a:ext cx="6984776" cy="2808312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3200" b="1" dirty="0" smtClean="0">
                <a:solidFill>
                  <a:srgbClr val="FF0000"/>
                </a:solidFill>
                <a:latin typeface="+mj-lt"/>
              </a:rPr>
              <a:t>LOGÍSTICA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80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Manual </a:t>
            </a:r>
            <a:r>
              <a:rPr lang="pt-BR" sz="2800" dirty="0">
                <a:solidFill>
                  <a:schemeClr val="tx1"/>
                </a:solidFill>
                <a:latin typeface="+mj-lt"/>
              </a:rPr>
              <a:t>Técnico de Pré-Natal e Puerpério-Atenção Qualificada e Humanizada do Ministério da Saúde, </a:t>
            </a: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2006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800" dirty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Instrumentos para registro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800" dirty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Reuniões com a equipe</a:t>
            </a:r>
            <a:endParaRPr lang="pt-BR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73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0"/>
            <a:ext cx="7543800" cy="1163960"/>
          </a:xfrm>
        </p:spPr>
        <p:txBody>
          <a:bodyPr/>
          <a:lstStyle/>
          <a:p>
            <a:r>
              <a:rPr lang="pt-BR" sz="3200" b="1" dirty="0" smtClean="0"/>
              <a:t>Objetivos, Metas e</a:t>
            </a:r>
            <a:r>
              <a:rPr lang="pt-BR" sz="3200" b="1" dirty="0"/>
              <a:t> </a:t>
            </a:r>
            <a:r>
              <a:rPr lang="pt-BR" sz="3200" b="1" dirty="0" smtClean="0"/>
              <a:t>Resultados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7632848" cy="4824536"/>
          </a:xfrm>
        </p:spPr>
        <p:txBody>
          <a:bodyPr/>
          <a:lstStyle/>
          <a:p>
            <a:r>
              <a:rPr lang="pt-BR" sz="2400" b="1" dirty="0">
                <a:solidFill>
                  <a:schemeClr val="tx1"/>
                </a:solidFill>
              </a:rPr>
              <a:t>OBJETIVO: </a:t>
            </a:r>
            <a:r>
              <a:rPr lang="pt-BR" sz="2400" dirty="0">
                <a:solidFill>
                  <a:schemeClr val="tx1"/>
                </a:solidFill>
              </a:rPr>
              <a:t>Ampliar a cobertura do Pré-Natal</a:t>
            </a:r>
          </a:p>
          <a:p>
            <a:r>
              <a:rPr lang="pt-BR" sz="2400" b="1" dirty="0">
                <a:solidFill>
                  <a:schemeClr val="tx1"/>
                </a:solidFill>
              </a:rPr>
              <a:t>META:</a:t>
            </a:r>
            <a:r>
              <a:rPr lang="pt-BR" sz="2400" dirty="0">
                <a:solidFill>
                  <a:schemeClr val="tx1"/>
                </a:solidFill>
              </a:rPr>
              <a:t> Ampliar a cobertura do pré-natal na Unidade Básica de Saúde (UBS) para 90% com gestantes tendo pelo menos uma consulta durante o </a:t>
            </a:r>
            <a:r>
              <a:rPr lang="pt-BR" sz="2400" dirty="0" smtClean="0">
                <a:solidFill>
                  <a:schemeClr val="tx1"/>
                </a:solidFill>
              </a:rPr>
              <a:t>pré-natal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6048672" cy="332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7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7416824" cy="5616624"/>
          </a:xfrm>
        </p:spPr>
        <p:txBody>
          <a:bodyPr/>
          <a:lstStyle/>
          <a:p>
            <a:r>
              <a:rPr lang="pt-BR" sz="2400" b="1" dirty="0">
                <a:solidFill>
                  <a:schemeClr val="tx1"/>
                </a:solidFill>
              </a:rPr>
              <a:t>OBJETIVO:</a:t>
            </a:r>
            <a:r>
              <a:rPr lang="pt-BR" sz="2400" dirty="0">
                <a:solidFill>
                  <a:schemeClr val="tx1"/>
                </a:solidFill>
              </a:rPr>
              <a:t> Melhorar a adesão ao pré-natal</a:t>
            </a:r>
          </a:p>
          <a:p>
            <a:r>
              <a:rPr lang="pt-BR" sz="2400" b="1" dirty="0">
                <a:solidFill>
                  <a:schemeClr val="tx1"/>
                </a:solidFill>
              </a:rPr>
              <a:t>META:</a:t>
            </a:r>
            <a:r>
              <a:rPr lang="pt-BR" sz="2400" dirty="0">
                <a:solidFill>
                  <a:schemeClr val="tx1"/>
                </a:solidFill>
              </a:rPr>
              <a:t> Recuperar 90% das gestantes faltosas às consultas de pré-natal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69" y="2204864"/>
            <a:ext cx="593454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4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7200800" cy="5688632"/>
          </a:xfrm>
        </p:spPr>
        <p:txBody>
          <a:bodyPr/>
          <a:lstStyle/>
          <a:p>
            <a:pPr algn="just"/>
            <a:r>
              <a:rPr lang="pt-BR" sz="2400" b="1" dirty="0">
                <a:solidFill>
                  <a:schemeClr val="tx1"/>
                </a:solidFill>
              </a:rPr>
              <a:t>OBJETIVO:</a:t>
            </a:r>
            <a:r>
              <a:rPr lang="pt-BR" sz="2400" dirty="0">
                <a:solidFill>
                  <a:schemeClr val="tx1"/>
                </a:solidFill>
              </a:rPr>
              <a:t> Melhorar adesão ao pré-natal</a:t>
            </a:r>
          </a:p>
          <a:p>
            <a:pPr algn="just"/>
            <a:r>
              <a:rPr lang="pt-BR" sz="2400" b="1" dirty="0">
                <a:solidFill>
                  <a:schemeClr val="tx1"/>
                </a:solidFill>
              </a:rPr>
              <a:t>META:</a:t>
            </a:r>
            <a:r>
              <a:rPr lang="pt-BR" sz="2400" dirty="0">
                <a:solidFill>
                  <a:schemeClr val="tx1"/>
                </a:solidFill>
              </a:rPr>
              <a:t> Garantir a 100% das gestantes a solicitação de todos os exames laboratoriais preconizados na primeira consulta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10" y="2276872"/>
            <a:ext cx="693642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5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387</TotalTime>
  <Words>402</Words>
  <Application>Microsoft Office PowerPoint</Application>
  <PresentationFormat>Apresentação na tela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Adjacência</vt:lpstr>
      <vt:lpstr>    Qualificando a Atenção ao Pré-Natal e Puerpério na Unidade Básica de Saúde - Centro de Saúde Integral no município de Rio Grande do Piauí-PI </vt:lpstr>
      <vt:lpstr>INTRODUÇÃO</vt:lpstr>
      <vt:lpstr>Apresentação do PowerPoint</vt:lpstr>
      <vt:lpstr>OBJETIVO GERAL:</vt:lpstr>
      <vt:lpstr>METODOLOGIA</vt:lpstr>
      <vt:lpstr>Apresentação do PowerPoint</vt:lpstr>
      <vt:lpstr>Objetivos, Metas e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</vt:lpstr>
      <vt:lpstr>RESULTADOS</vt:lpstr>
      <vt:lpstr>DISCUSSÃO</vt:lpstr>
      <vt:lpstr>REFLEXÃO CRÍTICA</vt:lpstr>
      <vt:lpstr>OBRIGADA!!!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Qualificando a Atenção ao Pré-Natal e Puerpério na Unidade Básica de Saúde - Centro de Saúde Integral no município de Rio Grande do Piauí-PI</dc:title>
  <dc:creator>pc</dc:creator>
  <cp:lastModifiedBy>pc</cp:lastModifiedBy>
  <cp:revision>41</cp:revision>
  <dcterms:created xsi:type="dcterms:W3CDTF">2013-09-08T00:33:14Z</dcterms:created>
  <dcterms:modified xsi:type="dcterms:W3CDTF">2013-09-20T17:31:01Z</dcterms:modified>
</cp:coreProperties>
</file>