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2" r:id="rId9"/>
    <p:sldId id="265" r:id="rId10"/>
    <p:sldId id="266" r:id="rId11"/>
    <p:sldId id="267" r:id="rId12"/>
    <p:sldId id="268" r:id="rId13"/>
    <p:sldId id="270" r:id="rId14"/>
    <p:sldId id="271" r:id="rId15"/>
    <p:sldId id="304" r:id="rId16"/>
    <p:sldId id="290" r:id="rId17"/>
    <p:sldId id="292" r:id="rId18"/>
    <p:sldId id="293" r:id="rId19"/>
    <p:sldId id="295" r:id="rId20"/>
    <p:sldId id="296" r:id="rId21"/>
    <p:sldId id="297" r:id="rId22"/>
    <p:sldId id="299" r:id="rId23"/>
    <p:sldId id="300" r:id="rId24"/>
    <p:sldId id="301" r:id="rId25"/>
    <p:sldId id="30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Turma%204%20%5b8.12%5d\U4%20Provab%20TCC\Ana\Ana%20Paula%20PN%20Planilh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0.34615384615384776</c:v>
                </c:pt>
                <c:pt idx="1">
                  <c:v>0.40384615384615385</c:v>
                </c:pt>
                <c:pt idx="2">
                  <c:v>0.42307692307692601</c:v>
                </c:pt>
                <c:pt idx="3">
                  <c:v>0.3846153846153848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072088"/>
        <c:axId val="226765520"/>
      </c:barChart>
      <c:catAx>
        <c:axId val="178072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5520"/>
        <c:crosses val="autoZero"/>
        <c:auto val="1"/>
        <c:lblAlgn val="ctr"/>
        <c:lblOffset val="100"/>
        <c:noMultiLvlLbl val="0"/>
      </c:catAx>
      <c:valAx>
        <c:axId val="22676552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780720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Indicadores!$D$136:$G$136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Indicadores!$D$137:$G$137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0.61904761904761962</c:v>
                </c:pt>
                <c:pt idx="2">
                  <c:v>0.54545454545454541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28784"/>
        <c:axId val="228228392"/>
      </c:barChart>
      <c:catAx>
        <c:axId val="22822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28392"/>
        <c:crosses val="autoZero"/>
        <c:auto val="1"/>
        <c:lblAlgn val="ctr"/>
        <c:lblOffset val="100"/>
        <c:noMultiLvlLbl val="0"/>
      </c:catAx>
      <c:valAx>
        <c:axId val="22822839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287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Indicadores!$C$143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Indicadores!$D$142:$G$142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Indicadores!$D$143:$G$143</c:f>
              <c:numCache>
                <c:formatCode>0.0%</c:formatCode>
                <c:ptCount val="4"/>
                <c:pt idx="0">
                  <c:v>0.77777777777778323</c:v>
                </c:pt>
                <c:pt idx="1">
                  <c:v>0.66666666666666663</c:v>
                </c:pt>
                <c:pt idx="2">
                  <c:v>0.59090909090909094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28000"/>
        <c:axId val="228225256"/>
      </c:barChart>
      <c:catAx>
        <c:axId val="2282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25256"/>
        <c:crosses val="autoZero"/>
        <c:auto val="1"/>
        <c:lblAlgn val="ctr"/>
        <c:lblOffset val="100"/>
        <c:noMultiLvlLbl val="0"/>
      </c:catAx>
      <c:valAx>
        <c:axId val="22822525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28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Indicadores!$C$163</c:f>
              <c:strCache>
                <c:ptCount val="1"/>
                <c:pt idx="0">
                  <c:v>Proporção de gestantes e puérperas com primeira consulta odontológica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Indicadores!$D$162:$G$162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Indicadores!$D$163:$G$163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26824"/>
        <c:axId val="228226040"/>
      </c:barChart>
      <c:catAx>
        <c:axId val="228226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26040"/>
        <c:crosses val="autoZero"/>
        <c:auto val="1"/>
        <c:lblAlgn val="ctr"/>
        <c:lblOffset val="100"/>
        <c:noMultiLvlLbl val="0"/>
      </c:catAx>
      <c:valAx>
        <c:axId val="22822604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26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0.88888888888888884</c:v>
                </c:pt>
                <c:pt idx="1">
                  <c:v>0.90476190476189999</c:v>
                </c:pt>
                <c:pt idx="2">
                  <c:v>0.90909090909090906</c:v>
                </c:pt>
                <c:pt idx="3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63952"/>
        <c:axId val="226765128"/>
      </c:barChart>
      <c:catAx>
        <c:axId val="22676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5128"/>
        <c:crosses val="autoZero"/>
        <c:auto val="1"/>
        <c:lblAlgn val="ctr"/>
        <c:lblOffset val="100"/>
        <c:noMultiLvlLbl val="0"/>
      </c:catAx>
      <c:valAx>
        <c:axId val="22676512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39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0.88888888888888884</c:v>
                </c:pt>
                <c:pt idx="1">
                  <c:v>0.85714285714285765</c:v>
                </c:pt>
                <c:pt idx="2">
                  <c:v>0.86363636363636354</c:v>
                </c:pt>
                <c:pt idx="3">
                  <c:v>0.85000000000000064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61992"/>
        <c:axId val="226762776"/>
      </c:barChart>
      <c:catAx>
        <c:axId val="22676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2776"/>
        <c:crosses val="autoZero"/>
        <c:auto val="1"/>
        <c:lblAlgn val="ctr"/>
        <c:lblOffset val="100"/>
        <c:noMultiLvlLbl val="0"/>
      </c:catAx>
      <c:valAx>
        <c:axId val="22676277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1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0.750000000000005</c:v>
                </c:pt>
                <c:pt idx="2">
                  <c:v>0.750000000000005</c:v>
                </c:pt>
                <c:pt idx="3">
                  <c:v>0.66666666666666663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63168"/>
        <c:axId val="226763560"/>
      </c:barChart>
      <c:catAx>
        <c:axId val="2267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3560"/>
        <c:crosses val="autoZero"/>
        <c:auto val="1"/>
        <c:lblAlgn val="ctr"/>
        <c:lblOffset val="100"/>
        <c:noMultiLvlLbl val="0"/>
      </c:catAx>
      <c:valAx>
        <c:axId val="22676356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67631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0.93333333333333335</c:v>
                </c:pt>
                <c:pt idx="3">
                  <c:v>0.9285714285714286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16104"/>
        <c:axId val="228215712"/>
      </c:barChart>
      <c:catAx>
        <c:axId val="228216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15712"/>
        <c:crosses val="autoZero"/>
        <c:auto val="1"/>
        <c:lblAlgn val="ctr"/>
        <c:lblOffset val="100"/>
        <c:noMultiLvlLbl val="0"/>
      </c:catAx>
      <c:valAx>
        <c:axId val="22821571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161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busca ativa realizada às gestantes faltosas às consultas odontológicas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0.86956521739130765</c:v>
                </c:pt>
                <c:pt idx="1">
                  <c:v>1</c:v>
                </c:pt>
                <c:pt idx="2">
                  <c:v>0.89189189189189677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13752"/>
        <c:axId val="228212968"/>
      </c:barChart>
      <c:catAx>
        <c:axId val="22821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8212968"/>
        <c:crosses val="autoZero"/>
        <c:auto val="1"/>
        <c:lblAlgn val="ctr"/>
        <c:lblOffset val="100"/>
        <c:noMultiLvlLbl val="0"/>
      </c:catAx>
      <c:valAx>
        <c:axId val="22821296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82137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Indicadores!$D$121:$G$121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Indicadores!$D$122:$G$122</c:f>
              <c:numCache>
                <c:formatCode>0.0%</c:formatCode>
                <c:ptCount val="4"/>
                <c:pt idx="0">
                  <c:v>0.38888888888889628</c:v>
                </c:pt>
                <c:pt idx="1">
                  <c:v>0.38095238095238537</c:v>
                </c:pt>
                <c:pt idx="2">
                  <c:v>0.59090909090909094</c:v>
                </c:pt>
                <c:pt idx="3">
                  <c:v>0.70000000000000062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14144"/>
        <c:axId val="228214536"/>
      </c:barChart>
      <c:catAx>
        <c:axId val="22821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14536"/>
        <c:crosses val="autoZero"/>
        <c:auto val="1"/>
        <c:lblAlgn val="ctr"/>
        <c:lblOffset val="100"/>
        <c:noMultiLvlLbl val="0"/>
      </c:catAx>
      <c:valAx>
        <c:axId val="22821453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214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0.95238095238095233</c:v>
                </c:pt>
                <c:pt idx="2">
                  <c:v>0.95454545454546091</c:v>
                </c:pt>
                <c:pt idx="3">
                  <c:v>0.85000000000000064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034336"/>
        <c:axId val="228033160"/>
      </c:barChart>
      <c:catAx>
        <c:axId val="22803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033160"/>
        <c:crosses val="autoZero"/>
        <c:auto val="1"/>
        <c:lblAlgn val="ctr"/>
        <c:lblOffset val="100"/>
        <c:noMultiLvlLbl val="0"/>
      </c:catAx>
      <c:valAx>
        <c:axId val="22803316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034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Indicadores!$D$131:$G$131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Indicadores!$D$132:$G$132</c:f>
              <c:numCache>
                <c:formatCode>0.0%</c:formatCode>
                <c:ptCount val="4"/>
                <c:pt idx="0">
                  <c:v>5.5555555555555455E-2</c:v>
                </c:pt>
                <c:pt idx="1">
                  <c:v>4.7619047619047623E-2</c:v>
                </c:pt>
                <c:pt idx="2">
                  <c:v>4.5454545454545463E-2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034728"/>
        <c:axId val="228033552"/>
      </c:barChart>
      <c:catAx>
        <c:axId val="22803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033552"/>
        <c:crosses val="autoZero"/>
        <c:auto val="1"/>
        <c:lblAlgn val="ctr"/>
        <c:lblOffset val="100"/>
        <c:noMultiLvlLbl val="0"/>
      </c:catAx>
      <c:valAx>
        <c:axId val="22803355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28034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198B7-22AF-46C6-8AE4-B39453ED6E2B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50DB-DD87-4BB0-AF40-FAAB7833D6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62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50DB-DD87-4BB0-AF40-FAAB7833D6D6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755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50DB-DD87-4BB0-AF40-FAAB7833D6D6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327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CE3B2A-22BE-4EC3-9137-E5B0BDB1843F}" type="datetimeFigureOut">
              <a:rPr lang="pt-BR" smtClean="0"/>
              <a:pPr/>
              <a:t>19/04/2014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AD650E-9F90-4229-B05F-EEBDB7B64092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saude.gov.br/portal/arquivos/pdf/manual_puerperio_2006.pdf" TargetMode="External"/><Relationship Id="rId2" Type="http://schemas.openxmlformats.org/officeDocument/2006/relationships/hyperlink" Target="http://189.28.128.100/dab/docs/publicacoes/geral/caderno_atencao_pre_natal_baixo_risc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sa.pr.gov.br/modules/noticias/article.php?storyid=2305" TargetMode="External"/><Relationship Id="rId4" Type="http://schemas.openxmlformats.org/officeDocument/2006/relationships/hyperlink" Target="http://www.sesa.pr.gov.br/modules/conteudo/conteudo/.php?conteudo=289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2376264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UNIVERSIDADE ABERTA DO SUS – </a:t>
            </a:r>
            <a:r>
              <a:rPr lang="pt-BR" sz="1600" dirty="0" err="1" smtClean="0">
                <a:solidFill>
                  <a:schemeClr val="tx1"/>
                </a:solidFill>
              </a:rPr>
              <a:t>UnASUS</a:t>
            </a:r>
            <a:r>
              <a:rPr lang="pt-BR" sz="1600" dirty="0" smtClean="0">
                <a:solidFill>
                  <a:schemeClr val="tx1"/>
                </a:solidFill>
              </a:rPr>
              <a:t/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UNIVERSIDADE FEDERAL DE PELOTAS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Departamento de Medicina Social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Curso de Especialização em Saúde da Família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Modalidade à Distância</a:t>
            </a:r>
            <a:br>
              <a:rPr lang="pt-BR" sz="1600" dirty="0" smtClean="0">
                <a:solidFill>
                  <a:schemeClr val="tx1"/>
                </a:solidFill>
              </a:rPr>
            </a:br>
            <a:r>
              <a:rPr lang="pt-BR" sz="1600" dirty="0" smtClean="0">
                <a:solidFill>
                  <a:schemeClr val="tx1"/>
                </a:solidFill>
              </a:rPr>
              <a:t>Turma 4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4176464"/>
          </a:xfrm>
        </p:spPr>
        <p:txBody>
          <a:bodyPr>
            <a:normAutofit fontScale="92500" lnSpcReduction="10000"/>
          </a:bodyPr>
          <a:lstStyle/>
          <a:p>
            <a:r>
              <a:rPr lang="pt-BR" sz="1800" dirty="0" smtClean="0">
                <a:solidFill>
                  <a:schemeClr val="tx1"/>
                </a:solidFill>
              </a:rPr>
              <a:t>Trabalho de Conclusão de Curso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b="1" dirty="0" smtClean="0">
                <a:solidFill>
                  <a:schemeClr val="tx1"/>
                </a:solidFill>
              </a:rPr>
              <a:t>Melhoria da atenção ao pré-natal e puerpério na Unidade Básica de Saúde Padre Odilo Hockembach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Ana Paula </a:t>
            </a:r>
            <a:r>
              <a:rPr lang="pt-BR" sz="2000" dirty="0" err="1" smtClean="0">
                <a:solidFill>
                  <a:schemeClr val="tx1"/>
                </a:solidFill>
              </a:rPr>
              <a:t>Winnikes</a:t>
            </a:r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dirty="0" err="1" smtClean="0">
                <a:solidFill>
                  <a:schemeClr val="tx1"/>
                </a:solidFill>
              </a:rPr>
              <a:t>Orient</a:t>
            </a:r>
            <a:r>
              <a:rPr lang="pt-BR" sz="2000" dirty="0" smtClean="0">
                <a:solidFill>
                  <a:schemeClr val="tx1"/>
                </a:solidFill>
              </a:rPr>
              <a:t>. Adrize Porto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chemeClr val="tx1"/>
              </a:solidFill>
            </a:endParaRPr>
          </a:p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Pelotas, 2014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/>
          </a:p>
        </p:txBody>
      </p:sp>
      <p:pic>
        <p:nvPicPr>
          <p:cNvPr id="9" name="Imagem 8" descr="Logo UFPel - fundo trans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705345" cy="68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logo_saudeFamil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04664"/>
            <a:ext cx="885825" cy="53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565920"/>
            <a:ext cx="7787208" cy="1143000"/>
          </a:xfrm>
        </p:spPr>
        <p:txBody>
          <a:bodyPr>
            <a:noAutofit/>
          </a:bodyPr>
          <a:lstStyle/>
          <a:p>
            <a:r>
              <a:rPr lang="pt-BR" sz="2400" u="sng" dirty="0" smtClean="0"/>
              <a:t>Ampliar a cobertura do pré-natal </a:t>
            </a:r>
            <a:br>
              <a:rPr lang="pt-BR" sz="2400" u="sng" dirty="0" smtClean="0"/>
            </a:br>
            <a:r>
              <a:rPr lang="pt-BR" sz="2400" u="sng" dirty="0" smtClean="0"/>
              <a:t/>
            </a:r>
            <a:br>
              <a:rPr lang="pt-BR" sz="2400" u="sng" dirty="0" smtClean="0"/>
            </a:br>
            <a:r>
              <a:rPr lang="pt-BR" sz="2400" dirty="0" smtClean="0"/>
              <a:t>Captação de 70% das gestantes no 1º trimestre de gestação</a:t>
            </a:r>
            <a:endParaRPr lang="pt-BR" sz="2400" dirty="0"/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539552" y="551723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2051720" y="5693186"/>
            <a:ext cx="4824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2 - Proporção de gestantes captadas no primeiro trimestre de gestação na UBS Padre Odilo Hockembach do Jardim Concórdia. Toledo/PR, 2013-14</a:t>
            </a:r>
            <a:r>
              <a:rPr lang="pt-BR" sz="1000" dirty="0" smtClean="0"/>
              <a:t>.</a:t>
            </a:r>
            <a:endParaRPr lang="pt-BR" sz="1000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2123728" y="2956882"/>
          <a:ext cx="4721733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	</a:t>
            </a:r>
            <a:endParaRPr lang="pt-BR" sz="2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5748645"/>
            <a:ext cx="4824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23728" y="5517232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3 - Proporção de gestantes com primeira consulta odontológica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195736" y="3028890"/>
          <a:ext cx="4738116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611560" y="178194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Ampliar a cobertura do pré-natal 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Ampliar a cobertura de 1ª consulta odontológica para 70% das gestantes cadastradas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736" y="5621178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4 - Proporção de gestantes de alto risco com primeira consulta  odontológica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2267744" y="3028890"/>
          <a:ext cx="4738116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611560" y="184482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Ampliar a cobertura do pré-natal 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Realizar 1ª consultas odontológica em 80% das gestantes com alto risco para doenças bucais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736" y="5683314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5 - Proporção de gestantes faltosas às consultas que receberam busca ativa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78194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Melhorar a adesão ao pré-natal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Realizar a busca ativa de 100% das gestantes faltosas às consultas de pré-natal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267744" y="3212976"/>
          <a:ext cx="4513959" cy="237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736" y="5755322"/>
            <a:ext cx="48965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6 - Proporção de busca ativa realizada às gestantes faltosas às consultas odontológicas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195736" y="3068960"/>
          <a:ext cx="4781169" cy="259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611560" y="178194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Melhorar a adesão ao pré-natal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Realizar a busca ativa de 100% das gestantes faltosas às consultas odontológicas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2700" u="sng" dirty="0" smtClean="0"/>
              <a:t>Melhorar a qualidade da atenção ao pré-natal e </a:t>
            </a:r>
            <a:r>
              <a:rPr lang="pt-BR" sz="2700" u="sng" dirty="0" err="1" smtClean="0"/>
              <a:t>puerpério</a:t>
            </a:r>
            <a:r>
              <a:rPr lang="pt-BR" sz="2700" u="sng" dirty="0" smtClean="0"/>
              <a:t> (100%)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	</a:t>
            </a:r>
            <a:br>
              <a:rPr lang="pt-BR" sz="2200" dirty="0" smtClean="0"/>
            </a:br>
            <a:r>
              <a:rPr lang="pt-BR" sz="2700" dirty="0" smtClean="0">
                <a:solidFill>
                  <a:schemeClr val="tx1"/>
                </a:solidFill>
              </a:rPr>
              <a:t>Realizar pelo menos 1 exame ginecológico por trimestre; exame de mamas; avaliação de saúde bucal; exame de </a:t>
            </a:r>
            <a:r>
              <a:rPr lang="pt-BR" sz="2700" dirty="0" err="1" smtClean="0">
                <a:solidFill>
                  <a:schemeClr val="tx1"/>
                </a:solidFill>
              </a:rPr>
              <a:t>puerpério</a:t>
            </a:r>
            <a:r>
              <a:rPr lang="pt-BR" sz="2700" dirty="0" smtClean="0">
                <a:solidFill>
                  <a:schemeClr val="tx1"/>
                </a:solidFill>
              </a:rPr>
              <a:t>; </a:t>
            </a:r>
            <a:br>
              <a:rPr lang="pt-BR" sz="2700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Garantir a prescrição de suplementação de sulfato ferroso e ácido fólico; a solicitação de </a:t>
            </a:r>
            <a:r>
              <a:rPr lang="pt-BR" sz="2700" dirty="0" err="1" smtClean="0">
                <a:solidFill>
                  <a:schemeClr val="tx1"/>
                </a:solidFill>
              </a:rPr>
              <a:t>ABO-Rh</a:t>
            </a:r>
            <a:r>
              <a:rPr lang="pt-BR" sz="2700" dirty="0" smtClean="0">
                <a:solidFill>
                  <a:schemeClr val="tx1"/>
                </a:solidFill>
              </a:rPr>
              <a:t>; de hemoglobina/</a:t>
            </a:r>
            <a:r>
              <a:rPr lang="pt-BR" sz="2700" dirty="0" err="1" smtClean="0">
                <a:solidFill>
                  <a:schemeClr val="tx1"/>
                </a:solidFill>
              </a:rPr>
              <a:t>hematócrito</a:t>
            </a:r>
            <a:r>
              <a:rPr lang="pt-BR" sz="2700" dirty="0" smtClean="0">
                <a:solidFill>
                  <a:schemeClr val="tx1"/>
                </a:solidFill>
              </a:rPr>
              <a:t>;  de glicemia de jejum; de VDRL; de exame de Urina tipo 1 com urocultura e antibiograma; de </a:t>
            </a:r>
            <a:r>
              <a:rPr lang="pt-BR" sz="2700" dirty="0" err="1" smtClean="0">
                <a:solidFill>
                  <a:schemeClr val="tx1"/>
                </a:solidFill>
              </a:rPr>
              <a:t>testagem</a:t>
            </a:r>
            <a:r>
              <a:rPr lang="pt-BR" sz="2700" dirty="0" smtClean="0">
                <a:solidFill>
                  <a:schemeClr val="tx1"/>
                </a:solidFill>
              </a:rPr>
              <a:t> anti-HIV; de sorologia para hepatite B (</a:t>
            </a:r>
            <a:r>
              <a:rPr lang="pt-BR" sz="2700" dirty="0" err="1" smtClean="0">
                <a:solidFill>
                  <a:schemeClr val="tx1"/>
                </a:solidFill>
              </a:rPr>
              <a:t>HBsAg</a:t>
            </a:r>
            <a:r>
              <a:rPr lang="pt-BR" sz="2700" dirty="0" smtClean="0">
                <a:solidFill>
                  <a:schemeClr val="tx1"/>
                </a:solidFill>
              </a:rPr>
              <a:t>); de sorologia para toxoplasmose (</a:t>
            </a:r>
            <a:r>
              <a:rPr lang="pt-BR" sz="2700" dirty="0" err="1" smtClean="0">
                <a:solidFill>
                  <a:schemeClr val="tx1"/>
                </a:solidFill>
              </a:rPr>
              <a:t>IgG</a:t>
            </a:r>
            <a:r>
              <a:rPr lang="pt-BR" sz="2700" dirty="0" smtClean="0">
                <a:solidFill>
                  <a:schemeClr val="tx1"/>
                </a:solidFill>
              </a:rPr>
              <a:t> e </a:t>
            </a:r>
            <a:r>
              <a:rPr lang="pt-BR" sz="2700" dirty="0" err="1" smtClean="0">
                <a:solidFill>
                  <a:schemeClr val="tx1"/>
                </a:solidFill>
              </a:rPr>
              <a:t>IgM</a:t>
            </a:r>
            <a:r>
              <a:rPr lang="pt-BR" sz="2700" dirty="0" smtClean="0">
                <a:solidFill>
                  <a:schemeClr val="tx1"/>
                </a:solidFill>
              </a:rPr>
              <a:t>), conforme protocolo;</a:t>
            </a:r>
            <a:br>
              <a:rPr lang="pt-BR" sz="2700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Garantir que completem o esquema da vacina antitetânica e de Hepatite B;</a:t>
            </a:r>
            <a:br>
              <a:rPr lang="pt-BR" sz="2700" dirty="0" smtClean="0">
                <a:solidFill>
                  <a:schemeClr val="tx1"/>
                </a:solidFill>
              </a:rPr>
            </a:br>
            <a:r>
              <a:rPr lang="pt-BR" sz="2700" dirty="0" smtClean="0">
                <a:solidFill>
                  <a:schemeClr val="tx1"/>
                </a:solidFill>
              </a:rPr>
              <a:t>Concluir o tratamento dentário.</a:t>
            </a:r>
            <a:r>
              <a:rPr lang="pt-BR" sz="2700" dirty="0" smtClean="0"/>
              <a:t/>
            </a:r>
            <a:br>
              <a:rPr lang="pt-BR" sz="2700" dirty="0" smtClean="0"/>
            </a:br>
            <a:endParaRPr lang="pt-BR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021288"/>
            <a:ext cx="8229600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	Manter registro em ficha espelho em 80% das gestantes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2051720" y="5805264"/>
            <a:ext cx="50405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23 - Proporção de gestantes com registro na ficha espelho de pré-natal/vacinação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11560" y="178194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Melhorar</a:t>
            </a:r>
            <a:r>
              <a:rPr kumimoji="0" lang="pt-BR" sz="2400" b="0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registro das informações</a:t>
            </a: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Manter registro em ficha espelho em 80% das gestantes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2123728" y="3212976"/>
          <a:ext cx="4701921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736" y="5949280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24 - Proporção de gestantes com avaliação de risco gestacional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78194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Mapear as gestantes</a:t>
            </a:r>
            <a:r>
              <a:rPr kumimoji="0" lang="pt-BR" sz="2400" b="0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risco</a:t>
            </a: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Avaliar risco gestacional em 100% das gestantes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51002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2267744" y="3429000"/>
          <a:ext cx="4701921" cy="248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23728" y="5805264"/>
            <a:ext cx="48245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25 - Proporção de gestantes com avaliação de prioridade de atendimento odontológico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772816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Mapear as gestantes</a:t>
            </a:r>
            <a:r>
              <a:rPr kumimoji="0" lang="pt-BR" sz="2400" b="0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risco</a:t>
            </a: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Realizar avaliação da prioridade de atendimento odontológico em 70% das gestantes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41874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2195736" y="3140968"/>
          <a:ext cx="4675251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736" y="5805264"/>
            <a:ext cx="4824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26 - Proporção de gestantes que receberam orientação nutricional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844824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Promover a saúde no pré-natal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Garantir a 100% das gestantes orientação nutricional durante o pré-natal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41874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2267744" y="3284984"/>
          <a:ext cx="4648581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Importância da Ação Programática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Melhoria do atendimento à gestante na Atenção Primária em Saúde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339752" y="5805264"/>
            <a:ext cx="47525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27 - Proporção de gestantes que receberam orientação sobre aleitamento materno na UBS Padre Odilo Hockembach do Jardim Concórdia. Toledo/PR, 2013-14.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628800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Promover a saúde no pré-natal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Promover o aleitamento materno a 100% das gestantes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41874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2339752" y="2996952"/>
          <a:ext cx="4648581" cy="270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23728" y="5733256"/>
            <a:ext cx="49685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28 - Proporção de gestantes e puérperas com primeira consulta odontológica com orientação sobre higiene bucal na UBS Padre Odilo Hockembach do Jardim Concórdia.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1628800"/>
            <a:ext cx="778720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</a:pP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pt-BR" sz="2400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Promover a saúde no pré-natal</a:t>
            </a:r>
            <a:br>
              <a:rPr kumimoji="0" lang="pt-BR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Orientar 100% das gestantes e </a:t>
            </a:r>
            <a:r>
              <a:rPr lang="pt-BR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puérperas</a:t>
            </a:r>
            <a:r>
              <a:rPr lang="pt-BR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com 1ª consulta odontológica em relação a sua higiene bucal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541874"/>
            <a:ext cx="822077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5000" b="1" dirty="0" smtClean="0">
                <a:solidFill>
                  <a:schemeClr val="tx2"/>
                </a:solidFill>
                <a:latin typeface="+mj-lt"/>
              </a:rPr>
              <a:t>Objetivos, Metas e Resultados</a:t>
            </a:r>
            <a:endParaRPr lang="pt-BR" sz="50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2123728" y="3212976"/>
          <a:ext cx="4847463" cy="2465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Aumentou o n.º de gestantes que realizam o pré-natal na unidade</a:t>
            </a:r>
          </a:p>
          <a:p>
            <a:r>
              <a:rPr lang="pt-BR" dirty="0" smtClean="0"/>
              <a:t>Ampliação do acesso das gestantes às consultas odontológicas</a:t>
            </a:r>
          </a:p>
          <a:p>
            <a:r>
              <a:rPr lang="pt-BR" dirty="0" smtClean="0"/>
              <a:t>Maior controle dos resultado dos exames</a:t>
            </a:r>
          </a:p>
          <a:p>
            <a:r>
              <a:rPr lang="pt-BR" dirty="0" smtClean="0"/>
              <a:t>Controle da carteira de vacinas</a:t>
            </a:r>
          </a:p>
          <a:p>
            <a:r>
              <a:rPr lang="pt-BR" dirty="0" smtClean="0"/>
              <a:t>Melhora dos registros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Realização de grupos de gestantes</a:t>
            </a:r>
          </a:p>
          <a:p>
            <a:r>
              <a:rPr lang="pt-BR" dirty="0" smtClean="0"/>
              <a:t>Trabalho integrado da equipe</a:t>
            </a:r>
          </a:p>
          <a:p>
            <a:r>
              <a:rPr lang="pt-BR" dirty="0" smtClean="0"/>
              <a:t>A ação está incorporada à rotina da unidade</a:t>
            </a:r>
          </a:p>
          <a:p>
            <a:r>
              <a:rPr lang="pt-BR" dirty="0" smtClean="0"/>
              <a:t>Necessidade de uma maior interação com o médico ginecologista</a:t>
            </a:r>
          </a:p>
          <a:p>
            <a:r>
              <a:rPr lang="pt-BR" dirty="0" smtClean="0"/>
              <a:t>Para melhor atendimento existe a necessidade de mais funcionários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000" dirty="0" smtClean="0"/>
              <a:t>Reflexão crítica sobre o processo pessoal de aprendizagem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Curso exigiu muito de mim e do meu tempo</a:t>
            </a:r>
          </a:p>
          <a:p>
            <a:r>
              <a:rPr lang="pt-BR" dirty="0" smtClean="0"/>
              <a:t>Utilização da realidade da UBS foi importante para a aquisição do conhecimento</a:t>
            </a:r>
          </a:p>
          <a:p>
            <a:r>
              <a:rPr lang="pt-BR" dirty="0" smtClean="0"/>
              <a:t>Importância dos registros, do entrosamento da equipe, do trabalho multidisciplinar e da promoção de saúde</a:t>
            </a:r>
          </a:p>
          <a:p>
            <a:r>
              <a:rPr lang="pt-BR" dirty="0" smtClean="0"/>
              <a:t>Estudos de Prática Clínica e Casos Clínicos revisaram temas importantes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BRASIL. Ministério da Saúde. </a:t>
            </a:r>
            <a:r>
              <a:rPr lang="pt-BR" b="1" dirty="0" smtClean="0"/>
              <a:t>Cadernos de Atenção Básica</a:t>
            </a:r>
            <a:r>
              <a:rPr lang="pt-BR" dirty="0" smtClean="0"/>
              <a:t>. Atenção ao Pré-natal de Baixo Risco. Brasília (DF): Ministério da Saúde, 2012.Disponível em:&lt;</a:t>
            </a:r>
            <a:r>
              <a:rPr lang="pt-BR" u="sng" dirty="0" smtClean="0">
                <a:hlinkClick r:id="rId2"/>
              </a:rPr>
              <a:t>http://189.28.128.100/dab/docs/publicacoes/geral/caderno_atencao_pre_natal_baixo_risco.pdf</a:t>
            </a:r>
            <a:r>
              <a:rPr lang="pt-BR" dirty="0" smtClean="0"/>
              <a:t>&gt;. Acesso em: 24 ago. 2013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dirty="0" smtClean="0"/>
              <a:t>	BRASIL. Ministério da Saúde</a:t>
            </a:r>
            <a:r>
              <a:rPr lang="pt-BR" b="1" dirty="0" smtClean="0"/>
              <a:t>. Manual Técnico Pré-Natal e Puerpério</a:t>
            </a:r>
            <a:r>
              <a:rPr lang="pt-BR" dirty="0" smtClean="0"/>
              <a:t>. Atenção Qualificada e Humanizada. Brasília (DF): Ministério da Saúde, 2006. Disponível em: &lt;</a:t>
            </a:r>
            <a:r>
              <a:rPr lang="pt-BR" u="sng" dirty="0" smtClean="0">
                <a:hlinkClick r:id="rId3"/>
              </a:rPr>
              <a:t>http://portal.saude.gov.br/portal/arquivos/pdf/manual_puerperio_2006.pdf</a:t>
            </a:r>
            <a:r>
              <a:rPr lang="pt-BR" dirty="0" smtClean="0"/>
              <a:t>&gt;. Acesso em: 24 ago. 2013.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dirty="0" smtClean="0"/>
              <a:t>	PARANÁ. Secretaria da Saúde. Governo do Estado do Paraná. Disponível em:&lt;</a:t>
            </a:r>
            <a:r>
              <a:rPr lang="pt-BR" u="sng" dirty="0" smtClean="0">
                <a:hlinkClick r:id="rId4"/>
              </a:rPr>
              <a:t>www.sesa.pr.gov.br/modules/conteudo/conteudo/.</a:t>
            </a:r>
            <a:r>
              <a:rPr lang="pt-BR" u="sng" dirty="0" err="1" smtClean="0">
                <a:hlinkClick r:id="rId4"/>
              </a:rPr>
              <a:t>php</a:t>
            </a:r>
            <a:r>
              <a:rPr lang="pt-BR" u="sng" dirty="0" smtClean="0">
                <a:hlinkClick r:id="rId4"/>
              </a:rPr>
              <a:t>?</a:t>
            </a:r>
            <a:r>
              <a:rPr lang="pt-BR" u="sng" dirty="0" err="1" smtClean="0">
                <a:hlinkClick r:id="rId4"/>
              </a:rPr>
              <a:t>conteudo</a:t>
            </a:r>
            <a:r>
              <a:rPr lang="pt-BR" u="sng" dirty="0" smtClean="0">
                <a:hlinkClick r:id="rId4"/>
              </a:rPr>
              <a:t>=2892</a:t>
            </a:r>
            <a:r>
              <a:rPr lang="pt-BR" dirty="0" smtClean="0"/>
              <a:t>&gt;. Acesso em: 24 ago.2013</a:t>
            </a:r>
          </a:p>
          <a:p>
            <a:pPr>
              <a:buNone/>
            </a:pPr>
            <a:r>
              <a:rPr lang="pt-BR" dirty="0" smtClean="0"/>
              <a:t>	 </a:t>
            </a:r>
          </a:p>
          <a:p>
            <a:pPr>
              <a:buNone/>
            </a:pPr>
            <a:r>
              <a:rPr lang="pt-BR" dirty="0" smtClean="0"/>
              <a:t>	PARANÁ. Secretaria da Saúde. Governo do Estado do Paraná. Mãe Paranaense, s. d. Disponível em &lt;</a:t>
            </a:r>
            <a:r>
              <a:rPr lang="pt-BR" u="sng" dirty="0" smtClean="0">
                <a:hlinkClick r:id="rId5"/>
              </a:rPr>
              <a:t>www.sesa.pr.gov.br/modules/noticias/article.</a:t>
            </a:r>
            <a:r>
              <a:rPr lang="pt-BR" u="sng" dirty="0" err="1" smtClean="0">
                <a:hlinkClick r:id="rId5"/>
              </a:rPr>
              <a:t>php</a:t>
            </a:r>
            <a:r>
              <a:rPr lang="pt-BR" u="sng" dirty="0" smtClean="0">
                <a:hlinkClick r:id="rId5"/>
              </a:rPr>
              <a:t>?</a:t>
            </a:r>
            <a:r>
              <a:rPr lang="pt-BR" u="sng" dirty="0" err="1" smtClean="0">
                <a:hlinkClick r:id="rId5"/>
              </a:rPr>
              <a:t>storyid</a:t>
            </a:r>
            <a:r>
              <a:rPr lang="pt-BR" u="sng" dirty="0" smtClean="0">
                <a:hlinkClick r:id="rId5"/>
              </a:rPr>
              <a:t>=2305</a:t>
            </a:r>
            <a:r>
              <a:rPr lang="pt-BR" dirty="0" smtClean="0"/>
              <a:t>&gt;. Acesso em 24 ago. 2013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Toledo – Paraná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Localizado no Oeste do Paraná</a:t>
            </a:r>
          </a:p>
          <a:p>
            <a:r>
              <a:rPr lang="pt-BR" dirty="0" smtClean="0"/>
              <a:t>Bom nível socioeconômico</a:t>
            </a:r>
          </a:p>
          <a:p>
            <a:r>
              <a:rPr lang="pt-BR" dirty="0" smtClean="0"/>
              <a:t>População de 119.313 habitantes (IBGE 2010)</a:t>
            </a:r>
          </a:p>
          <a:p>
            <a:r>
              <a:rPr lang="pt-BR" dirty="0" smtClean="0"/>
              <a:t>20º Regional de Saúde</a:t>
            </a:r>
          </a:p>
          <a:p>
            <a:r>
              <a:rPr lang="pt-BR" dirty="0" smtClean="0"/>
              <a:t>Possui 20 UBS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 Padre Odilo Hockembach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Localizada na zona urbana</a:t>
            </a:r>
          </a:p>
          <a:p>
            <a:r>
              <a:rPr lang="pt-BR" dirty="0" smtClean="0"/>
              <a:t>Atende no regime de APS</a:t>
            </a:r>
          </a:p>
          <a:p>
            <a:r>
              <a:rPr lang="pt-BR" dirty="0" smtClean="0"/>
              <a:t>Unidade nova, inaugurada em setembro 2013</a:t>
            </a:r>
          </a:p>
          <a:p>
            <a:r>
              <a:rPr lang="pt-BR" dirty="0" smtClean="0"/>
              <a:t>Padrões de acessibilidade</a:t>
            </a:r>
          </a:p>
          <a:p>
            <a:r>
              <a:rPr lang="pt-BR" dirty="0" smtClean="0"/>
              <a:t>Processo de territorialização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Situação da unidade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/>
          <a:lstStyle/>
          <a:p>
            <a:r>
              <a:rPr lang="pt-BR" dirty="0" smtClean="0"/>
              <a:t>Baixo n.º de gestantes atendidas na unidade</a:t>
            </a:r>
          </a:p>
          <a:p>
            <a:r>
              <a:rPr lang="pt-BR" dirty="0" smtClean="0"/>
              <a:t>Arquivo específico para as fichas médicas das gestantes</a:t>
            </a:r>
          </a:p>
          <a:p>
            <a:r>
              <a:rPr lang="pt-BR" dirty="0" smtClean="0"/>
              <a:t>Oferta de atendimento odontológico</a:t>
            </a:r>
          </a:p>
          <a:p>
            <a:r>
              <a:rPr lang="pt-BR" dirty="0" smtClean="0"/>
              <a:t>Gestantes faltavam nas consultas odontológicas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Objetivo geral: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Melhorar a atenção ao pré-natal e </a:t>
            </a:r>
            <a:r>
              <a:rPr lang="pt-BR" dirty="0" err="1" smtClean="0"/>
              <a:t>puerpério</a:t>
            </a:r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Objetivos específicos: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Ampliar a cobertura do pré-natal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Melhorar a adesão ao pré-natal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Melhorar a qualidade da atenção ao pré-natal  e </a:t>
            </a:r>
            <a:r>
              <a:rPr lang="pt-BR" dirty="0" err="1" smtClean="0"/>
              <a:t>puerpério</a:t>
            </a:r>
            <a:r>
              <a:rPr lang="pt-BR" dirty="0" smtClean="0"/>
              <a:t> realizado na Unidade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Melhorar registro das informações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Mapear as gestantes de risco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Promover a saúde no pré-natal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Monitoramento e avaliação:</a:t>
            </a:r>
          </a:p>
          <a:p>
            <a:pPr algn="just"/>
            <a:r>
              <a:rPr lang="pt-BR" dirty="0" smtClean="0"/>
              <a:t>Fichas-espelho:</a:t>
            </a:r>
          </a:p>
          <a:p>
            <a:pPr lvl="1" algn="just"/>
            <a:r>
              <a:rPr lang="pt-BR" dirty="0" smtClean="0"/>
              <a:t>Dados colhidos durante as </a:t>
            </a:r>
            <a:r>
              <a:rPr lang="pt-BR" smtClean="0"/>
              <a:t>consultas odontológicas;</a:t>
            </a:r>
            <a:endParaRPr lang="pt-BR" dirty="0" smtClean="0"/>
          </a:p>
          <a:p>
            <a:pPr lvl="1" algn="just"/>
            <a:r>
              <a:rPr lang="pt-BR" dirty="0" smtClean="0"/>
              <a:t>Prontuários;</a:t>
            </a:r>
          </a:p>
          <a:p>
            <a:pPr lvl="1" algn="just"/>
            <a:r>
              <a:rPr lang="pt-BR" dirty="0" smtClean="0"/>
              <a:t>Cartões de pré-natal.</a:t>
            </a:r>
          </a:p>
          <a:p>
            <a:r>
              <a:rPr lang="pt-BR" dirty="0" smtClean="0"/>
              <a:t>Planilha eletrônica de coleta de dados.</a:t>
            </a:r>
          </a:p>
          <a:p>
            <a:pPr>
              <a:buNone/>
            </a:pPr>
            <a:r>
              <a:rPr lang="pt-BR" b="1" dirty="0" smtClean="0"/>
              <a:t>Organização e gestão do serviço:</a:t>
            </a:r>
          </a:p>
          <a:p>
            <a:r>
              <a:rPr lang="pt-BR" dirty="0" smtClean="0"/>
              <a:t>Acolhimento, busca ativa, exames, consultas,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Engajamento público:</a:t>
            </a:r>
          </a:p>
          <a:p>
            <a:r>
              <a:rPr lang="pt-BR" dirty="0" smtClean="0"/>
              <a:t>Grupo de gestantes. Foram realizados dois grupos de gestantes com os temas de saúde bucal (15 gestantes) e aleitamento materno (14 gestantes). </a:t>
            </a:r>
          </a:p>
          <a:p>
            <a:pPr>
              <a:buNone/>
            </a:pPr>
            <a:r>
              <a:rPr lang="pt-BR" b="1" dirty="0" smtClean="0"/>
              <a:t>Qualificação da prática clínica:</a:t>
            </a:r>
            <a:endParaRPr lang="pt-BR" dirty="0" smtClean="0"/>
          </a:p>
          <a:p>
            <a:pPr algn="just"/>
            <a:r>
              <a:rPr lang="pt-BR" dirty="0" smtClean="0"/>
              <a:t>Capacitação da equipe: primeira semana, no horário da reunião de equipe. Todos participaram, com exceção do médico. Além do manual, a capacitação incluiu a busca ativa das gestantes faltantes</a:t>
            </a:r>
          </a:p>
          <a:p>
            <a:pPr algn="just"/>
            <a:r>
              <a:rPr lang="pt-BR" dirty="0" smtClean="0"/>
              <a:t>Caderno de Atenção Básica – Atenção ao Pré-Natal de Baixo Risco, Ministério da Saúde, 2012: base do protocolo.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81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2700" u="sng" dirty="0" smtClean="0"/>
              <a:t>Ampliar a cobertura do pré-natal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700" dirty="0" smtClean="0"/>
              <a:t>Ampliar a cobertura das gestantes da área de abrangência para 45%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</a:t>
            </a:r>
            <a:r>
              <a:rPr kumimoji="0" lang="pt-BR" sz="5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Metas e Resultados</a:t>
            </a:r>
            <a:endParaRPr kumimoji="0" lang="pt-B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2123728" y="2852936"/>
          <a:ext cx="4721733" cy="265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123728" y="5656312"/>
            <a:ext cx="48245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pt-BR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igura 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1 - Propor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gestantes cadastradas no Programa de Pr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-Natal de Puerp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rio na UBS Padre Odilo Hockembach do Jardim Conc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sz="1000" b="0" i="0" u="none" strike="noStrike" cap="none" normalizeH="0" baseline="0" dirty="0" smtClean="0" bmk="_Toc38318275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rdia. Toledo/PR, 2013-14.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059832" y="397486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+mj-lt"/>
              </a:rPr>
              <a:t>(18)</a:t>
            </a:r>
            <a:endParaRPr lang="pt-BR" sz="10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95936" y="3830851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+mj-lt"/>
              </a:rPr>
              <a:t>(21)</a:t>
            </a:r>
            <a:endParaRPr lang="pt-BR" sz="1000" dirty="0">
              <a:latin typeface="+mj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04048" y="3789040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+mj-lt"/>
              </a:rPr>
              <a:t>(22)</a:t>
            </a:r>
            <a:endParaRPr lang="pt-BR" sz="1000" dirty="0"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012160" y="3902859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+mj-lt"/>
              </a:rPr>
              <a:t>(20)</a:t>
            </a:r>
            <a:endParaRPr lang="pt-BR" sz="1000" dirty="0">
              <a:latin typeface="+mj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843808" y="292494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+mj-lt"/>
              </a:rPr>
              <a:t>52 gestantes estimadas</a:t>
            </a:r>
            <a:endParaRPr lang="pt-BR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888</Words>
  <Application>Microsoft Office PowerPoint</Application>
  <PresentationFormat>Apresentação na tela (4:3)</PresentationFormat>
  <Paragraphs>166</Paragraphs>
  <Slides>25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</vt:lpstr>
      <vt:lpstr>Wingdings 2</vt:lpstr>
      <vt:lpstr>Fluxo</vt:lpstr>
      <vt:lpstr>UNIVERSIDADE ABERTA DO SUS – UnASUS UNIVERSIDADE FEDERAL DE PELOTAS Departamento de Medicina Social Curso de Especialização em Saúde da Família Modalidade à Distância Turma 4 </vt:lpstr>
      <vt:lpstr>Importância da Ação Programática</vt:lpstr>
      <vt:lpstr>Toledo – Paraná</vt:lpstr>
      <vt:lpstr>UBS Padre Odilo Hockembach</vt:lpstr>
      <vt:lpstr>Situação da unidade antes da intervenção</vt:lpstr>
      <vt:lpstr>Objetivo da Intervenção</vt:lpstr>
      <vt:lpstr>Metodologia</vt:lpstr>
      <vt:lpstr>Metodologia</vt:lpstr>
      <vt:lpstr> Ampliar a cobertura do pré-natal  Ampliar a cobertura das gestantes da área de abrangência para 45%</vt:lpstr>
      <vt:lpstr>Ampliar a cobertura do pré-natal   Captação de 70% das gestantes no 1º trimestre de gestação</vt:lpstr>
      <vt:lpstr> </vt:lpstr>
      <vt:lpstr>Apresentação do PowerPoint</vt:lpstr>
      <vt:lpstr>Apresentação do PowerPoint</vt:lpstr>
      <vt:lpstr>Apresentação do PowerPoint</vt:lpstr>
      <vt:lpstr> Melhorar a qualidade da atenção ao pré-natal e puerpério (100%)   Realizar pelo menos 1 exame ginecológico por trimestre; exame de mamas; avaliação de saúde bucal; exame de puerpério;  Garantir a prescrição de suplementação de sulfato ferroso e ácido fólico; a solicitação de ABO-Rh; de hemoglobina/hematócrito;  de glicemia de jejum; de VDRL; de exame de Urina tipo 1 com urocultura e antibiograma; de testagem anti-HIV; de sorologia para hepatite B (HBsAg); de sorologia para toxoplasmose (IgG e IgM), conforme protocolo; Garantir que completem o esquema da vacina antitetânica e de Hepatite B; Concluir o tratamento dentário. </vt:lpstr>
      <vt:lpstr> Manter registro em ficha espelho em 80% das gestantes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Discussão</vt:lpstr>
      <vt:lpstr>Reflexão crítica sobre o processo pessoal de aprendizagem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Departamento de Medici</dc:title>
  <dc:creator>usuario</dc:creator>
  <cp:lastModifiedBy>Ana Paula Winnnikes</cp:lastModifiedBy>
  <cp:revision>58</cp:revision>
  <dcterms:created xsi:type="dcterms:W3CDTF">2014-03-25T20:18:46Z</dcterms:created>
  <dcterms:modified xsi:type="dcterms:W3CDTF">2014-04-19T15:25:41Z</dcterms:modified>
</cp:coreProperties>
</file>