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361" r:id="rId3"/>
    <p:sldId id="368" r:id="rId4"/>
    <p:sldId id="370" r:id="rId5"/>
    <p:sldId id="354" r:id="rId6"/>
    <p:sldId id="369" r:id="rId7"/>
    <p:sldId id="377" r:id="rId8"/>
    <p:sldId id="378" r:id="rId9"/>
    <p:sldId id="379" r:id="rId10"/>
    <p:sldId id="387" r:id="rId11"/>
    <p:sldId id="388" r:id="rId12"/>
    <p:sldId id="390" r:id="rId13"/>
    <p:sldId id="392" r:id="rId14"/>
    <p:sldId id="393" r:id="rId15"/>
    <p:sldId id="394" r:id="rId16"/>
    <p:sldId id="407" r:id="rId17"/>
    <p:sldId id="389" r:id="rId18"/>
    <p:sldId id="402" r:id="rId19"/>
    <p:sldId id="397" r:id="rId20"/>
    <p:sldId id="403" r:id="rId21"/>
    <p:sldId id="395" r:id="rId22"/>
    <p:sldId id="399" r:id="rId23"/>
    <p:sldId id="396" r:id="rId24"/>
    <p:sldId id="398" r:id="rId25"/>
    <p:sldId id="404" r:id="rId26"/>
    <p:sldId id="380" r:id="rId27"/>
    <p:sldId id="391" r:id="rId28"/>
    <p:sldId id="405" r:id="rId29"/>
    <p:sldId id="400" r:id="rId30"/>
    <p:sldId id="401" r:id="rId31"/>
    <p:sldId id="406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5" r:id="rId59"/>
    <p:sldId id="434" r:id="rId60"/>
    <p:sldId id="436" r:id="rId61"/>
    <p:sldId id="437" r:id="rId62"/>
    <p:sldId id="438" r:id="rId63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7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%20ANA%20TASSIANE%20-%20modificad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LANILHA...%20TASSIA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115001879934698"/>
          <c:y val="0.35897564308480973"/>
          <c:w val="0.84188996114801362"/>
          <c:h val="0.523811397562519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crianças, adolescentes e jovens matriculados na escola alvo submetidas às ações em saúde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Indicadores!$D$6:$F$6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Indicadores!$D$7:$F$7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9415680"/>
        <c:axId val="70263168"/>
      </c:barChart>
      <c:catAx>
        <c:axId val="69415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63168"/>
        <c:crosses val="autoZero"/>
        <c:auto val="1"/>
        <c:lblAlgn val="ctr"/>
        <c:lblOffset val="100"/>
      </c:catAx>
      <c:valAx>
        <c:axId val="702631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15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08305852714667"/>
          <c:y val="0.36842105263157893"/>
          <c:w val="0.84265180725084676"/>
          <c:h val="0.511278195488721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crianças, adolescentes e jovens matriculados na escola alvo com aferição da pressão arterial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0.89915966386554624</c:v>
                </c:pt>
                <c:pt idx="1">
                  <c:v>0.95964125560538927</c:v>
                </c:pt>
                <c:pt idx="2">
                  <c:v>1</c:v>
                </c:pt>
              </c:numCache>
            </c:numRef>
          </c:val>
        </c:ser>
        <c:axId val="70458368"/>
        <c:axId val="70472448"/>
      </c:barChart>
      <c:catAx>
        <c:axId val="70458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472448"/>
        <c:crosses val="autoZero"/>
        <c:auto val="1"/>
        <c:lblAlgn val="ctr"/>
        <c:lblOffset val="100"/>
      </c:catAx>
      <c:valAx>
        <c:axId val="704724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4583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291691674177399"/>
          <c:y val="0.36531431135103143"/>
          <c:w val="0.83958504147347734"/>
          <c:h val="0.516606096860039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crianças, adolescentes e jovens matriculados na escola alvo com avaliação da acuidade visual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0.96428571428571463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0514944"/>
        <c:axId val="69541888"/>
      </c:barChart>
      <c:catAx>
        <c:axId val="70514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41888"/>
        <c:crosses val="autoZero"/>
        <c:auto val="1"/>
        <c:lblAlgn val="ctr"/>
        <c:lblOffset val="100"/>
      </c:catAx>
      <c:valAx>
        <c:axId val="695418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1494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08305852714667"/>
          <c:y val="0.39200076562649888"/>
          <c:w val="0.84265180725084676"/>
          <c:h val="0.480000937501831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crianças, adolescentes e jovens matriculados na escola alvo com atualização do calendário vacinal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Indicadores!$D$38:$F$38</c:f>
              <c:numCache>
                <c:formatCode>0.0%</c:formatCode>
                <c:ptCount val="3"/>
                <c:pt idx="0">
                  <c:v>0.87184873949580544</c:v>
                </c:pt>
                <c:pt idx="1">
                  <c:v>0.93049327354260092</c:v>
                </c:pt>
                <c:pt idx="2">
                  <c:v>0.98511166253101734</c:v>
                </c:pt>
              </c:numCache>
            </c:numRef>
          </c:val>
        </c:ser>
        <c:axId val="69585152"/>
        <c:axId val="69595136"/>
      </c:barChart>
      <c:catAx>
        <c:axId val="69585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595136"/>
        <c:crosses val="autoZero"/>
        <c:auto val="1"/>
        <c:lblAlgn val="ctr"/>
        <c:lblOffset val="100"/>
      </c:catAx>
      <c:valAx>
        <c:axId val="695951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585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83483163863984"/>
          <c:y val="0.32916800605471475"/>
          <c:w val="0.84297605704422074"/>
          <c:h val="0.5375021871019923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crianças, adolescentes e jovens matriculados na escola alvo com avaliação nutricional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Indicadores!$D$43:$F$43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Indicadores!$D$44:$F$44</c:f>
              <c:numCache>
                <c:formatCode>0.0%</c:formatCode>
                <c:ptCount val="3"/>
                <c:pt idx="0">
                  <c:v>0.97058823529411764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1612672"/>
        <c:axId val="71618560"/>
      </c:barChart>
      <c:catAx>
        <c:axId val="71612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618560"/>
        <c:crosses val="autoZero"/>
        <c:auto val="1"/>
        <c:lblAlgn val="ctr"/>
        <c:lblOffset val="100"/>
      </c:catAx>
      <c:valAx>
        <c:axId val="716185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6126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317327766179603"/>
          <c:y val="0.40485909993970898"/>
          <c:w val="0.83924843423799966"/>
          <c:h val="0.4655879649306662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crianças, adolescentes e jovens matriculados na escola alvo com avaliação da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0.98319327731092432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1735552"/>
        <c:axId val="71741440"/>
      </c:barChart>
      <c:catAx>
        <c:axId val="71735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741440"/>
        <c:crosses val="autoZero"/>
        <c:auto val="1"/>
        <c:lblAlgn val="ctr"/>
        <c:lblOffset val="100"/>
      </c:catAx>
      <c:valAx>
        <c:axId val="717414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73555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17194833480969"/>
          <c:y val="0.30268312486202731"/>
          <c:w val="0.84646631641871162"/>
          <c:h val="0.574714794041824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Indicadores!$C$64</c:f>
              <c:strCache>
                <c:ptCount val="1"/>
                <c:pt idx="0">
                  <c:v>Proporção de crianças, adolescentes e jovens com registro atualizado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Indicadores!$D$63:$F$63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Indicadores!$D$64:$F$64</c:f>
              <c:numCache>
                <c:formatCode>0.0%</c:formatCode>
                <c:ptCount val="3"/>
                <c:pt idx="0">
                  <c:v>0.94327731092436951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1843840"/>
        <c:axId val="71845376"/>
      </c:barChart>
      <c:catAx>
        <c:axId val="71843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45376"/>
        <c:crosses val="autoZero"/>
        <c:auto val="1"/>
        <c:lblAlgn val="ctr"/>
        <c:lblOffset val="100"/>
      </c:catAx>
      <c:valAx>
        <c:axId val="718453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438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70020120724379"/>
          <c:y val="0.38671948760888852"/>
          <c:w val="0.84708249496981891"/>
          <c:h val="0.4882821813243551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crianças, adolescentes e jovens matriculados na escola alvo que foram orientados sobre violência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Indicadores!$D$97:$F$97</c:f>
              <c:numCache>
                <c:formatCode>0.0%</c:formatCode>
                <c:ptCount val="3"/>
                <c:pt idx="0">
                  <c:v>0</c:v>
                </c:pt>
                <c:pt idx="1">
                  <c:v>0.96188340807174888</c:v>
                </c:pt>
                <c:pt idx="2">
                  <c:v>1</c:v>
                </c:pt>
              </c:numCache>
            </c:numRef>
          </c:val>
        </c:ser>
        <c:axId val="71870720"/>
        <c:axId val="71761920"/>
      </c:barChart>
      <c:catAx>
        <c:axId val="71870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761920"/>
        <c:crosses val="autoZero"/>
        <c:auto val="1"/>
        <c:lblAlgn val="ctr"/>
        <c:lblOffset val="100"/>
      </c:catAx>
      <c:valAx>
        <c:axId val="717619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1870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5FB7D6-8A7C-40F8-830F-2FAA4F8EE4AF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3B46F4-3A08-4F97-9720-FA563D0E5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65A0-431F-4EA0-BA13-69B685CDF7F9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39D6-6CE5-49C6-B2A1-BE7CCD2C5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314D-B3F8-438D-8E2B-79470004C3A4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B583-A22D-4D0A-90D3-A5184CD3FF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9E1C-22B6-4B40-AEF7-729E7A127657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EF1A-50CA-4DC3-8110-EE0DD4EB2F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AA2-ABB1-42E5-9598-7A4D18D016AE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EC52-2400-4A12-8D7B-0BD4C4272A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E027-AB97-4017-8477-D4D93CF4B98B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BF68-42F3-49D9-93ED-4C4A1A1BD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48DB-099D-4DD2-8CF9-BC77CF36D22A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C82F-443E-4A62-B23F-8B654B359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1653-0061-403E-BD33-D6FB34F7D133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7483-376E-4197-A93C-E4B6B20E4B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A97B-0A3E-480C-928C-D7A1478A94A0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939-9789-4A42-BCC3-AA8ACFAAC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E73A-D318-49F4-87CF-BDDDC4051ABC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5F82-05D7-4D6B-AF35-18318BC9A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1FB6-9A67-4687-B9EA-D85B8186A1F4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3DCA-3117-48D0-8776-47D97A1AF0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5725-62F8-4A76-B425-EC9AF783F5D7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A543-ECBA-4E47-AB4C-FE105FD753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E8DC55-E6F0-465C-A334-8652ECE2E219}" type="datetimeFigureOut">
              <a:rPr lang="pt-BR"/>
              <a:pPr>
                <a:defRPr/>
              </a:pPr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A38817B-0368-4843-9EC3-A1BD8864E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2291" name="Subtítulo 2"/>
          <p:cNvSpPr>
            <a:spLocks noGrp="1"/>
          </p:cNvSpPr>
          <p:nvPr>
            <p:ph type="subTitle" idx="1"/>
          </p:nvPr>
        </p:nvSpPr>
        <p:spPr>
          <a:xfrm>
            <a:off x="179512" y="771550"/>
            <a:ext cx="8352928" cy="3744416"/>
          </a:xfrm>
        </p:spPr>
        <p:txBody>
          <a:bodyPr/>
          <a:lstStyle/>
          <a:p>
            <a:pPr eaLnBrk="1" hangingPunct="1"/>
            <a:endParaRPr lang="pt-BR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 </a:t>
            </a:r>
            <a:r>
              <a:rPr lang="pt-BR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Melhoria da atenção à saúde de crianças, e adolescentes da Escola Ruben Bento Alves. </a:t>
            </a:r>
          </a:p>
          <a:p>
            <a:pPr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Unidade Básica de Saúde Vila Ipê- Caxias do Sul/RS</a:t>
            </a:r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</a:pPr>
            <a:endParaRPr lang="pt-BR" sz="2800" dirty="0" smtClean="0">
              <a:solidFill>
                <a:srgbClr val="0000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Aluna : Ana Paula de Oliveira Rocha Trassante.</a:t>
            </a:r>
          </a:p>
          <a:p>
            <a:pPr algn="r" eaLnBrk="1" hangingPunct="1">
              <a:spcBef>
                <a:spcPct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Orientadora: </a:t>
            </a:r>
            <a:r>
              <a:rPr lang="pt-B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Tassiane Ferreira Langendorf</a:t>
            </a:r>
            <a:r>
              <a:rPr lang="pt-BR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</a:pPr>
            <a:endParaRPr lang="pt-BR" sz="22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/>
            <a:endParaRPr lang="pt-BR" sz="240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12292" name="Imagem 3" descr="ufp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m 4" descr="UNASUS_no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Ana\Desktop\saude_na_esc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685595" cy="1500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Alcançado 100% da meta.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143108" y="1785932"/>
          <a:ext cx="435771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071948"/>
            <a:ext cx="52864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a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ões em sa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Envolvimento das agentes comunitárias de saúde em realizar uma busca ativa eficaz por intermédio das visitas domiciliares, e contato telefônico.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de qualidade: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promoção da saúde por intermédio da educação em saúde.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Realizar avaliação clínica e psicossocial de 100% das crianças, adolescentes e jovens matriculados na escola alvo.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Essa meta não foi desenvolvida no período por inviabilidade do procedimento por falta de profissionais.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1472" y="1500181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aferição da pressão arterial de 100% das crianças, adolescentes e jovens matriculados na escola alvo.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14282" y="966083"/>
            <a:ext cx="83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mês: 90%,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mês: 96% e no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mês 100%.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071949"/>
            <a:ext cx="535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 aferição da Pressão arterial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857356" y="1785932"/>
          <a:ext cx="514353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Uma dificuldade durante esse processo foi a frequência de ausência e a resistência de alguns alunos nesse procedimento.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acuidade visual de 100% das crianças, adolescentes e jovens matriculados na escola alvo.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Envolvimento das agentes comunitárias de saúde em realizar uma busca ativa eficaz por intermédio das visitas domiciliares, e contato telefônico.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 95%,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3º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meses: 100%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4071948"/>
            <a:ext cx="54292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3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 a verificação da acuidade visual.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643042" y="1571618"/>
          <a:ext cx="5049675" cy="247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a\Desktop\caxias do su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253393"/>
            <a:ext cx="4671270" cy="263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Introdução</a:t>
            </a:r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3317" name="Imagem 4" descr="UNASUS_no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m 5" descr="ufp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57158" y="92867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Caxias do Sul- 435.564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(IBGE, 2010)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na\Desktop\rio grande do sul - Cópia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304"/>
            <a:ext cx="393905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857356" y="4572014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: Google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Maps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3857634"/>
            <a:ext cx="39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: blog cidade interesse militar.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 dificultador foi a ausência dos educandos nas avaliações.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audição de 100% das crianças, adolescentes e jovens matriculados na escola alvo.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2144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Essa meta não foi realizada no período por inviabilidade do processo, e falta de profissionais na rede para posteriores avaliações da demanda levantada.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Atualizar o calendário vacinal de 100% das crianças, adolescentes e jovens matriculados na escola alvo.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 87%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mês:93%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 98%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071948"/>
            <a:ext cx="52864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4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 atualização do calendário vacinal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000232" y="1428742"/>
          <a:ext cx="4286280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 dificultador para a não obtenção dessa meta foi a baixa contribuição dos alunos em fornecer a caderneta, e foi realizada busca ativa aos espelhos na UBS mas como eles se mudam de residência seguidamente, não foi encontrado.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nutricional em 100% das crianças, adolescentes e jovens matriculados na escola alvo. 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 97%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3º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meses: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4071948"/>
            <a:ext cx="535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5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avaliações nutricionais.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1714480" y="1571618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Uma dificuldade encontrada foi às ausências freqüentes dos alunos, e também a resistência inicialmente dos alunos adolescentes para tal avaliação.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62150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saúde bucal em 100% das crianças, adolescentes e jovens matriculados na escola alvo. 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42859"/>
            <a:ext cx="7777163" cy="500065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Introdução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</a:t>
            </a:r>
            <a:r>
              <a:rPr lang="pt-BR" sz="2400" dirty="0" smtClean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23850" y="842963"/>
            <a:ext cx="25919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</p:txBody>
      </p:sp>
      <p:pic>
        <p:nvPicPr>
          <p:cNvPr id="14341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na\Desktop\UBS vila ipê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38306"/>
            <a:ext cx="814064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3857620" y="21429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UBS Vila Ipê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642924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adstrita: 12.700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Famílias cadastrada: 1.743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Masculino: 2.914   Feminino: 3.014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4357700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Google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Maps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mês: 98%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meses: 100%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143387"/>
            <a:ext cx="52864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6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 adolescentes matriculados na escola alvo submetidos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avaliações de saúde bucal.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000232" y="1357304"/>
          <a:ext cx="4589746" cy="271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frequente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alunos foi um dificultador.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de adesão: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às ações na escola.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Fazer busca ativa de 100% das crianças, adolescentes e jovens que não compareceram as ações realizadas na escola alvo. </a:t>
            </a:r>
          </a:p>
          <a:p>
            <a:pPr algn="just"/>
            <a:endParaRPr lang="pt-BR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alcançada.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2844" y="185737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 Qualitativo</a:t>
            </a:r>
          </a:p>
          <a:p>
            <a:pPr algn="just"/>
            <a:endParaRPr lang="pt-B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das agentes comunitárias de saúde em relação a busca ativa. </a:t>
            </a:r>
            <a:r>
              <a:rPr lang="pt-BR" sz="1600" dirty="0" smtClean="0">
                <a:solidFill>
                  <a:srgbClr val="A6A6A6"/>
                </a:solidFill>
              </a:rPr>
              <a:t>	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14299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de registro: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o registro das informações.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Manter, na UBS, registro atualizado em planilha, e /ou prontuário de 100% das crianças, adolescentes e jovens matriculados na escola alvo. </a:t>
            </a:r>
          </a:p>
          <a:p>
            <a:r>
              <a:rPr lang="pt-BR" sz="2400" dirty="0" smtClean="0"/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mês: 94%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meses: 100%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571736" y="1714494"/>
          <a:ext cx="4357717" cy="21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571736" y="4000510"/>
            <a:ext cx="4500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7-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as, adolescentes matriculados na escola alvo com registro atualizado.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Aspecto Qualitativo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13573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escola forneceu todos os documentos necessários para esse procedimento, e ainda auxiliou com a disposição de recursos humanos para o preenchimento do mesmo.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de Promoção da Saúde: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Proporcionar orientação nutricional para 100% das crianças, adolescentes e jovens matriculados na escola alvo.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engajamento de algumas turmas com esse tema, já que os professores trabalham diariamente sobre alimentação e hábitos de vida saudável.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Orientar 100% das crianças,e adolescentes matriculados na escola alvo sobre prevenção de acidentes (conforme faixa etária).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Introdução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23850" y="1428742"/>
            <a:ext cx="84597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PSE antes da intervenção:</a:t>
            </a:r>
          </a:p>
          <a:p>
            <a:pPr marL="342900" indent="-342900" algn="just">
              <a:spcBef>
                <a:spcPts val="1200"/>
              </a:spcBef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Como Caxias do Sul aderiu ao programa 2º/2013 quando cheguei na UBS havia somente registro de reuniões com alguns planejamentos.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necessário ocorriam algumas ações de educação em saúde.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 antropométrica, porém sem registro das mensurações dos alunos.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na\Desktop\saude_na_esc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6"/>
            <a:ext cx="1285884" cy="114443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214942" y="135730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: Prefeitura municipal de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Itapaje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Parceria com Controle Interno de Prevenção de Acidentes na escola(CIPAVE), que é constituído pelo corpo de bombeiros, brigada militar, médicos entre outras.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para prática de atividade física.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Parceria com os professores de educação física que direcionavam uma serie de exercícios para os alunos em avaliação nutricional de sobrepeso e obesidade.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crianças,e adolescentes matriculados na escola alvo para o reconhecimento e prevenção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curiosidade e interesse sobre esse assunto, porém com constrangimento de falar a respeito.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para o reconhecimento das situações de violência e sobre os direitos assegurados às vítimas.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28676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1º mês: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92%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3º meses: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500299" y="1357304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428860" y="3857634"/>
            <a:ext cx="4429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8- Gr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 da Propor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as, adolescentes matriculados na escola alvo que foram orientados sobre violência.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E.M.E.F.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Ruben Bento Alves/Caxias do Sul/RS, 2014.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Autoria Própria.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635015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  <a:r>
              <a:rPr lang="pt-B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Interesse das turmas sobre o assunto, e os questionamentos a respeito.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57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sobre os cuidados com o ambiente para promoção da saúde.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Parceria entre UBS e escola em dia de ação social, onde eram oferecidos inúmeros serviços como maquiagem, corte de cabelo, sorteio de uma cesta básica, e essas atividades foram realizadas após a minha palestra.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8"/>
            <a:ext cx="7777163" cy="4318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23528" y="1214428"/>
            <a:ext cx="831609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Geral</a:t>
            </a:r>
          </a:p>
          <a:p>
            <a:pPr algn="just"/>
            <a:endParaRPr lang="pt-BR" sz="2800" b="1" u="sng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atenção à saúde do escolar que frequentam a Escola Ruben Bento Alves, a qual faz parte da área de abrangência da Unidade Básica de Saúde Vila Ipê em Caxias/RS. </a:t>
            </a:r>
            <a:endParaRPr lang="pt-B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sobre higiene bucal.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Interação entre aluno e palestrante perguntando sobre horários, e logística do atendimento.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sobre o uso de álcool e drogas.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positiva dos alunos com o assunto.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e adolescentes matriculados na escola alvo sobre os riscos do tabagismo.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 dificultador foi a influência dos pais usuários, mas foi também um facilitador por esses já serem portadores de doenças relacionadas ao uso demasiado de tabaco.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matriculados na escola alvo sobre a prevenção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DSTs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Aspectos Qualitativos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positiva dos alunos com o assunto.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42910" y="12858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94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matriculados na escola alvo sobre gravidez na adolescência.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Discussão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785801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Organização na implantação do programa saúde escolar (PSE);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Ampliação da cobertura da atenção da saúde do escolar;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Atualização dos registros dos educandos na unidade básica de saúde;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Ampliação das ações educacionais 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Metodologia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85720" y="571487"/>
            <a:ext cx="42862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Planilhas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coleta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dados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ações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educacionais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avaliações clinicas.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pt-BR" sz="2800" dirty="0"/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uvem 5"/>
          <p:cNvSpPr/>
          <p:nvPr/>
        </p:nvSpPr>
        <p:spPr>
          <a:xfrm>
            <a:off x="214282" y="1214428"/>
            <a:ext cx="2857520" cy="1500198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Nuvem 6"/>
          <p:cNvSpPr/>
          <p:nvPr/>
        </p:nvSpPr>
        <p:spPr>
          <a:xfrm>
            <a:off x="357158" y="2571750"/>
            <a:ext cx="4214842" cy="2500330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Nuvem 7"/>
          <p:cNvSpPr/>
          <p:nvPr/>
        </p:nvSpPr>
        <p:spPr>
          <a:xfrm>
            <a:off x="4214810" y="500048"/>
            <a:ext cx="3714776" cy="2571750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628" y="1000114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das equipes da UBS e da Educação.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uvem 9"/>
          <p:cNvSpPr/>
          <p:nvPr/>
        </p:nvSpPr>
        <p:spPr>
          <a:xfrm>
            <a:off x="5072066" y="3071816"/>
            <a:ext cx="3286148" cy="1857388"/>
          </a:xfrm>
          <a:prstGeom prst="cloud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072198" y="350044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Conselhos Locais de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8"/>
            <a:ext cx="8229600" cy="642942"/>
          </a:xfrm>
        </p:spPr>
        <p:txBody>
          <a:bodyPr/>
          <a:lstStyle/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Incorporação da intervenção a rotina do serviço</a:t>
            </a:r>
            <a:endParaRPr lang="pt-B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22"/>
            <a:ext cx="8229600" cy="2451103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Incorporação Positiva;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Registros específicos: Ficha Espelho- Negativa;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na\Desktop\10336625_755804297784698_70596946471512640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501" y="1142990"/>
            <a:ext cx="3609499" cy="2286016"/>
          </a:xfrm>
          <a:prstGeom prst="rect">
            <a:avLst/>
          </a:prstGeom>
          <a:noFill/>
        </p:spPr>
      </p:pic>
      <p:pic>
        <p:nvPicPr>
          <p:cNvPr id="1030" name="Picture 6" descr="C:\Users\Ana\Desktop\10246468_735620756469719_237142566021352032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8621"/>
            <a:ext cx="3286052" cy="2514879"/>
          </a:xfrm>
          <a:prstGeom prst="rect">
            <a:avLst/>
          </a:prstGeom>
          <a:noFill/>
        </p:spPr>
      </p:pic>
      <p:pic>
        <p:nvPicPr>
          <p:cNvPr id="1032" name="Picture 8" descr="C:\Users\Ana\Desktop\1462959_729433953755066_167806168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000378"/>
            <a:ext cx="3267555" cy="214312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Reflexão crítica sobre o processo  pessoal de aprendizagem </a:t>
            </a:r>
            <a:endParaRPr lang="pt-BR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spaço Reservado para Conteúdo 7" descr="1978751_735611249804003_6579856052643494899_n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86116" y="1142990"/>
            <a:ext cx="3217190" cy="2321726"/>
          </a:xfrm>
        </p:spPr>
      </p:pic>
      <p:pic>
        <p:nvPicPr>
          <p:cNvPr id="1029" name="Picture 5" descr="C:\Users\Ana\Desktop\1504121_735611046470690_860257618499474308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90"/>
            <a:ext cx="3286116" cy="2034695"/>
          </a:xfrm>
          <a:prstGeom prst="rect">
            <a:avLst/>
          </a:prstGeom>
          <a:noFill/>
        </p:spPr>
      </p:pic>
      <p:pic>
        <p:nvPicPr>
          <p:cNvPr id="1033" name="Picture 9" descr="C:\Users\Ana\Desktop\10007427_733302016701593_136872334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7" y="3161120"/>
            <a:ext cx="2643174" cy="198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6987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              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0000FF"/>
                </a:solidFill>
              </a:rPr>
              <a:t>                               Obrigado!</a:t>
            </a:r>
            <a:endParaRPr lang="pt-B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Logística 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51520" y="843558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Manual Técnico: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do Programa Saúde na Escola, Ministério da Saúde, 2009.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Guia para formação de profissionais de Saúde e educação- Saúde e prevenção nas escolas, 2008.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Logística </a:t>
            </a:r>
            <a:r>
              <a:rPr lang="pt-BR" sz="2000" dirty="0" smtClean="0">
                <a:solidFill>
                  <a:srgbClr val="A6A6A6"/>
                </a:solidFill>
                <a:ea typeface="ＭＳ Ｐゴシック" pitchFamily="34" charset="-128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034" y="1000114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Registro Especifico:</a:t>
            </a:r>
          </a:p>
          <a:p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Planilhas de coleta de dados.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just" eaLnBrk="1" hangingPunct="1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Objetivos, Metas e Resultados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Objetivo  de cobertura: </a:t>
            </a:r>
            <a:r>
              <a:rPr lang="pt-BR" sz="2400" dirty="0" smtClean="0"/>
              <a:t>Ampliar a cobertura de atenção à saúde na escola.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/>
              <a:t>Ampliar a cobertura das ações na escola para 100% das crianças, adolescentes e jovens matriculados na escola alvo da intervenção.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1939</Words>
  <Application>Microsoft Office PowerPoint</Application>
  <PresentationFormat>Apresentação na tela (16:9)</PresentationFormat>
  <Paragraphs>297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 </vt:lpstr>
      <vt:lpstr> </vt:lpstr>
      <vt:lpstr> </vt:lpstr>
      <vt:lpstr> </vt:lpstr>
      <vt:lpstr>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Objetivos, Metas e Resultados</vt:lpstr>
      <vt:lpstr>Slide 18</vt:lpstr>
      <vt:lpstr>Slide 19</vt:lpstr>
      <vt:lpstr>Slide 20</vt:lpstr>
      <vt:lpstr>Objetivos, Metas e Resultados</vt:lpstr>
      <vt:lpstr>Slide 22</vt:lpstr>
      <vt:lpstr>Objetivos, Metas e Resultados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Aspectos Qualitativos 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Incorporação da intervenção a rotina do serviço</vt:lpstr>
      <vt:lpstr>Reflexão crítica sobre o processo  pessoal de aprendizagem 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Ana</cp:lastModifiedBy>
  <cp:revision>424</cp:revision>
  <dcterms:created xsi:type="dcterms:W3CDTF">2011-06-02T13:04:44Z</dcterms:created>
  <dcterms:modified xsi:type="dcterms:W3CDTF">2015-01-19T22:48:15Z</dcterms:modified>
</cp:coreProperties>
</file>