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85" r:id="rId5"/>
    <p:sldId id="287" r:id="rId6"/>
    <p:sldId id="288" r:id="rId7"/>
    <p:sldId id="286" r:id="rId8"/>
    <p:sldId id="260" r:id="rId9"/>
    <p:sldId id="265" r:id="rId10"/>
    <p:sldId id="266" r:id="rId11"/>
    <p:sldId id="263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313" r:id="rId25"/>
    <p:sldId id="295" r:id="rId26"/>
    <p:sldId id="296" r:id="rId27"/>
    <p:sldId id="282" r:id="rId28"/>
    <p:sldId id="283" r:id="rId29"/>
    <p:sldId id="284" r:id="rId30"/>
    <p:sldId id="291" r:id="rId31"/>
    <p:sldId id="297" r:id="rId32"/>
    <p:sldId id="293" r:id="rId33"/>
    <p:sldId id="294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rosana\Downloads\Planilha%20FINAL%20(2)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na\Downloads\Planilha%20FINAL%20(2)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%20III\Ana\rev%20Tomasi%20Planilha%20de%20coleta%20de%20dados%20Ana%20Yajaira%20Gil%20Betancourt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88555554231243"/>
          <c:y val="4.3887388682875679E-2"/>
          <c:w val="0.78388862571130657"/>
          <c:h val="0.7912773695690344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8128928"/>
        <c:axId val="-378117504"/>
      </c:barChart>
      <c:catAx>
        <c:axId val="-3781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78117504"/>
        <c:crosses val="autoZero"/>
        <c:auto val="1"/>
        <c:lblAlgn val="ctr"/>
        <c:lblOffset val="100"/>
        <c:tickMarkSkip val="1"/>
        <c:noMultiLvlLbl val="0"/>
      </c:catAx>
      <c:valAx>
        <c:axId val="-3781175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78128928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2753036437247"/>
          <c:y val="9.0924118561613629E-2"/>
          <c:w val="0.83603238866396756"/>
          <c:h val="0.7366620191584356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3761024"/>
        <c:axId val="-333758848"/>
      </c:barChart>
      <c:catAx>
        <c:axId val="-33376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33758848"/>
        <c:crosses val="autoZero"/>
        <c:auto val="1"/>
        <c:lblAlgn val="ctr"/>
        <c:lblOffset val="100"/>
        <c:tickMarkSkip val="1"/>
        <c:noMultiLvlLbl val="0"/>
      </c:catAx>
      <c:valAx>
        <c:axId val="-3337588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33761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38356718731306E-2"/>
          <c:y val="6.6195772796288757E-2"/>
          <c:w val="0.95184457469795791"/>
          <c:h val="0.74806649168854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5,4%(33)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8,4%(51)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11,5%(70)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5.4276315789473686E-2</c:v>
                </c:pt>
                <c:pt idx="1">
                  <c:v>8.3881578947368418E-2</c:v>
                </c:pt>
                <c:pt idx="2">
                  <c:v>0.11513157894736842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8118592"/>
        <c:axId val="-378116960"/>
      </c:barChart>
      <c:catAx>
        <c:axId val="-3781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2000"/>
            </a:pPr>
            <a:endParaRPr lang="es-ES"/>
          </a:p>
        </c:txPr>
        <c:crossAx val="-378116960"/>
        <c:crosses val="autoZero"/>
        <c:auto val="1"/>
        <c:lblAlgn val="ctr"/>
        <c:lblOffset val="100"/>
        <c:noMultiLvlLbl val="0"/>
      </c:catAx>
      <c:valAx>
        <c:axId val="-378116960"/>
        <c:scaling>
          <c:orientation val="minMax"/>
          <c:max val="1"/>
          <c:min val="0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-378118592"/>
        <c:crosses val="autoZero"/>
        <c:crossBetween val="between"/>
        <c:majorUnit val="0.1"/>
        <c:minorUnit val="4.000000000000009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00500933876731E-2"/>
          <c:y val="6.5038623235066303E-2"/>
          <c:w val="0.92488016581811194"/>
          <c:h val="0.74960292463442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6,7%(10)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10,7%(16)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14,7%(22)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6.6666666666666666E-2</c:v>
                </c:pt>
                <c:pt idx="1">
                  <c:v>0.10666666666666667</c:v>
                </c:pt>
                <c:pt idx="2">
                  <c:v>0.14666666666666667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8122944"/>
        <c:axId val="-378129472"/>
      </c:barChart>
      <c:catAx>
        <c:axId val="-37812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2000"/>
            </a:pPr>
            <a:endParaRPr lang="es-ES"/>
          </a:p>
        </c:txPr>
        <c:crossAx val="-378129472"/>
        <c:crosses val="autoZero"/>
        <c:auto val="1"/>
        <c:lblAlgn val="ctr"/>
        <c:lblOffset val="100"/>
        <c:noMultiLvlLbl val="0"/>
      </c:catAx>
      <c:valAx>
        <c:axId val="-378129472"/>
        <c:scaling>
          <c:orientation val="minMax"/>
          <c:max val="1"/>
          <c:min val="0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-378122944"/>
        <c:crosses val="autoZero"/>
        <c:crossBetween val="between"/>
        <c:majorUnit val="0.1"/>
        <c:minorUnit val="4.000000000000002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11117532326805E-2"/>
          <c:y val="0.16599169779755485"/>
          <c:w val="0.92223434226684964"/>
          <c:h val="0.6570587214380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78,8%(26)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86,3%(44)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100,0%(70)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0.78787878787878785</c:v>
                </c:pt>
                <c:pt idx="1">
                  <c:v>0.86274509803921573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8127840"/>
        <c:axId val="-378125664"/>
      </c:barChart>
      <c:catAx>
        <c:axId val="-3781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2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78125664"/>
        <c:crosses val="autoZero"/>
        <c:auto val="1"/>
        <c:lblAlgn val="ctr"/>
        <c:lblOffset val="100"/>
        <c:noMultiLvlLbl val="0"/>
      </c:catAx>
      <c:valAx>
        <c:axId val="-37812566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-378127840"/>
        <c:crosses val="autoZero"/>
        <c:crossBetween val="between"/>
        <c:majorUnit val="0.1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31053295460415E-2"/>
          <c:y val="0.14117936432390923"/>
          <c:w val="0.93402529581691551"/>
          <c:h val="0.6811498025117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80,0%(8)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81,3%(13)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100,0%(22)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0.8</c:v>
                </c:pt>
                <c:pt idx="1">
                  <c:v>0.8125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8122400"/>
        <c:axId val="-333756128"/>
      </c:barChart>
      <c:catAx>
        <c:axId val="-3781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2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33756128"/>
        <c:crosses val="autoZero"/>
        <c:auto val="1"/>
        <c:lblAlgn val="ctr"/>
        <c:lblOffset val="100"/>
        <c:noMultiLvlLbl val="0"/>
      </c:catAx>
      <c:valAx>
        <c:axId val="-33375612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-378122400"/>
        <c:crosses val="autoZero"/>
        <c:crossBetween val="between"/>
        <c:majorUnit val="0.1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77130011941872E-2"/>
          <c:y val="1.975169064917473E-2"/>
          <c:w val="0.94396069029232965"/>
          <c:h val="0.80257748834296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69,7%(23)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76,5%(39)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81,4%(57)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0.69696969696969702</c:v>
                </c:pt>
                <c:pt idx="1">
                  <c:v>0.76470588235294112</c:v>
                </c:pt>
                <c:pt idx="2">
                  <c:v>0.81428571428571428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3762112"/>
        <c:axId val="-333767008"/>
      </c:barChart>
      <c:catAx>
        <c:axId val="-3337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2000"/>
            </a:pPr>
            <a:endParaRPr lang="es-ES"/>
          </a:p>
        </c:txPr>
        <c:crossAx val="-333767008"/>
        <c:crosses val="autoZero"/>
        <c:auto val="1"/>
        <c:lblAlgn val="ctr"/>
        <c:lblOffset val="100"/>
        <c:noMultiLvlLbl val="0"/>
      </c:catAx>
      <c:valAx>
        <c:axId val="-333767008"/>
        <c:scaling>
          <c:orientation val="minMax"/>
          <c:max val="1"/>
          <c:min val="0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-333762112"/>
        <c:crosses val="autoZero"/>
        <c:crossBetween val="between"/>
        <c:majorUnit val="0.1"/>
        <c:minorUnit val="4.000000000000002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66110145532852E-2"/>
          <c:y val="8.6822636379085702E-2"/>
          <c:w val="0.92449169682574872"/>
          <c:h val="0.7573938507753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70,0%(7)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81,3%(13)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81,8%(18)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0.7</c:v>
                </c:pt>
                <c:pt idx="1">
                  <c:v>0.8125</c:v>
                </c:pt>
                <c:pt idx="2">
                  <c:v>0.81818181818181823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3765920"/>
        <c:axId val="-333759392"/>
      </c:barChart>
      <c:catAx>
        <c:axId val="-33376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2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33759392"/>
        <c:crosses val="autoZero"/>
        <c:auto val="1"/>
        <c:lblAlgn val="ctr"/>
        <c:lblOffset val="100"/>
        <c:noMultiLvlLbl val="0"/>
      </c:catAx>
      <c:valAx>
        <c:axId val="-33375939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-333765920"/>
        <c:crosses val="autoZero"/>
        <c:crossBetween val="between"/>
        <c:majorUnit val="0.1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68336759727897E-2"/>
          <c:y val="0.11563085550346144"/>
          <c:w val="0.92567699982521234"/>
          <c:h val="0.71078646444870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15,2%(5)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88,2%(45)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100,0%(70)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0.15151515151515152</c:v>
                </c:pt>
                <c:pt idx="1">
                  <c:v>0.88235294117647056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3765376"/>
        <c:axId val="-333755040"/>
      </c:barChart>
      <c:catAx>
        <c:axId val="-33376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2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33755040"/>
        <c:crosses val="autoZero"/>
        <c:auto val="1"/>
        <c:lblAlgn val="ctr"/>
        <c:lblOffset val="100"/>
        <c:noMultiLvlLbl val="0"/>
      </c:catAx>
      <c:valAx>
        <c:axId val="-33375504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-333765376"/>
        <c:crosses val="autoZero"/>
        <c:crossBetween val="between"/>
        <c:majorUnit val="0.1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5775087343643E-2"/>
          <c:y val="0.12098366820140999"/>
          <c:w val="0.9413975803469804"/>
          <c:h val="0.69952883333592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20,0%(2)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87,5%(14)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tx1"/>
                        </a:solidFill>
                      </a:rPr>
                      <a:t>95,5%(21)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0.2</c:v>
                </c:pt>
                <c:pt idx="1">
                  <c:v>0.875</c:v>
                </c:pt>
                <c:pt idx="2">
                  <c:v>0.95454545454545459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3761568"/>
        <c:axId val="-333754496"/>
      </c:barChart>
      <c:catAx>
        <c:axId val="-33376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2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33754496"/>
        <c:crosses val="autoZero"/>
        <c:auto val="1"/>
        <c:lblAlgn val="ctr"/>
        <c:lblOffset val="100"/>
        <c:noMultiLvlLbl val="0"/>
      </c:catAx>
      <c:valAx>
        <c:axId val="-33375449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-333761568"/>
        <c:crosses val="autoZero"/>
        <c:crossBetween val="between"/>
        <c:majorUnit val="0.1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CaixaDeTexto 5"/>
        <cdr:cNvSpPr txBox="1"/>
      </cdr:nvSpPr>
      <cdr:spPr>
        <a:xfrm xmlns:a="http://schemas.openxmlformats.org/drawingml/2006/main" flipH="1">
          <a:off x="-1224366" y="-535782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pt-BR" dirty="0" smtClean="0">
              <a:latin typeface="Arial" pitchFamily="34" charset="0"/>
              <a:cs typeface="Arial" pitchFamily="34" charset="0"/>
            </a:rPr>
            <a:t>4,</a:t>
          </a:r>
          <a:endParaRPr lang="pt-BR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0.56044</cdr:x>
      <cdr:y>0</cdr:y>
    </cdr:from>
    <cdr:to>
      <cdr:x>0.76923</cdr:x>
      <cdr:y>1</cdr:y>
    </cdr:to>
    <cdr:sp macro="" textlink="">
      <cdr:nvSpPr>
        <cdr:cNvPr id="4" name="CaixaDeTexto 5"/>
        <cdr:cNvSpPr txBox="1"/>
      </cdr:nvSpPr>
      <cdr:spPr>
        <a:xfrm xmlns:a="http://schemas.openxmlformats.org/drawingml/2006/main">
          <a:off x="34459" y="0"/>
          <a:ext cx="1283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endParaRPr lang="pt-BR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2B5AA-724E-4B44-AD60-094EBAB20511}" type="datetimeFigureOut">
              <a:rPr lang="pt-BR" smtClean="0"/>
              <a:t>04/11/2015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FE23-7673-4083-8CDF-306AD7EEA3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21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VEJA ESTE EXEMPLO E FAÇA ISSO EM TODOS OS OUTROS GRÁFICOS.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CACCC-28C3-4A77-9309-FEBB2480605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74325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FC4858-A750-4562-B393-E85D7E76FF3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1070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98302-C7A7-43FB-8F35-35E31ACC1DC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546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78BEC-83E6-41DC-A701-B6C547B1655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4804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E716B-C29D-4997-80E9-C26753B0FE8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9390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E4ED5-EDD3-45C8-BB8D-2AD6434BC5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3700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96AC0-F3C6-4983-B94C-D55510B0047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9610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29CC3-FE31-42DC-9072-826B305AAC6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1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B0097-FA07-4636-934B-F518CEB85B1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0860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7CF68-2A5B-4E17-AE96-21209DB30C6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7272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10F22-0ED9-4192-B0CC-55B0467BBF8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7390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COLOQUE O OBJETIVO EM CIMA DE CADA META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COLOQUE EM CIMA DE CADA EIXO VERTICAL OS VALORES BRUTOS E PORCENTAGENS.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VEJA ESTE EXEMPLO E FAÇA ISSO EM TODOS OS OUTROS GRÁFICOS.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1C074-D8FF-4302-B86A-6AEF1F8A7F5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455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F1A5-C5EE-4040-A762-B37CA025A22A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7547-D1B0-4ACC-B2D0-139C2C61AA5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8A5A-9347-4E48-9F2A-ABB788CC4D54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9577-E27A-4BB1-904E-3B5EF895EF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4621-CF52-4008-B09B-99DBC26B909C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5242-A931-4472-B799-141F206C71F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B10E-8270-41C7-BDD0-578D07DFC165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102E-3838-4D05-92B7-855C6064F47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6D5D-1823-49F6-AA5A-9707B264680D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D873-F686-4E4E-A9CB-385BD54C88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7D45-6C65-426B-9191-2055A0986299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8D55-3959-46C5-8CA9-BBD6C4E9093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634B-A052-494D-9A90-93BAE6C46714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364E-DB19-4693-A6A1-66C1BF2A852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FD83-982F-4ED6-8458-647AF0EDC112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EF80-ACDF-4193-9BCC-06B4519CD10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15A8-08CF-4A69-97FD-E4FB3CD8662E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1696-C21F-42BA-A00A-16CF3CF35B4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E879-495B-4A94-9C76-201EEAA9F21B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2467-02A7-4C9B-B14D-97C69AD126C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038C-11FE-49D8-BE85-CE83A05DCD90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B748-D7C5-4B8A-9090-B10F3778A5B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20ACA2-71B8-4C9A-A986-D2940504CAC8}" type="datetimeFigureOut">
              <a:rPr lang="pt-BR"/>
              <a:pPr>
                <a:defRPr/>
              </a:pPr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57A80-E390-41E9-AAB4-944F0F84132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1357313" y="214313"/>
            <a:ext cx="6143625" cy="1285875"/>
          </a:xfrm>
        </p:spPr>
        <p:txBody>
          <a:bodyPr/>
          <a:lstStyle/>
          <a:p>
            <a:r>
              <a:rPr lang="pt-BR" sz="2200" b="1" smtClean="0"/>
              <a:t>UNIVERSIDADE FEDERAL DE PELOTAS</a:t>
            </a:r>
            <a:br>
              <a:rPr lang="pt-BR" sz="2200" b="1" smtClean="0"/>
            </a:br>
            <a:r>
              <a:rPr lang="pt-BR" sz="2200" b="1" smtClean="0"/>
              <a:t>Especialização em Saúde da Família –UnaSUS</a:t>
            </a:r>
            <a:br>
              <a:rPr lang="pt-BR" sz="2200" b="1" smtClean="0"/>
            </a:br>
            <a:r>
              <a:rPr lang="pt-BR" sz="2200" b="1" smtClean="0"/>
              <a:t>Modalidade à distância – T8</a:t>
            </a:r>
            <a:endParaRPr lang="pt-BR" sz="220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313" y="2500313"/>
            <a:ext cx="87153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tx1"/>
                </a:solidFill>
              </a:rPr>
              <a:t>Melhoria da </a:t>
            </a:r>
            <a:r>
              <a:rPr lang="pt-BR" b="1" dirty="0" smtClean="0">
                <a:solidFill>
                  <a:schemeClr val="tx1"/>
                </a:solidFill>
              </a:rPr>
              <a:t>Atenção à saúde da pessoa com HAS e/ou DM </a:t>
            </a:r>
            <a:r>
              <a:rPr lang="pt-BR" b="1" dirty="0">
                <a:solidFill>
                  <a:schemeClr val="tx1"/>
                </a:solidFill>
              </a:rPr>
              <a:t>na UBS </a:t>
            </a:r>
            <a:r>
              <a:rPr lang="pt-BR" b="1" dirty="0" smtClean="0">
                <a:solidFill>
                  <a:schemeClr val="tx1"/>
                </a:solidFill>
              </a:rPr>
              <a:t>Aldo Arioli, </a:t>
            </a:r>
            <a:r>
              <a:rPr lang="pt-BR" b="1" dirty="0" smtClean="0">
                <a:solidFill>
                  <a:schemeClr val="tx1"/>
                </a:solidFill>
              </a:rPr>
              <a:t>Erechim /</a:t>
            </a:r>
            <a:r>
              <a:rPr lang="pt-BR" b="1" dirty="0" smtClean="0">
                <a:solidFill>
                  <a:schemeClr val="tx1"/>
                </a:solidFill>
              </a:rPr>
              <a:t>RS</a:t>
            </a:r>
            <a:endParaRPr lang="pt-BR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68975"/>
            <a:ext cx="1643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6100763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m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4859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C:\Users\ANA\Pictures\fotos Yajaira\y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4214813"/>
            <a:ext cx="57626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Brasão de Erech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5543550"/>
            <a:ext cx="714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CaixaDeTexto 9"/>
          <p:cNvSpPr txBox="1">
            <a:spLocks noChangeArrowheads="1"/>
          </p:cNvSpPr>
          <p:nvPr/>
        </p:nvSpPr>
        <p:spPr bwMode="auto">
          <a:xfrm>
            <a:off x="1285875" y="4214813"/>
            <a:ext cx="6143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Especializanda: Ana Yajaira Gil Betancourt</a:t>
            </a:r>
          </a:p>
          <a:p>
            <a:pPr algn="ctr"/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Orientadora: Niviane Genz</a:t>
            </a:r>
          </a:p>
          <a:p>
            <a:pPr algn="ctr"/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Co-orientadora: Patícia Germânia da Silva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dirty="0" smtClean="0"/>
              <a:t>Logística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85860"/>
            <a:ext cx="8786812" cy="5143515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Ficha-espelho </a:t>
            </a:r>
            <a:r>
              <a:rPr lang="pt-BR" dirty="0"/>
              <a:t>disponibilizada pelo </a:t>
            </a:r>
            <a:r>
              <a:rPr lang="pt-BR" dirty="0" smtClean="0"/>
              <a:t>curso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Cadernos de atenção básica do MS de 2013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Capacitação dos membros da equipe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Caderno </a:t>
            </a:r>
            <a:r>
              <a:rPr lang="pt-BR" dirty="0"/>
              <a:t>de agendamento das </a:t>
            </a:r>
            <a:r>
              <a:rPr lang="pt-BR" dirty="0" smtClean="0"/>
              <a:t>consultas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Planilha desenhada pela médica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Prontuários eletrônicos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Livros de registros da UBS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Divulgação do projeto para a equipe e comunidade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 smtClean="0"/>
              <a:t>Palestras em Grupos com HAS e/ou DM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 smtClean="0"/>
          </a:p>
        </p:txBody>
      </p:sp>
      <p:pic>
        <p:nvPicPr>
          <p:cNvPr id="4" name="Picture 5" descr="Brasão de Erech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Objetivos, metas e resultados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142844" y="214290"/>
            <a:ext cx="8786842" cy="2143140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6700" dirty="0">
                <a:latin typeface="+mj-lt"/>
                <a:ea typeface="+mj-ea"/>
                <a:cs typeface="+mj-cs"/>
              </a:rPr>
              <a:t>Objetivo </a:t>
            </a:r>
            <a:r>
              <a:rPr lang="pt-BR" sz="6700" dirty="0" smtClean="0">
                <a:latin typeface="+mj-lt"/>
                <a:ea typeface="+mj-ea"/>
                <a:cs typeface="+mj-cs"/>
              </a:rPr>
              <a:t>1: </a:t>
            </a:r>
            <a:r>
              <a:rPr lang="pt-BR" sz="6700" dirty="0">
                <a:latin typeface="+mj-lt"/>
                <a:ea typeface="+mj-ea"/>
                <a:cs typeface="+mj-cs"/>
              </a:rPr>
              <a:t>Ampliar a cobertura </a:t>
            </a:r>
            <a:r>
              <a:rPr lang="pt-BR" sz="7200" dirty="0" smtClean="0"/>
              <a:t>às pessoas com hipertensão  e/ou diabetes</a:t>
            </a:r>
            <a:endParaRPr lang="pt-BR" sz="67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31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4400" b="1" dirty="0" smtClean="0">
                <a:latin typeface="Arial" charset="0"/>
                <a:cs typeface="Arial" charset="0"/>
              </a:rPr>
              <a:t>Meta 1.1 </a:t>
            </a:r>
            <a:r>
              <a:rPr lang="pt-BR" sz="4400" dirty="0" smtClean="0">
                <a:latin typeface="Arial" charset="0"/>
                <a:cs typeface="Arial" charset="0"/>
              </a:rPr>
              <a:t>Cadastrar 100% das pessoas com hipertensão da área de abrangência no Programa de Atenção à Hipertensão Arterial e ao Diabetes Mellitus da unidade de saúde.</a:t>
            </a:r>
          </a:p>
          <a:p>
            <a:pPr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1224366" y="5357826"/>
          <a:ext cx="61486" cy="14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CaixaDeTexto 5"/>
          <p:cNvSpPr txBox="1">
            <a:spLocks noChangeArrowheads="1"/>
          </p:cNvSpPr>
          <p:nvPr/>
        </p:nvSpPr>
        <p:spPr bwMode="auto">
          <a:xfrm>
            <a:off x="2286000" y="52863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00034" y="5854503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1 – Cobertura do programa de atenção às pessoas com hipertensão na UBS Aldo Arioli, Erechim, RS, 2015</a:t>
            </a: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357158" y="2357430"/>
          <a:ext cx="821537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2286016"/>
          </a:xfrm>
        </p:spPr>
        <p:txBody>
          <a:bodyPr/>
          <a:lstStyle/>
          <a:p>
            <a:pPr algn="ctr"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Objetivo 1. Ampliar a cobertura </a:t>
            </a:r>
            <a:r>
              <a:rPr lang="pt-BR" dirty="0" smtClean="0">
                <a:latin typeface="+mj-lt"/>
                <a:ea typeface="+mj-ea"/>
                <a:cs typeface="+mj-cs"/>
              </a:rPr>
              <a:t>às pessoas com hipertensão  e/ou diabetes</a:t>
            </a: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2100" b="1" dirty="0">
                <a:latin typeface="Arial" charset="0"/>
                <a:cs typeface="Arial" charset="0"/>
              </a:rPr>
              <a:t>Meta 1.2 </a:t>
            </a:r>
            <a:r>
              <a:rPr lang="pt-BR" sz="2100" dirty="0">
                <a:latin typeface="Arial" charset="0"/>
                <a:cs typeface="Arial" charset="0"/>
              </a:rPr>
              <a:t>Cadastrar </a:t>
            </a:r>
            <a:r>
              <a:rPr lang="pt-BR" sz="2100" dirty="0" smtClean="0">
                <a:latin typeface="Arial" charset="0"/>
                <a:cs typeface="Arial" charset="0"/>
              </a:rPr>
              <a:t>100% das pessoas com diabetes </a:t>
            </a:r>
            <a:r>
              <a:rPr lang="pt-BR" sz="2100" dirty="0">
                <a:latin typeface="Arial" charset="0"/>
                <a:cs typeface="Arial" charset="0"/>
              </a:rPr>
              <a:t>da área de abrangência no Programa de Atenção à Hipertensão Arterial e </a:t>
            </a:r>
            <a:r>
              <a:rPr lang="pt-BR" sz="2100" dirty="0" smtClean="0">
                <a:latin typeface="Arial" charset="0"/>
                <a:cs typeface="Arial" charset="0"/>
              </a:rPr>
              <a:t>ao </a:t>
            </a:r>
            <a:r>
              <a:rPr lang="pt-BR" sz="2100" dirty="0">
                <a:latin typeface="Arial" charset="0"/>
                <a:cs typeface="Arial" charset="0"/>
              </a:rPr>
              <a:t>Diabetes Mellitus da unidade de saúde</a:t>
            </a:r>
            <a:r>
              <a:rPr lang="pt-BR" sz="20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428596" y="5854503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2 – Cobertura do programa de atenção às pessoas com diabetes na UBS Aldo Arioli, Erechim, RS, 2015.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85720" y="2285992"/>
          <a:ext cx="82868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Objetivo </a:t>
            </a:r>
            <a:r>
              <a:rPr lang="pt-BR" dirty="0" smtClean="0">
                <a:latin typeface="+mj-lt"/>
                <a:ea typeface="+mj-ea"/>
                <a:cs typeface="+mj-cs"/>
              </a:rPr>
              <a:t>2: </a:t>
            </a:r>
            <a:r>
              <a:rPr lang="pt-BR" dirty="0">
                <a:latin typeface="+mj-lt"/>
                <a:ea typeface="+mj-ea"/>
                <a:cs typeface="+mj-cs"/>
              </a:rPr>
              <a:t>Melhorar a qualidade da atenção </a:t>
            </a:r>
            <a:r>
              <a:rPr lang="pt-BR" dirty="0" smtClean="0">
                <a:latin typeface="+mj-lt"/>
                <a:ea typeface="+mj-ea"/>
                <a:cs typeface="+mj-cs"/>
              </a:rPr>
              <a:t>às pessoas com hipertensão  e/ou diabetes</a:t>
            </a: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2400" b="1" dirty="0">
                <a:latin typeface="Arial" charset="0"/>
                <a:cs typeface="Arial" charset="0"/>
              </a:rPr>
              <a:t>Meta </a:t>
            </a:r>
            <a:r>
              <a:rPr lang="pt-BR" sz="2400" b="1" dirty="0" smtClean="0">
                <a:latin typeface="Arial" charset="0"/>
                <a:cs typeface="Arial" charset="0"/>
              </a:rPr>
              <a:t>2.1: </a:t>
            </a:r>
            <a:r>
              <a:rPr lang="pt-BR" sz="2400" dirty="0">
                <a:latin typeface="Arial" charset="0"/>
                <a:cs typeface="Arial" charset="0"/>
              </a:rPr>
              <a:t>Realizar exame clínico apropriado em 100% </a:t>
            </a:r>
            <a:r>
              <a:rPr lang="pt-BR" sz="2400" dirty="0" smtClean="0">
                <a:latin typeface="Arial" charset="0"/>
                <a:cs typeface="Arial" charset="0"/>
              </a:rPr>
              <a:t>das pessoas com hipertensão.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2.2: </a:t>
            </a:r>
            <a:r>
              <a:rPr lang="pt-BR" sz="2400" dirty="0" smtClean="0">
                <a:latin typeface="Arial" charset="0"/>
                <a:cs typeface="Arial" charset="0"/>
              </a:rPr>
              <a:t>Realizar exame clínico apropriado em 100% das pessoas com diabetes.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143240" y="507207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Metas 100%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7145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sz="3000" dirty="0">
                <a:latin typeface="+mj-lt"/>
                <a:ea typeface="+mj-ea"/>
                <a:cs typeface="+mj-cs"/>
              </a:rPr>
              <a:t>Objetivo </a:t>
            </a:r>
            <a:r>
              <a:rPr lang="pt-BR" sz="3000" dirty="0" smtClean="0">
                <a:latin typeface="+mj-lt"/>
                <a:ea typeface="+mj-ea"/>
                <a:cs typeface="+mj-cs"/>
              </a:rPr>
              <a:t>2: </a:t>
            </a:r>
            <a:r>
              <a:rPr lang="pt-BR" sz="3000" dirty="0">
                <a:latin typeface="+mj-lt"/>
                <a:ea typeface="+mj-ea"/>
                <a:cs typeface="+mj-cs"/>
              </a:rPr>
              <a:t>Melhorar a qualidade da atenção </a:t>
            </a:r>
            <a:r>
              <a:rPr lang="pt-BR" sz="3000" dirty="0" smtClean="0">
                <a:latin typeface="+mj-lt"/>
                <a:ea typeface="+mj-ea"/>
                <a:cs typeface="+mj-cs"/>
              </a:rPr>
              <a:t>às pessoas com hipertensão  e/ou diabetes</a:t>
            </a: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2300" b="1" dirty="0">
                <a:latin typeface="Arial" charset="0"/>
                <a:cs typeface="Arial" charset="0"/>
              </a:rPr>
              <a:t>Meta </a:t>
            </a:r>
            <a:r>
              <a:rPr lang="pt-BR" sz="2300" b="1" dirty="0" smtClean="0">
                <a:latin typeface="Arial" charset="0"/>
                <a:cs typeface="Arial" charset="0"/>
              </a:rPr>
              <a:t>2.3: </a:t>
            </a:r>
            <a:r>
              <a:rPr lang="pt-BR" sz="2300" dirty="0">
                <a:latin typeface="Arial" charset="0"/>
                <a:cs typeface="Arial" charset="0"/>
              </a:rPr>
              <a:t>Garantir a 100% </a:t>
            </a:r>
            <a:r>
              <a:rPr lang="pt-BR" sz="2300" dirty="0" smtClean="0">
                <a:latin typeface="Arial" charset="0"/>
                <a:cs typeface="Arial" charset="0"/>
              </a:rPr>
              <a:t>das pessoas com hipertensão </a:t>
            </a:r>
            <a:r>
              <a:rPr lang="pt-BR" sz="2300" dirty="0">
                <a:latin typeface="Arial" charset="0"/>
                <a:cs typeface="Arial" charset="0"/>
              </a:rPr>
              <a:t>a realização de exames complementares em dia de acordo com o protocolo.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714348" y="550070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5 – Proporção de pessoas com hipertensão com os exames complementares em dia de acordo com o protocolo na UBS Aldo Arioli, Erechim, RS, 2015.</a:t>
            </a: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428596" y="1928802"/>
          <a:ext cx="8215370" cy="351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571636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3000" dirty="0">
                <a:latin typeface="+mj-lt"/>
                <a:ea typeface="+mj-ea"/>
                <a:cs typeface="+mj-cs"/>
              </a:rPr>
              <a:t>Objetivo </a:t>
            </a:r>
            <a:r>
              <a:rPr lang="pt-BR" sz="3000" dirty="0" smtClean="0">
                <a:latin typeface="+mj-lt"/>
                <a:ea typeface="+mj-ea"/>
                <a:cs typeface="+mj-cs"/>
              </a:rPr>
              <a:t>2: </a:t>
            </a:r>
            <a:r>
              <a:rPr lang="pt-BR" sz="3000" dirty="0">
                <a:latin typeface="+mj-lt"/>
                <a:ea typeface="+mj-ea"/>
                <a:cs typeface="+mj-cs"/>
              </a:rPr>
              <a:t>Melhorar a qualidade da atenção </a:t>
            </a:r>
            <a:r>
              <a:rPr lang="pt-BR" sz="2800" dirty="0" smtClean="0"/>
              <a:t>às pessoas com hipertensão  e/ou diabetes</a:t>
            </a:r>
            <a:endParaRPr lang="pt-BR" sz="2800" dirty="0"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2100" b="1" dirty="0">
                <a:latin typeface="Arial" charset="0"/>
                <a:cs typeface="Arial" charset="0"/>
              </a:rPr>
              <a:t>Meta </a:t>
            </a:r>
            <a:r>
              <a:rPr lang="pt-BR" sz="2100" b="1" dirty="0" smtClean="0">
                <a:latin typeface="Arial" charset="0"/>
                <a:cs typeface="Arial" charset="0"/>
              </a:rPr>
              <a:t>2.4: </a:t>
            </a:r>
            <a:r>
              <a:rPr lang="pt-BR" sz="2100" dirty="0">
                <a:latin typeface="Arial" charset="0"/>
                <a:cs typeface="Arial" charset="0"/>
              </a:rPr>
              <a:t>Garantir a 100% </a:t>
            </a:r>
            <a:r>
              <a:rPr lang="pt-BR" sz="2100" dirty="0" smtClean="0">
                <a:latin typeface="Arial" charset="0"/>
                <a:cs typeface="Arial" charset="0"/>
              </a:rPr>
              <a:t>das pessoas com diabetes </a:t>
            </a:r>
            <a:r>
              <a:rPr lang="pt-BR" sz="2100" dirty="0">
                <a:latin typeface="Arial" charset="0"/>
                <a:cs typeface="Arial" charset="0"/>
              </a:rPr>
              <a:t>a realização de exames complementares em dia de acordo com o protocolo</a:t>
            </a:r>
            <a:r>
              <a:rPr lang="pt-BR" sz="20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571472" y="557214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6 – Proporção de pessoas com diabetes com os exames complementares em dia de acordo com o protocolo na UBS Aldo </a:t>
            </a:r>
            <a:r>
              <a:rPr lang="pt-BR" dirty="0" err="1" smtClean="0"/>
              <a:t>Aioli</a:t>
            </a:r>
            <a:r>
              <a:rPr lang="pt-BR" dirty="0" smtClean="0"/>
              <a:t>, Erechim, RS, 2015.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500034" y="1714488"/>
          <a:ext cx="821537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178595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2800" dirty="0">
                <a:latin typeface="+mj-lt"/>
                <a:ea typeface="+mj-ea"/>
                <a:cs typeface="+mj-cs"/>
              </a:rPr>
              <a:t>Objetivo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2: </a:t>
            </a:r>
            <a:r>
              <a:rPr lang="pt-BR" sz="2800" dirty="0">
                <a:latin typeface="+mj-lt"/>
                <a:ea typeface="+mj-ea"/>
                <a:cs typeface="+mj-cs"/>
              </a:rPr>
              <a:t>Melhorar a qualidade da atenção </a:t>
            </a:r>
            <a:r>
              <a:rPr lang="pt-BR" sz="2800" dirty="0" smtClean="0"/>
              <a:t>às pessoas com hipertensão  e/ou diabetes</a:t>
            </a:r>
            <a:endParaRPr lang="pt-BR" sz="2800" dirty="0"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1900" b="1" dirty="0">
                <a:latin typeface="Arial" charset="0"/>
                <a:cs typeface="Arial" charset="0"/>
              </a:rPr>
              <a:t>Meta </a:t>
            </a:r>
            <a:r>
              <a:rPr lang="pt-BR" sz="1900" b="1" dirty="0" smtClean="0">
                <a:latin typeface="Arial" charset="0"/>
                <a:cs typeface="Arial" charset="0"/>
              </a:rPr>
              <a:t>2.5: </a:t>
            </a:r>
            <a:r>
              <a:rPr lang="pt-BR" sz="1900" dirty="0">
                <a:latin typeface="Arial" charset="0"/>
                <a:cs typeface="Arial" charset="0"/>
              </a:rPr>
              <a:t>Priorizar a prescrição de medicamentos da farmácia popular para 100% </a:t>
            </a:r>
            <a:r>
              <a:rPr lang="pt-BR" sz="1900" dirty="0" smtClean="0">
                <a:latin typeface="Arial" charset="0"/>
                <a:cs typeface="Arial" charset="0"/>
              </a:rPr>
              <a:t>das pessoas com hipertensão cadastradas </a:t>
            </a:r>
            <a:r>
              <a:rPr lang="pt-BR" sz="1900" dirty="0">
                <a:latin typeface="Arial" charset="0"/>
                <a:cs typeface="Arial" charset="0"/>
              </a:rPr>
              <a:t>na unidade de saúde</a:t>
            </a:r>
            <a:r>
              <a:rPr lang="pt-BR" sz="20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571472" y="578645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7 – Proporção de pessoas com hipertensão com prescrição de medicamentos da Farmácia Popular priorizada na UBS Aldo Arioli, Erechim, RS, 2015.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2143116"/>
          <a:ext cx="828680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1714512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2800" dirty="0">
                <a:latin typeface="+mj-lt"/>
                <a:ea typeface="+mj-ea"/>
                <a:cs typeface="+mj-cs"/>
              </a:rPr>
              <a:t>Objetivo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2: </a:t>
            </a:r>
            <a:r>
              <a:rPr lang="pt-BR" sz="2800" dirty="0">
                <a:latin typeface="+mj-lt"/>
                <a:ea typeface="+mj-ea"/>
                <a:cs typeface="+mj-cs"/>
              </a:rPr>
              <a:t>Melhorar a qualidade da atenção </a:t>
            </a:r>
            <a:r>
              <a:rPr lang="pt-BR" sz="2800" dirty="0" smtClean="0"/>
              <a:t>às pessoas com hipertensão  e/ou diabetes</a:t>
            </a:r>
            <a:endParaRPr lang="pt-BR" sz="2800" dirty="0"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1900" b="1" dirty="0">
                <a:latin typeface="Arial" charset="0"/>
                <a:cs typeface="Arial" charset="0"/>
              </a:rPr>
              <a:t>Meta </a:t>
            </a:r>
            <a:r>
              <a:rPr lang="pt-BR" sz="1900" b="1" dirty="0" smtClean="0">
                <a:latin typeface="Arial" charset="0"/>
                <a:cs typeface="Arial" charset="0"/>
              </a:rPr>
              <a:t>2.6: </a:t>
            </a:r>
            <a:r>
              <a:rPr lang="pt-BR" sz="1900" dirty="0">
                <a:latin typeface="Arial" charset="0"/>
                <a:cs typeface="Arial" charset="0"/>
              </a:rPr>
              <a:t>Priorizar a prescrição de medicamentos da farmácia popular para 100% </a:t>
            </a:r>
            <a:r>
              <a:rPr lang="pt-BR" sz="1900" dirty="0" smtClean="0">
                <a:latin typeface="Arial" charset="0"/>
                <a:cs typeface="Arial" charset="0"/>
              </a:rPr>
              <a:t>das pessoas com diabetes cadastradas </a:t>
            </a:r>
            <a:r>
              <a:rPr lang="pt-BR" sz="1900" dirty="0">
                <a:latin typeface="Arial" charset="0"/>
                <a:cs typeface="Arial" charset="0"/>
              </a:rPr>
              <a:t>na unidade de saúde</a:t>
            </a:r>
            <a:r>
              <a:rPr lang="pt-BR" sz="20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571472" y="5857892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8 – Proporção de pessoas com diabetes com prescrição de medicamentos da farmácia popular na UBS Aldo Arioli, RS, 2015.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85720" y="1928802"/>
          <a:ext cx="8501122" cy="377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1643074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2800" dirty="0">
                <a:latin typeface="+mj-lt"/>
                <a:ea typeface="+mj-ea"/>
                <a:cs typeface="+mj-cs"/>
              </a:rPr>
              <a:t>Objetivo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2: </a:t>
            </a:r>
            <a:r>
              <a:rPr lang="pt-BR" sz="2800" dirty="0">
                <a:latin typeface="+mj-lt"/>
                <a:ea typeface="+mj-ea"/>
                <a:cs typeface="+mj-cs"/>
              </a:rPr>
              <a:t>Melhorar a qualidade da atenção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às pessoas com hipertensão  </a:t>
            </a:r>
            <a:r>
              <a:rPr lang="pt-BR" sz="2800" dirty="0">
                <a:latin typeface="+mj-lt"/>
                <a:ea typeface="+mj-ea"/>
                <a:cs typeface="+mj-cs"/>
              </a:rPr>
              <a:t>e/ou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diabetes</a:t>
            </a: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1900" b="1" dirty="0">
                <a:latin typeface="Arial" charset="0"/>
                <a:cs typeface="Arial" charset="0"/>
              </a:rPr>
              <a:t>Meta </a:t>
            </a:r>
            <a:r>
              <a:rPr lang="pt-BR" sz="1900" b="1" dirty="0" smtClean="0">
                <a:latin typeface="Arial" charset="0"/>
                <a:cs typeface="Arial" charset="0"/>
              </a:rPr>
              <a:t>2.7: </a:t>
            </a:r>
            <a:r>
              <a:rPr lang="pt-BR" sz="1900" dirty="0">
                <a:latin typeface="Arial" charset="0"/>
                <a:cs typeface="Arial" charset="0"/>
              </a:rPr>
              <a:t>Realizar avaliação da necessidade de atendimento odontológico em 100% </a:t>
            </a:r>
            <a:r>
              <a:rPr lang="pt-BR" sz="1900" dirty="0" smtClean="0">
                <a:latin typeface="Arial" charset="0"/>
                <a:cs typeface="Arial" charset="0"/>
              </a:rPr>
              <a:t>das pessoas com hipertensão</a:t>
            </a: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500034" y="585789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9 – Proporção de pessoas com hipertensão com avaliação da necessidade de atendimento odontológico na UBS Aldo Arioli, Erechim, RS, 2015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357158" y="2071678"/>
          <a:ext cx="8501122" cy="368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pt-BR" sz="3200" smtClean="0"/>
              <a:t>INTRODUÇAO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00" cy="221456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/>
              <a:t>A HAS e o DM são doenças crônicas não transmissíveis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/>
              <a:t>Paciente </a:t>
            </a:r>
            <a:r>
              <a:rPr lang="pt-BR" sz="2800" dirty="0"/>
              <a:t>não controlado </a:t>
            </a:r>
            <a:r>
              <a:rPr lang="pt-BR" sz="2800" dirty="0" smtClean="0"/>
              <a:t>                              gastos </a:t>
            </a:r>
            <a:endParaRPr lang="pt-BR" sz="28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/>
              <a:t>                    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/>
              <a:t> </a:t>
            </a:r>
            <a:r>
              <a:rPr lang="pt-BR" sz="2800" dirty="0" smtClean="0"/>
              <a:t>      qualidade  de vida                             família  e  ao país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28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4429124" y="2214554"/>
            <a:ext cx="1439862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Up Arrow 4"/>
          <p:cNvSpPr/>
          <p:nvPr/>
        </p:nvSpPr>
        <p:spPr>
          <a:xfrm>
            <a:off x="6357950" y="2143116"/>
            <a:ext cx="285750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rved Left Arrow 5"/>
          <p:cNvSpPr/>
          <p:nvPr/>
        </p:nvSpPr>
        <p:spPr>
          <a:xfrm rot="2111811">
            <a:off x="7871156" y="2227561"/>
            <a:ext cx="792163" cy="7921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000496" y="3286124"/>
            <a:ext cx="1571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7158" y="4029075"/>
            <a:ext cx="8229600" cy="2828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n-lt"/>
                <a:cs typeface="+mn-cs"/>
              </a:rPr>
              <a:t>PROMOÇÃO e PREVENÇÂO de SAÚDE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  </a:t>
            </a:r>
            <a:r>
              <a:rPr lang="pt-BR" sz="4000" dirty="0">
                <a:latin typeface="+mn-lt"/>
                <a:cs typeface="+mn-cs"/>
              </a:rPr>
              <a:t>Evita complicações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         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4400" dirty="0">
                <a:latin typeface="+mn-lt"/>
                <a:cs typeface="+mn-cs"/>
              </a:rPr>
              <a:t>Prolonga</a:t>
            </a:r>
            <a:r>
              <a:rPr lang="pt-BR" sz="3200" dirty="0">
                <a:latin typeface="+mn-lt"/>
                <a:cs typeface="+mn-cs"/>
              </a:rPr>
              <a:t> </a:t>
            </a:r>
            <a:r>
              <a:rPr lang="pt-BR" sz="4400" dirty="0">
                <a:latin typeface="+mn-lt"/>
                <a:cs typeface="+mn-cs"/>
              </a:rPr>
              <a:t>a vida das pessoas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10" name="Down Arrow 3"/>
          <p:cNvSpPr/>
          <p:nvPr/>
        </p:nvSpPr>
        <p:spPr>
          <a:xfrm>
            <a:off x="4286250" y="4437074"/>
            <a:ext cx="5715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Down Arrow 3"/>
          <p:cNvSpPr/>
          <p:nvPr/>
        </p:nvSpPr>
        <p:spPr>
          <a:xfrm>
            <a:off x="4286250" y="5508644"/>
            <a:ext cx="5715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Up Arrow 4"/>
          <p:cNvSpPr/>
          <p:nvPr/>
        </p:nvSpPr>
        <p:spPr>
          <a:xfrm flipV="1">
            <a:off x="500034" y="3143248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3" name="Picture 5" descr="Brasão de Erech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214290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571636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2800" dirty="0">
                <a:latin typeface="+mj-lt"/>
                <a:ea typeface="+mj-ea"/>
                <a:cs typeface="+mj-cs"/>
              </a:rPr>
              <a:t>Objetivo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2: </a:t>
            </a:r>
            <a:r>
              <a:rPr lang="pt-BR" sz="2800" dirty="0">
                <a:latin typeface="+mj-lt"/>
                <a:ea typeface="+mj-ea"/>
                <a:cs typeface="+mj-cs"/>
              </a:rPr>
              <a:t>Melhorar a qualidade da atenção </a:t>
            </a:r>
            <a:r>
              <a:rPr lang="pt-BR" sz="2800" dirty="0" smtClean="0">
                <a:latin typeface="+mj-lt"/>
                <a:ea typeface="+mj-ea"/>
                <a:cs typeface="+mj-cs"/>
              </a:rPr>
              <a:t>às pessoas com hipertensão e/ou diabetes</a:t>
            </a: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1900" b="1" dirty="0">
                <a:latin typeface="Arial" charset="0"/>
                <a:cs typeface="Arial" charset="0"/>
              </a:rPr>
              <a:t>Meta </a:t>
            </a:r>
            <a:r>
              <a:rPr lang="pt-BR" sz="1900" b="1" dirty="0" smtClean="0">
                <a:latin typeface="Arial" charset="0"/>
                <a:cs typeface="Arial" charset="0"/>
              </a:rPr>
              <a:t>2.8: </a:t>
            </a:r>
            <a:r>
              <a:rPr lang="pt-BR" sz="1900" dirty="0">
                <a:latin typeface="Arial" charset="0"/>
                <a:cs typeface="Arial" charset="0"/>
              </a:rPr>
              <a:t>Realizar avaliação da necessidade de atendimento odontológico em 100% </a:t>
            </a:r>
            <a:r>
              <a:rPr lang="pt-BR" sz="1900" dirty="0" smtClean="0">
                <a:latin typeface="Arial" charset="0"/>
                <a:cs typeface="Arial" charset="0"/>
              </a:rPr>
              <a:t>das pessoas com diabetes</a:t>
            </a: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285720" y="578645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10 – Proporção de pessoas com diabetes com avaliação da necessidade de atendimento odontológico na UBS Aldo Arioli, Erechim, RS, 2015.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357158" y="1714488"/>
          <a:ext cx="8501122" cy="396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42844" y="500042"/>
            <a:ext cx="8643998" cy="450059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pt-BR" sz="3800" dirty="0" smtClean="0">
                <a:latin typeface="+mj-lt"/>
                <a:ea typeface="+mj-ea"/>
                <a:cs typeface="+mj-cs"/>
              </a:rPr>
              <a:t>Objetivo 3: Melhorar a adesão de pessoas com hipertensão e/ou diabetes ao programa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pt-BR" sz="19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pt-BR" sz="1900" b="1" dirty="0" smtClean="0"/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pt-BR" sz="2600" b="1" dirty="0" smtClean="0"/>
              <a:t>Meta 3.1: </a:t>
            </a:r>
            <a:r>
              <a:rPr lang="pt-BR" sz="2600" dirty="0" smtClean="0"/>
              <a:t>Buscar 100% das pessoas com hipertensão faltosas às consultas na unidade de saúde conforme a periodicidade recomendada.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endParaRPr lang="pt-BR" sz="2600" dirty="0" smtClean="0"/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pt-BR" sz="2600" b="1" dirty="0" smtClean="0"/>
              <a:t>Meta 3.2:</a:t>
            </a:r>
            <a:r>
              <a:rPr lang="pt-BR" sz="2600" dirty="0" smtClean="0"/>
              <a:t> Buscar 100% das pessoas com diabetes faltosas às consultas na unidade de saúde conforme a periodicidade recomendada.</a:t>
            </a:r>
            <a:endParaRPr lang="pt-BR" sz="19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43240" y="507207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Metas 100%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500034" y="357166"/>
            <a:ext cx="8358246" cy="3071834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3500" dirty="0">
                <a:latin typeface="+mj-lt"/>
                <a:ea typeface="+mj-ea"/>
                <a:cs typeface="+mj-cs"/>
              </a:rPr>
              <a:t>Objetivo </a:t>
            </a:r>
            <a:r>
              <a:rPr lang="pt-BR" sz="3500" dirty="0" smtClean="0">
                <a:latin typeface="+mj-lt"/>
                <a:ea typeface="+mj-ea"/>
                <a:cs typeface="+mj-cs"/>
              </a:rPr>
              <a:t>4: </a:t>
            </a:r>
            <a:r>
              <a:rPr lang="pt-BR" sz="3500" dirty="0">
                <a:latin typeface="+mj-lt"/>
                <a:ea typeface="+mj-ea"/>
                <a:cs typeface="+mj-cs"/>
              </a:rPr>
              <a:t>Melhorar o registro das </a:t>
            </a:r>
            <a:r>
              <a:rPr lang="pt-BR" sz="3500" dirty="0" smtClean="0">
                <a:latin typeface="+mj-lt"/>
                <a:ea typeface="+mj-ea"/>
                <a:cs typeface="+mj-cs"/>
              </a:rPr>
              <a:t>informações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800" dirty="0"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2400" b="1" dirty="0">
                <a:latin typeface="Arial" charset="0"/>
                <a:cs typeface="Arial" charset="0"/>
              </a:rPr>
              <a:t>Meta </a:t>
            </a:r>
            <a:r>
              <a:rPr lang="pt-BR" sz="2400" b="1" dirty="0" smtClean="0">
                <a:latin typeface="Arial" charset="0"/>
                <a:cs typeface="Arial" charset="0"/>
              </a:rPr>
              <a:t>4.1: </a:t>
            </a:r>
            <a:r>
              <a:rPr lang="pt-BR" sz="2400" dirty="0">
                <a:latin typeface="Arial" charset="0"/>
                <a:cs typeface="Arial" charset="0"/>
              </a:rPr>
              <a:t>Manter ficha de acompanhamento de 100% </a:t>
            </a:r>
            <a:r>
              <a:rPr lang="pt-BR" sz="2400" dirty="0" smtClean="0">
                <a:latin typeface="Arial" charset="0"/>
                <a:cs typeface="Arial" charset="0"/>
              </a:rPr>
              <a:t>das pessoas com hipertensão cadastradas </a:t>
            </a:r>
            <a:r>
              <a:rPr lang="pt-BR" sz="2400" dirty="0">
                <a:latin typeface="Arial" charset="0"/>
                <a:cs typeface="Arial" charset="0"/>
              </a:rPr>
              <a:t>na unidade de </a:t>
            </a:r>
            <a:r>
              <a:rPr lang="pt-BR" sz="2400" dirty="0" smtClean="0">
                <a:latin typeface="Arial" charset="0"/>
                <a:cs typeface="Arial" charset="0"/>
              </a:rPr>
              <a:t>saúde.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ficha de acompanhamento de 100% das pessoas com diabetes cadastradas na unidade de saúde.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1900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graphicFrame>
        <p:nvGraphicFramePr>
          <p:cNvPr id="5" name="4 Gráfico"/>
          <p:cNvGraphicFramePr>
            <a:graphicFrameLocks/>
          </p:cNvGraphicFramePr>
          <p:nvPr/>
        </p:nvGraphicFramePr>
        <p:xfrm flipH="1">
          <a:off x="-1428792" y="5929330"/>
          <a:ext cx="71438" cy="28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43240" y="507207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Metas 100%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492922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3800" dirty="0" smtClean="0">
                <a:latin typeface="+mj-lt"/>
                <a:ea typeface="+mj-ea"/>
                <a:cs typeface="+mj-cs"/>
              </a:rPr>
              <a:t>Objetivo 5: Mapear pessoas com hipertensão e/ou diabetes de risco para doença cardiovascular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t-BR" sz="2000" dirty="0" smtClean="0"/>
              <a:t>	</a:t>
            </a: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sz="2600" b="1" dirty="0" smtClean="0">
                <a:latin typeface="Arial" charset="0"/>
                <a:cs typeface="Arial" charset="0"/>
              </a:rPr>
              <a:t>Meta 5.1: </a:t>
            </a:r>
            <a:r>
              <a:rPr lang="pt-BR" sz="2600" dirty="0" smtClean="0">
                <a:latin typeface="Arial" charset="0"/>
                <a:cs typeface="Arial" charset="0"/>
              </a:rPr>
              <a:t>Realizar estratificação do risco cardiovascular em 100% das pessoas com hipertensão cadastradas na unidade de saúde.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6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pt-BR" sz="2600" b="1" dirty="0" smtClean="0">
                <a:latin typeface="Arial" charset="0"/>
                <a:cs typeface="Arial" charset="0"/>
              </a:rPr>
              <a:t>Meta 5.2: </a:t>
            </a:r>
            <a:r>
              <a:rPr lang="pt-BR" sz="2600" dirty="0" smtClean="0">
                <a:latin typeface="Arial" charset="0"/>
                <a:cs typeface="Arial" charset="0"/>
              </a:rPr>
              <a:t>Realizar estratificação do risco cardiovascular em 100% das pessoas com  diabetes cadastradas na unidade de saúde</a:t>
            </a:r>
            <a:r>
              <a:rPr lang="pt-BR" sz="2400" dirty="0" smtClean="0"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214678" y="5572140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Metas 100%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1214446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sz="3500" dirty="0" smtClean="0">
                <a:latin typeface="+mj-lt"/>
                <a:ea typeface="+mj-ea"/>
                <a:cs typeface="+mj-cs"/>
              </a:rPr>
              <a:t>Objetivo 6: Promover a saúde de pessoas com hipertensão e/ou diabetes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  <a:p>
            <a:pPr eaLnBrk="1" hangingPunct="1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357158" y="1785926"/>
            <a:ext cx="8501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200" b="1" dirty="0" smtClean="0"/>
              <a:t>Metas 6.1 e 6.2: </a:t>
            </a:r>
            <a:r>
              <a:rPr lang="pt-BR" sz="2200" dirty="0" smtClean="0"/>
              <a:t>Garantir orientação nutricional sobre alimentação saudável a 100% das pessoas com hipertensão e/ou diabetes.</a:t>
            </a:r>
            <a:endParaRPr lang="pt-BR" sz="2200" b="1" dirty="0" smtClean="0"/>
          </a:p>
          <a:p>
            <a:pPr indent="540385" algn="just">
              <a:spcAft>
                <a:spcPts val="0"/>
              </a:spcAft>
            </a:pPr>
            <a:endParaRPr lang="pt-BR" sz="2200" b="1" dirty="0" smtClean="0"/>
          </a:p>
          <a:p>
            <a:pPr indent="540385" algn="just">
              <a:spcAft>
                <a:spcPts val="0"/>
              </a:spcAft>
            </a:pPr>
            <a:endParaRPr lang="pt-BR" sz="2200" b="1" dirty="0" smtClean="0"/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/>
              <a:t>Metas 6.3 e 6.4: </a:t>
            </a:r>
            <a:r>
              <a:rPr lang="pt-BR" sz="2200" dirty="0" smtClean="0"/>
              <a:t>Garantir orientação em relação à prática regular de atividade física a 100% das pessoas com hipertensão e/ou diabetes.</a:t>
            </a:r>
          </a:p>
          <a:p>
            <a:pPr indent="540385" algn="just">
              <a:spcAft>
                <a:spcPts val="0"/>
              </a:spcAft>
            </a:pPr>
            <a:endParaRPr lang="pt-BR" sz="2200" dirty="0" smtClean="0"/>
          </a:p>
          <a:p>
            <a:pPr indent="540385" algn="just">
              <a:spcAft>
                <a:spcPts val="0"/>
              </a:spcAft>
            </a:pPr>
            <a:endParaRPr lang="pt-BR" sz="2200" dirty="0" smtClean="0"/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/>
              <a:t>Metas 6.5 e 6.6: </a:t>
            </a:r>
            <a:r>
              <a:rPr lang="pt-BR" sz="2200" dirty="0" smtClean="0"/>
              <a:t>Garantir orientação sobre os riscos do tabagismo a 100% das pessoas com hipertensão e/ou diabetes.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488" y="593582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Metas 100%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Educação em Saúde</a:t>
            </a:r>
            <a:endParaRPr lang="es-ES" dirty="0" smtClean="0"/>
          </a:p>
        </p:txBody>
      </p:sp>
      <p:pic>
        <p:nvPicPr>
          <p:cNvPr id="19459" name="Content Placeholder 3" descr="C:\Users\ANA\Pictures\fotos mama 2\20150903_1033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714488"/>
            <a:ext cx="7358113" cy="4572032"/>
          </a:xfrm>
        </p:spPr>
      </p:pic>
      <p:pic>
        <p:nvPicPr>
          <p:cNvPr id="4" name="Picture 5" descr="Brasão de Erec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ANA\Pictures\fotos mama 2\20150903_103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489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476375" y="765175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>
                <a:latin typeface="Calibri" pitchFamily="34" charset="0"/>
              </a:rPr>
              <a:t>Reunião com a Comunidade </a:t>
            </a:r>
            <a:endParaRPr lang="es-ES" sz="4000">
              <a:latin typeface="Calibri" pitchFamily="34" charset="0"/>
            </a:endParaRPr>
          </a:p>
        </p:txBody>
      </p:sp>
      <p:pic>
        <p:nvPicPr>
          <p:cNvPr id="4" name="Picture 5" descr="Brasão de Erec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Discussão dos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/>
              <a:t>C</a:t>
            </a:r>
            <a:r>
              <a:rPr lang="pt-BR" dirty="0" smtClean="0"/>
              <a:t>onseguimos cadastrar 100% das pessoas com hipertensos e/ou diabetes da área de abrangência com 5 anos ou menos de conhecimento da sua doença.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Houve melhoria da qualidade de vida para os portadores de HAS e/ou DM.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/>
              <a:t> </a:t>
            </a:r>
            <a:r>
              <a:rPr lang="pt-BR" dirty="0" smtClean="0"/>
              <a:t>Melhorias na assistência e nos registros dos usuários.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Aperfeiçoamento e qualificação da equipe.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Mudanças na cultura sanitária da população em geral.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Discussão dos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14353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u="sng" dirty="0" smtClean="0"/>
              <a:t>Importância para a equipe e serviço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Melhor capacitação da equipe, o que promoveu o trabalho integral e maior qualidade.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 </a:t>
            </a:r>
            <a:r>
              <a:rPr lang="pt-BR" sz="3600" u="sng" dirty="0"/>
              <a:t>I</a:t>
            </a:r>
            <a:r>
              <a:rPr lang="pt-BR" sz="3600" u="sng" dirty="0" smtClean="0"/>
              <a:t>mportância para a comunidade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 Boa aceitação da comunidade pelo acompanhamento regular e pelos conhecimentos adquiridos.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Implementação de solicitação de testagem de microalbuminuria como rotina de laboratório para as pessoas com HAS e/ou DM. 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u="sng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Reflexão crítica sobre </a:t>
            </a:r>
            <a:r>
              <a:rPr lang="pt-BR" dirty="0" smtClean="0"/>
              <a:t>o </a:t>
            </a:r>
            <a:r>
              <a:rPr lang="pt-BR" dirty="0"/>
              <a:t>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000240"/>
            <a:ext cx="8686832" cy="45259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/>
              <a:t>A equipe começou a funcionar de forma articulada, unida além dos conhecimentos adquiridos na pratica clínica.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/>
              <a:t>Foi possível conhecer os principais problemas do SUS além  de identificar as deficiências da UBS.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/>
              <a:t>O mais relevante foi perceber como atua o SUS, seus princípios de integralidade, equidade e universalidade.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/>
              <a:t>Aquisição de conhecimentos na área médica para prestar  um serviço de qualidade à população.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28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/>
              <a:t>Caracterização do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Região Alto Uruguai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Mesorregião ao norte do RS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430.764 km²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101.122 hab.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236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hab./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km²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45,93% de Homens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54,07% de Mulheres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929313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Brasão de Erec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Visitas Domiciliares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5876925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Content Placeholder 5" descr="C:\Users\ANA\Pictures\fotos mama 2\20150902_09392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700213"/>
            <a:ext cx="5761038" cy="3243262"/>
          </a:xfrm>
        </p:spPr>
      </p:pic>
      <p:pic>
        <p:nvPicPr>
          <p:cNvPr id="5" name="Picture 5" descr="Brasão de Erech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:\Users\ANA\Pictures\fotos mama 2\20150826_095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4119580" cy="545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192338" y="115888"/>
            <a:ext cx="475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>
                <a:latin typeface="Calibri" pitchFamily="34" charset="0"/>
              </a:rPr>
              <a:t>Visitas </a:t>
            </a:r>
            <a:r>
              <a:rPr lang="pt-BR" sz="2800" dirty="0" smtClean="0">
                <a:latin typeface="Calibri" pitchFamily="34" charset="0"/>
              </a:rPr>
              <a:t>Domiciliares</a:t>
            </a:r>
            <a:endParaRPr lang="es-ES" sz="2800" dirty="0">
              <a:latin typeface="Calibri" pitchFamily="34" charset="0"/>
            </a:endParaRPr>
          </a:p>
        </p:txBody>
      </p:sp>
      <p:pic>
        <p:nvPicPr>
          <p:cNvPr id="4" name="Picture 5" descr="Brasão de Erec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Visitas Domiciliares</a:t>
            </a: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5876925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Content Placeholder 5" descr="C:\Users\ANA\Pictures\fotos mama 2\20150826_09562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64" y="1357298"/>
            <a:ext cx="3152788" cy="4327538"/>
          </a:xfrm>
        </p:spPr>
      </p:pic>
      <p:pic>
        <p:nvPicPr>
          <p:cNvPr id="5" name="Picture 5" descr="Brasão de Erech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5876925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403350" y="2276475"/>
            <a:ext cx="5915025" cy="1444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t-BR" sz="7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OBRIGADA</a:t>
            </a:r>
            <a:endParaRPr lang="es-ES" sz="72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pt-BR" smtClean="0"/>
              <a:t>Município Erechim/RS</a:t>
            </a:r>
          </a:p>
        </p:txBody>
      </p:sp>
      <p:pic>
        <p:nvPicPr>
          <p:cNvPr id="5123" name="Picture 2" descr="Acima, à esquerda, uma vista parcial da região central da cidade; à direita a catedral de Erechim; abaixo, à esquerda, o Castelinho; e à direita a Praça da Bandeira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081088"/>
            <a:ext cx="6143625" cy="5419725"/>
          </a:xfrm>
        </p:spPr>
      </p:pic>
      <p:pic>
        <p:nvPicPr>
          <p:cNvPr id="5124" name="Picture 4" descr="Brasão de Erec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UBS ALDO ARIOLI</a:t>
            </a:r>
          </a:p>
        </p:txBody>
      </p:sp>
      <p:pic>
        <p:nvPicPr>
          <p:cNvPr id="6147" name="Picture 4" descr="Brasão de Erech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Content Placeholder 8" descr="C:\Users\ANA\Pictures\fotos mama 2\20151029_12471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643063"/>
            <a:ext cx="6715125" cy="43576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2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pt-BR" smtClean="0"/>
              <a:t>EQUIPE DE SAÙDE</a:t>
            </a: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5876925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Brasão de Erec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Users\ANA\Pictures\fotos mama 2\20150929_122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143000"/>
            <a:ext cx="6858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tângulo 7"/>
          <p:cNvSpPr>
            <a:spLocks noChangeArrowheads="1"/>
          </p:cNvSpPr>
          <p:nvPr/>
        </p:nvSpPr>
        <p:spPr bwMode="auto">
          <a:xfrm>
            <a:off x="2928938" y="5143500"/>
            <a:ext cx="3886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300"/>
              <a:t>2 equipes de ESF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rasão de Erech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1142984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dirty="0" smtClean="0"/>
              <a:t>Situação da ação 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2" y="1571625"/>
            <a:ext cx="8643937" cy="4143391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5900" u="sng" dirty="0" smtClean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2800" dirty="0" smtClean="0"/>
              <a:t>População alvo sem prontuários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2800" dirty="0" smtClean="0"/>
              <a:t>Poucos </a:t>
            </a:r>
            <a:r>
              <a:rPr lang="pt-BR" sz="12800" dirty="0"/>
              <a:t>Hipertensos </a:t>
            </a:r>
            <a:r>
              <a:rPr lang="pt-BR" sz="12800" dirty="0" smtClean="0"/>
              <a:t>e/ou diabéticos cadastrados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2800" dirty="0"/>
              <a:t>D</a:t>
            </a:r>
            <a:r>
              <a:rPr lang="pt-BR" sz="12800" dirty="0" smtClean="0"/>
              <a:t>esconhecimento dos fatores de risco para doenças crônicas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2800" dirty="0" smtClean="0"/>
              <a:t>Pessoas sedentárias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2800" dirty="0" smtClean="0"/>
              <a:t>Hábitos Alimentares inadequados</a:t>
            </a:r>
            <a:endParaRPr lang="pt-BR" sz="96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2800" dirty="0" smtClean="0"/>
              <a:t>Alto índice de tabagistas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128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59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59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59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59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59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000750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300" dirty="0" smtClean="0"/>
              <a:t>Objetivo </a:t>
            </a:r>
            <a:r>
              <a:rPr lang="pt-BR" dirty="0" smtClean="0"/>
              <a:t> </a:t>
            </a:r>
            <a:r>
              <a:rPr lang="pt-BR" sz="5300" dirty="0"/>
              <a:t>G</a:t>
            </a:r>
            <a:r>
              <a:rPr lang="pt-BR" sz="5300" dirty="0" smtClean="0"/>
              <a:t>eral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467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atenção à saúde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pessoa com  Hipertensão Arterial Sistêmica e/ou Diabetes Mellitus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UBS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Aldo Arioli,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Erechim 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pic>
        <p:nvPicPr>
          <p:cNvPr id="4" name="Picture 5" descr="Brasão de Erech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794"/>
          </a:xfrm>
        </p:spPr>
        <p:txBody>
          <a:bodyPr/>
          <a:lstStyle/>
          <a:p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000" dirty="0" smtClean="0"/>
              <a:t>Metodologia/ações</a:t>
            </a:r>
            <a:br>
              <a:rPr lang="pt-BR" sz="4000" dirty="0" smtClean="0"/>
            </a:br>
            <a:endParaRPr lang="pt-BR" sz="4000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492920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30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000" dirty="0" smtClean="0"/>
              <a:t>Período de 16 para 12 semanas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000" dirty="0" smtClean="0"/>
              <a:t>População alvo: 70*/608 com HAS e 25*/150 com DM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000" dirty="0" smtClean="0"/>
              <a:t>Capacitação </a:t>
            </a:r>
            <a:r>
              <a:rPr lang="pt-BR" sz="3000" dirty="0"/>
              <a:t>da equipe de </a:t>
            </a:r>
            <a:r>
              <a:rPr lang="pt-BR" sz="3000" dirty="0" smtClean="0"/>
              <a:t>saúde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000" dirty="0" smtClean="0"/>
              <a:t>Melhorias dos registros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000" dirty="0" smtClean="0"/>
              <a:t>Aumento do número de pessoas cadastradas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000" dirty="0" smtClean="0"/>
              <a:t>Consulta médica e/ou V.D.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3000" dirty="0" smtClean="0"/>
              <a:t>Educação em saúde às pessoas com HAS e/ou DM</a:t>
            </a:r>
            <a:endParaRPr lang="es-ES" sz="3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pt-BR" sz="36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43174" y="628652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Número de pessoas com diagnóstico há 5 anos ou menos</a:t>
            </a:r>
            <a:endParaRPr lang="pt-BR" dirty="0"/>
          </a:p>
        </p:txBody>
      </p:sp>
      <p:pic>
        <p:nvPicPr>
          <p:cNvPr id="6" name="Picture 5" descr="Brasão de Erech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214313"/>
            <a:ext cx="809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1719</Words>
  <Application>Microsoft Office PowerPoint</Application>
  <PresentationFormat>On-screen Show (4:3)</PresentationFormat>
  <Paragraphs>253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Wingdings 2</vt:lpstr>
      <vt:lpstr>Tema do Office</vt:lpstr>
      <vt:lpstr>UNIVERSIDADE FEDERAL DE PELOTAS Especialização em Saúde da Família –UnaSUS Modalidade à distância – T8</vt:lpstr>
      <vt:lpstr>INTRODUÇAO</vt:lpstr>
      <vt:lpstr>Caracterização do município</vt:lpstr>
      <vt:lpstr>Município Erechim/RS</vt:lpstr>
      <vt:lpstr>UBS ALDO ARIOLI</vt:lpstr>
      <vt:lpstr>EQUIPE DE SAÙDE</vt:lpstr>
      <vt:lpstr>Situação da ação antes da intervenção</vt:lpstr>
      <vt:lpstr>Objetivo  Geral </vt:lpstr>
      <vt:lpstr> Metodologia/ações </vt:lpstr>
      <vt:lpstr>  Logística  </vt:lpstr>
      <vt:lpstr>Objetivos, metas e resultados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Educação em Saúde</vt:lpstr>
      <vt:lpstr>PowerPoint Presentation</vt:lpstr>
      <vt:lpstr>Discussão dos Resultados</vt:lpstr>
      <vt:lpstr>Discussão dos Resultados</vt:lpstr>
      <vt:lpstr>Reflexão crítica sobre o processo pessoal de aprendizagem</vt:lpstr>
      <vt:lpstr>Visitas Domiciliares </vt:lpstr>
      <vt:lpstr>PowerPoint Presentation</vt:lpstr>
      <vt:lpstr>Visitas Domiciliares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PELOTASFaculdade de MedicinaDepartamento de Medicina SocialCurso de Especialização em Saúde da Família -UnaSUS</dc:title>
  <dc:creator>Usuario</dc:creator>
  <cp:lastModifiedBy>ANA</cp:lastModifiedBy>
  <cp:revision>167</cp:revision>
  <dcterms:created xsi:type="dcterms:W3CDTF">2015-09-03T23:29:19Z</dcterms:created>
  <dcterms:modified xsi:type="dcterms:W3CDTF">2015-11-04T20:19:03Z</dcterms:modified>
</cp:coreProperties>
</file>