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2" r:id="rId8"/>
    <p:sldId id="295" r:id="rId9"/>
    <p:sldId id="263" r:id="rId10"/>
    <p:sldId id="264" r:id="rId11"/>
    <p:sldId id="267" r:id="rId12"/>
    <p:sldId id="292" r:id="rId13"/>
    <p:sldId id="268" r:id="rId14"/>
    <p:sldId id="297" r:id="rId15"/>
    <p:sldId id="266" r:id="rId16"/>
    <p:sldId id="284" r:id="rId17"/>
    <p:sldId id="286" r:id="rId18"/>
    <p:sldId id="287" r:id="rId19"/>
    <p:sldId id="29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Aurora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AppData\Roaming\Microsoft\Excel\Planilha%20de%20coleta%20de%20dados%20TABAGISMO_%20final%20(version%201)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erson\Downloads\Planilha%20de%20coleta%20de%20dados%20TABAGISMO_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"Pare de fumar" na unidade de saúde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1ª </a:t>
                    </a:r>
                    <a:r>
                      <a:rPr lang="en-US" dirty="0" err="1"/>
                      <a:t>reunião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4,3%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2ª </a:t>
                    </a:r>
                    <a:r>
                      <a:rPr lang="en-US" dirty="0" err="1"/>
                      <a:t>reunião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3ª </a:t>
                    </a:r>
                    <a:r>
                      <a:rPr lang="en-US" dirty="0" err="1"/>
                      <a:t>reunião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 4º </a:t>
                    </a:r>
                    <a:r>
                      <a:rPr lang="en-US" dirty="0" err="1"/>
                      <a:t>reunião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4.2857142857142934E-2</c:v>
                </c:pt>
                <c:pt idx="1">
                  <c:v>5.0000000000000114E-2</c:v>
                </c:pt>
                <c:pt idx="2">
                  <c:v>5.0000000000000114E-2</c:v>
                </c:pt>
                <c:pt idx="3">
                  <c:v>5.0000000000000114E-2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/>
            </a:pPr>
            <a:r>
              <a:rPr lang="pt-BR"/>
              <a:t> Proporção de  tabagistas com orientação sobre os riscos do tabagismo.          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 Proporção de  tabagistas com orientação sobre os riscos do tabagismo.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Indicadores!$D$49:$G$49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0.66666666666666663</c:v>
                </c:pt>
                <c:pt idx="2">
                  <c:v>0.80952380952380965</c:v>
                </c:pt>
                <c:pt idx="3">
                  <c:v>0.90476190476190277</c:v>
                </c:pt>
              </c:numCache>
            </c:numRef>
          </c:val>
        </c:ser>
        <c:axId val="62343424"/>
        <c:axId val="62353408"/>
      </c:barChart>
      <c:catAx>
        <c:axId val="62343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353408"/>
        <c:crosses val="autoZero"/>
        <c:auto val="1"/>
        <c:lblAlgn val="ctr"/>
        <c:lblOffset val="100"/>
      </c:catAx>
      <c:valAx>
        <c:axId val="623534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343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/>
            </a:pPr>
            <a:r>
              <a:rPr lang="pt-BR"/>
              <a:t> Proporção de</a:t>
            </a:r>
            <a:r>
              <a:rPr lang="pt-BR" baseline="0"/>
              <a:t> tabagistas que abandonaram o cigarro</a:t>
            </a:r>
            <a:endParaRPr lang="pt-BR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5821500505432265E-2"/>
          <c:y val="0.11434402522532153"/>
          <c:w val="0.9059285936180983"/>
          <c:h val="0.827979460261104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 Proporção de  tabagistas que abandonaram o cigarro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Indicadores!$D$54:$G$54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0.44444444444444442</c:v>
                </c:pt>
                <c:pt idx="1">
                  <c:v>0.38095238095238376</c:v>
                </c:pt>
                <c:pt idx="2">
                  <c:v>0.38095238095238376</c:v>
                </c:pt>
                <c:pt idx="3">
                  <c:v>0.38095238095238376</c:v>
                </c:pt>
              </c:numCache>
            </c:numRef>
          </c:val>
        </c:ser>
        <c:axId val="62360960"/>
        <c:axId val="62264448"/>
      </c:barChart>
      <c:catAx>
        <c:axId val="62360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264448"/>
        <c:crosses val="autoZero"/>
        <c:auto val="1"/>
        <c:lblAlgn val="ctr"/>
        <c:lblOffset val="100"/>
      </c:catAx>
      <c:valAx>
        <c:axId val="622644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3609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Proporção de Busca realizadas</a:t>
            </a:r>
          </a:p>
        </c:rich>
      </c:tx>
      <c:layout>
        <c:manualLayout>
          <c:xMode val="edge"/>
          <c:yMode val="edge"/>
          <c:x val="0.22766923948711607"/>
          <c:y val="2.418867163878237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Lbls>
            <c:dLbl>
              <c:idx val="0"/>
              <c:layout>
                <c:manualLayout>
                  <c:x val="9.9709261412878503E-2"/>
                  <c:y val="9.047483759148129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Buscas</a:t>
                    </a:r>
                    <a:r>
                      <a:rPr lang="en-US" baseline="0"/>
                      <a:t> não realizadas</a:t>
                    </a:r>
                    <a:r>
                      <a:rPr lang="en-US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Buscas</a:t>
                    </a:r>
                    <a:r>
                      <a:rPr lang="en-US" baseline="0"/>
                      <a:t> Realizadas</a:t>
                    </a:r>
                    <a:r>
                      <a:rPr lang="en-US"/>
                      <a:t>
90%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</c:v>
                </c:pt>
                <c:pt idx="1">
                  <c:v>90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barChart>
        <c:barDir val="col"/>
        <c:grouping val="clustered"/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</c:ser>
        <c:dLbls>
          <c:showCatName val="1"/>
        </c:dLbls>
        <c:axId val="72685440"/>
        <c:axId val="72686976"/>
      </c:barChart>
      <c:catAx>
        <c:axId val="72685440"/>
        <c:scaling>
          <c:orientation val="minMax"/>
        </c:scaling>
        <c:delete val="1"/>
        <c:axPos val="b"/>
        <c:tickLblPos val="none"/>
        <c:crossAx val="72686976"/>
        <c:crosses val="autoZero"/>
        <c:auto val="1"/>
        <c:lblAlgn val="ctr"/>
        <c:lblOffset val="100"/>
      </c:catAx>
      <c:valAx>
        <c:axId val="72686976"/>
        <c:scaling>
          <c:orientation val="minMax"/>
        </c:scaling>
        <c:delete val="1"/>
        <c:axPos val="l"/>
        <c:numFmt formatCode="General" sourceLinked="1"/>
        <c:tickLblPos val="none"/>
        <c:crossAx val="7268544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tabagistas com exame clínico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Indicadores!$D$14:$G$14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0.8333333333333337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341248"/>
        <c:axId val="60343040"/>
      </c:barChart>
      <c:catAx>
        <c:axId val="60341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343040"/>
        <c:crosses val="autoZero"/>
        <c:auto val="1"/>
        <c:lblAlgn val="ctr"/>
        <c:lblOffset val="100"/>
      </c:catAx>
      <c:valAx>
        <c:axId val="603430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341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082635030380338"/>
          <c:y val="3.128505972425378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tabagistas com prescrição de medicamentos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Indicadores!$D$19:$G$19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0.72222222222222221</c:v>
                </c:pt>
                <c:pt idx="1">
                  <c:v>0.61904761904761962</c:v>
                </c:pt>
                <c:pt idx="2">
                  <c:v>0.61904761904761962</c:v>
                </c:pt>
                <c:pt idx="3">
                  <c:v>0.80952380952380965</c:v>
                </c:pt>
              </c:numCache>
            </c:numRef>
          </c:val>
        </c:ser>
        <c:axId val="61816832"/>
        <c:axId val="61818368"/>
      </c:barChart>
      <c:catAx>
        <c:axId val="61816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18368"/>
        <c:crosses val="autoZero"/>
        <c:auto val="1"/>
        <c:lblAlgn val="ctr"/>
        <c:lblOffset val="100"/>
      </c:catAx>
      <c:valAx>
        <c:axId val="618183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16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tabagistas com registro adequado na ficha de acompanhamento.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Indicadores!$D$24:$G$24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0.8333333333333337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875328"/>
        <c:axId val="61876864"/>
      </c:barChart>
      <c:catAx>
        <c:axId val="61875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76864"/>
        <c:crosses val="autoZero"/>
        <c:auto val="1"/>
        <c:lblAlgn val="ctr"/>
        <c:lblOffset val="100"/>
      </c:catAx>
      <c:valAx>
        <c:axId val="618768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1875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Proporçao de tabagistas com estratificação de risco de dependência ao tabaco.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Indicadores!$D$29:$G$29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Indicadores!$D$30:$G$30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0.85714285714285765</c:v>
                </c:pt>
                <c:pt idx="2">
                  <c:v>0.66666666666666663</c:v>
                </c:pt>
                <c:pt idx="3">
                  <c:v>0.71428571428571463</c:v>
                </c:pt>
              </c:numCache>
            </c:numRef>
          </c:val>
        </c:ser>
        <c:axId val="61888768"/>
        <c:axId val="61915136"/>
      </c:barChart>
      <c:catAx>
        <c:axId val="61888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915136"/>
        <c:crosses val="autoZero"/>
        <c:auto val="1"/>
        <c:lblAlgn val="ctr"/>
        <c:lblOffset val="100"/>
      </c:catAx>
      <c:valAx>
        <c:axId val="619151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888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tabagistas com avaliação odontológica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Indicadores!$D$34:$G$34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Indicadores!$D$35:$G$35</c:f>
              <c:numCache>
                <c:formatCode>0.0%</c:formatCode>
                <c:ptCount val="4"/>
                <c:pt idx="0">
                  <c:v>0</c:v>
                </c:pt>
                <c:pt idx="1">
                  <c:v>0.23809523809523964</c:v>
                </c:pt>
                <c:pt idx="2">
                  <c:v>0.42857142857142855</c:v>
                </c:pt>
                <c:pt idx="3">
                  <c:v>0.80952380952380965</c:v>
                </c:pt>
              </c:numCache>
            </c:numRef>
          </c:val>
        </c:ser>
        <c:axId val="61922688"/>
        <c:axId val="61756544"/>
      </c:barChart>
      <c:catAx>
        <c:axId val="61922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56544"/>
        <c:crosses val="autoZero"/>
        <c:auto val="1"/>
        <c:lblAlgn val="ctr"/>
        <c:lblOffset val="100"/>
      </c:catAx>
      <c:valAx>
        <c:axId val="61756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922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>
        <c:manualLayout>
          <c:xMode val="edge"/>
          <c:yMode val="edge"/>
          <c:x val="0.10874351538185315"/>
          <c:y val="2.9268292682926838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tabagistas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Indicadores!$D$39:$G$39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0.66666666666666663</c:v>
                </c:pt>
                <c:pt idx="2">
                  <c:v>0.80952380952380965</c:v>
                </c:pt>
                <c:pt idx="3">
                  <c:v>0.90476190476190144</c:v>
                </c:pt>
              </c:numCache>
            </c:numRef>
          </c:val>
        </c:ser>
        <c:axId val="62194048"/>
        <c:axId val="62195584"/>
      </c:barChart>
      <c:catAx>
        <c:axId val="62194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95584"/>
        <c:crosses val="autoZero"/>
        <c:auto val="1"/>
        <c:lblAlgn val="ctr"/>
        <c:lblOffset val="100"/>
      </c:catAx>
      <c:valAx>
        <c:axId val="621955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194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tabagistas com orientação sobre prática de atividade física regular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Indicadores!$D$44:$G$44</c:f>
              <c:strCache>
                <c:ptCount val="4"/>
                <c:pt idx="0">
                  <c:v> 1ª reunião</c:v>
                </c:pt>
                <c:pt idx="1">
                  <c:v>2ª reunião</c:v>
                </c:pt>
                <c:pt idx="2">
                  <c:v>3ª reunião</c:v>
                </c:pt>
                <c:pt idx="3">
                  <c:v>4ª reunião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0.8333333333333337</c:v>
                </c:pt>
                <c:pt idx="1">
                  <c:v>0.66666666666666663</c:v>
                </c:pt>
                <c:pt idx="2">
                  <c:v>0.80952380952380965</c:v>
                </c:pt>
                <c:pt idx="3">
                  <c:v>0.85714285714285765</c:v>
                </c:pt>
              </c:numCache>
            </c:numRef>
          </c:val>
        </c:ser>
        <c:axId val="62240256"/>
        <c:axId val="62241792"/>
      </c:barChart>
      <c:catAx>
        <c:axId val="62240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241792"/>
        <c:crosses val="autoZero"/>
        <c:auto val="1"/>
        <c:lblAlgn val="ctr"/>
        <c:lblOffset val="100"/>
      </c:catAx>
      <c:valAx>
        <c:axId val="622417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2402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2-26T19:13:40.040" idx="1">
    <p:pos x="3259" y="1744"/>
    <p:text>ANDERSON: ESTE GRÁFICO ESTÁ ERRADO. NÃO É A COBERTURA DO PROGRAMA ESTES PERCENTUAIS, NÃO ME DEI CONTA NO TCC. NÃO SEI O QUE SÃO ESTES PERCENTUAIS, MAS AQUI O GRÁFICO DE PIZZA DEVERIA SER 5% DE 420.FAVOR ARRUMAR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129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0919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358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19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17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027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213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266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344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7431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4164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CE7CB-F963-4EC6-87DE-DDD4B05C62C5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6D07-2E63-43CD-9326-566D2C372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5014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78547" y="2852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Universidade Aberta do SUS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Universidade Federal de Pelotas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Departamento de Medicina Social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Curso de Especialização em Saúde da Família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Modalidade à distancia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Turma </a:t>
            </a:r>
            <a:r>
              <a:rPr lang="pt-BR" sz="2400" dirty="0"/>
              <a:t>IV</a:t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1026" name="Picture 3" descr="logo1_100_f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640" y="1021836"/>
            <a:ext cx="1020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93976" y="898141"/>
            <a:ext cx="1228571" cy="103809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02546" y="315637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b="1" dirty="0" smtClean="0"/>
              <a:t>Programa de Controle do Tabagismo na Unidade Mista de Saúde de Felipe Camarão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512959" y="5312943"/>
            <a:ext cx="3475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Anderson de Lima Martins</a:t>
            </a:r>
          </a:p>
          <a:p>
            <a:pPr algn="ctr"/>
            <a:r>
              <a:rPr lang="pt-BR" sz="2400" dirty="0" smtClean="0"/>
              <a:t>Natal / 2014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8656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Estimular a adesão de tabagistas ao programa "Pare de Fumar“</a:t>
            </a:r>
          </a:p>
          <a:p>
            <a:r>
              <a:rPr lang="pt-BR" dirty="0" smtClean="0"/>
              <a:t>Meta: Buscar 100% dos tabagistas faltosos às consultas na unidade de saúde conforme a periodicidade recomendada pelo protocolo da UBS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3161211" y="3592286"/>
          <a:ext cx="5734595" cy="283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1873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Objetivo: Melhorar a qualidade do atendimento ao tabagista</a:t>
            </a:r>
          </a:p>
          <a:p>
            <a:r>
              <a:rPr lang="pt-BR" dirty="0" smtClean="0"/>
              <a:t>Meta 1: Realizar exame clínico individualizado em 100% dos tabagistas consultados.</a:t>
            </a:r>
          </a:p>
          <a:p>
            <a:r>
              <a:rPr lang="pt-BR" dirty="0" smtClean="0"/>
              <a:t>Meta 2: Garantir prescrição de medicamentos encontrados na rede pública para 100% dos cadastrados no programa</a:t>
            </a:r>
          </a:p>
          <a:p>
            <a:pPr lvl="1"/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903755" y="4131627"/>
          <a:ext cx="4741333" cy="243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6244044" y="4114800"/>
          <a:ext cx="4428310" cy="240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637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Melhorar os registros das informações</a:t>
            </a:r>
          </a:p>
          <a:p>
            <a:r>
              <a:rPr lang="pt-BR" dirty="0" smtClean="0"/>
              <a:t>Meta: Manter ficha de acompanhamento de 100% dos tabagistas cadastrados da área de cobertura da ESF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978331" y="3409407"/>
          <a:ext cx="5799909" cy="310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82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Mapear tabagistas para nível de dependência do tabaco</a:t>
            </a:r>
          </a:p>
          <a:p>
            <a:r>
              <a:rPr lang="pt-BR" dirty="0" smtClean="0"/>
              <a:t>Meta: Realizar estratificação do nível de dependência a nicotina  </a:t>
            </a:r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743201" y="3239589"/>
          <a:ext cx="5891348" cy="323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851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Objetivo: Promoção a saúde</a:t>
            </a:r>
          </a:p>
          <a:p>
            <a:r>
              <a:rPr lang="pt-BR" dirty="0" smtClean="0"/>
              <a:t>Meta1: Garantir avaliação odontológica a 100% dos pacientes tabagistas cadastrados</a:t>
            </a:r>
          </a:p>
          <a:p>
            <a:r>
              <a:rPr lang="pt-BR" dirty="0" smtClean="0"/>
              <a:t>Meta 2: Garantir orientação nutricional sobre alimentação </a:t>
            </a:r>
            <a:r>
              <a:rPr lang="pt-BR" dirty="0" err="1" smtClean="0"/>
              <a:t>saúdável</a:t>
            </a:r>
            <a:r>
              <a:rPr lang="pt-BR" dirty="0" smtClean="0"/>
              <a:t> a 100% dos tabagistas cadastrados</a:t>
            </a:r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321768" y="4073087"/>
          <a:ext cx="4741333" cy="260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6413863" y="4088674"/>
          <a:ext cx="4761578" cy="256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4830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Objetivo: Promoção a saúde</a:t>
            </a:r>
          </a:p>
          <a:p>
            <a:r>
              <a:rPr lang="pt-BR" dirty="0" smtClean="0"/>
              <a:t>Meta 3: Garantir orientação em relação à prática de atividade física regular  a 100% dos pacientes cadastrados</a:t>
            </a:r>
          </a:p>
          <a:p>
            <a:r>
              <a:rPr lang="pt-BR" dirty="0" smtClean="0"/>
              <a:t>Meta 4: Garantir orientação  sobre os riscos do tabagismo a 100% dos tabagistas cadastrados</a:t>
            </a:r>
          </a:p>
          <a:p>
            <a:pPr lvl="1">
              <a:buNone/>
            </a:pPr>
            <a:r>
              <a:rPr lang="pt-BR" dirty="0" smtClean="0"/>
              <a:t> 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240971" y="4101737"/>
          <a:ext cx="4534747" cy="257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6194213" y="4076623"/>
          <a:ext cx="4741333" cy="262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48308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2299063" y="1959428"/>
          <a:ext cx="7654834" cy="4415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11129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Bons índices </a:t>
            </a:r>
          </a:p>
          <a:p>
            <a:pPr lvl="1"/>
            <a:r>
              <a:rPr lang="pt-BR" dirty="0" smtClean="0"/>
              <a:t>Registro Clínico</a:t>
            </a:r>
          </a:p>
          <a:p>
            <a:pPr lvl="1"/>
            <a:r>
              <a:rPr lang="pt-BR" dirty="0" smtClean="0"/>
              <a:t>Procura da População</a:t>
            </a:r>
            <a:endParaRPr lang="pt-BR" dirty="0"/>
          </a:p>
          <a:p>
            <a:pPr lvl="1"/>
            <a:r>
              <a:rPr lang="pt-BR" dirty="0" smtClean="0"/>
              <a:t>Incorporação a rotina da UBS </a:t>
            </a:r>
          </a:p>
          <a:p>
            <a:r>
              <a:rPr lang="pt-BR" dirty="0" smtClean="0"/>
              <a:t>Apoio da ESF</a:t>
            </a:r>
          </a:p>
          <a:p>
            <a:r>
              <a:rPr lang="pt-BR" dirty="0" smtClean="0"/>
              <a:t>Expansão para todas as equipes da UBS</a:t>
            </a:r>
          </a:p>
          <a:p>
            <a:r>
              <a:rPr lang="pt-BR" dirty="0" smtClean="0"/>
              <a:t>Apoio da comunidade</a:t>
            </a:r>
          </a:p>
        </p:txBody>
      </p:sp>
    </p:spTree>
    <p:extLst>
      <p:ext uri="{BB962C8B-B14F-4D97-AF65-F5344CB8AC3E}">
        <p14:creationId xmlns="" xmlns:p14="http://schemas.microsoft.com/office/powerpoint/2010/main" val="143727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Aprendizagem sobre Saúde da Família</a:t>
            </a:r>
          </a:p>
          <a:p>
            <a:endParaRPr lang="pt-BR" dirty="0" smtClean="0"/>
          </a:p>
          <a:p>
            <a:r>
              <a:rPr lang="pt-BR" dirty="0" smtClean="0"/>
              <a:t>Projeto de Intervenção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Pontos positivos x Pontos negativos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02827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Obrigado!!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4035"/>
            <a:ext cx="10500360" cy="5368834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endParaRPr lang="pt-BR" dirty="0" smtClean="0"/>
          </a:p>
          <a:p>
            <a:pPr marL="228600" lvl="1">
              <a:spcBef>
                <a:spcPts val="1000"/>
              </a:spcBef>
            </a:pPr>
            <a:r>
              <a:rPr lang="pt-BR" dirty="0" smtClean="0"/>
              <a:t>O tabagismo mata cerca de 3 milhões de pessoas no mundo por ano (OMS) e 200 mil no Brasil (INCA)</a:t>
            </a:r>
          </a:p>
          <a:p>
            <a:pPr marL="228600" lvl="1">
              <a:spcBef>
                <a:spcPts val="1000"/>
              </a:spcBef>
            </a:pPr>
            <a:endParaRPr lang="pt-BR" sz="2400" dirty="0" smtClean="0"/>
          </a:p>
          <a:p>
            <a:r>
              <a:rPr lang="pt-BR" sz="2400" dirty="0" smtClean="0"/>
              <a:t>Programa de Controle do Tabagismo</a:t>
            </a:r>
          </a:p>
          <a:p>
            <a:endParaRPr lang="pt-BR" sz="2400" dirty="0" smtClean="0"/>
          </a:p>
          <a:p>
            <a:r>
              <a:rPr lang="pt-BR" sz="2400" dirty="0" smtClean="0"/>
              <a:t>Natal – RN</a:t>
            </a:r>
          </a:p>
          <a:p>
            <a:endParaRPr lang="pt-BR" sz="2400" dirty="0" smtClean="0"/>
          </a:p>
          <a:p>
            <a:pPr lvl="1">
              <a:buNone/>
            </a:pPr>
            <a:r>
              <a:rPr lang="pt-BR" dirty="0" smtClean="0"/>
              <a:t>Censo demográfico de 2010: 803.739 </a:t>
            </a:r>
            <a:r>
              <a:rPr lang="pt-BR" dirty="0" err="1" smtClean="0"/>
              <a:t>hab</a:t>
            </a: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45 Unidades de Saúde, com 37 Programa de Estratégia de Saúde da Família.</a:t>
            </a:r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3 equipes de NASF 1</a:t>
            </a:r>
          </a:p>
        </p:txBody>
      </p:sp>
    </p:spTree>
    <p:extLst>
      <p:ext uri="{BB962C8B-B14F-4D97-AF65-F5344CB8AC3E}">
        <p14:creationId xmlns="" xmlns:p14="http://schemas.microsoft.com/office/powerpoint/2010/main" val="11733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5"/>
            <a:ext cx="11035937" cy="435133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Unidade Mista de Saúde de Felipe Camarão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6 Equipes de Saúde da Família</a:t>
            </a:r>
          </a:p>
          <a:p>
            <a:pPr lvl="1"/>
            <a:endParaRPr lang="pt-BR" dirty="0" smtClean="0"/>
          </a:p>
          <a:p>
            <a:pPr lvl="2"/>
            <a:r>
              <a:rPr lang="pt-BR" sz="2200" dirty="0" smtClean="0"/>
              <a:t>Cada equipe possui: 1 médico, 1 enfermeiro, 1 cirurgião-dentista, 1 auxiliar de consultório dentário, 2 técnicos de enfermagem e 6 ACS</a:t>
            </a:r>
          </a:p>
          <a:p>
            <a:pPr lvl="2"/>
            <a:r>
              <a:rPr lang="pt-BR" sz="2200" dirty="0" smtClean="0"/>
              <a:t>Não há cirurgião-dentista em 2 equipes, auxiliar de consultório dentário em 3 equipes e três contam com apenas 1 técnico de enfermagem 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Unidade de ensino UFRN: Medicina, Enfermagem, Psicologia e Gestão Hospitalar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Problemas:  de estrutura física, instrumentos de trabalho e recursos humanos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8246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Tabagismo na Unidade Mista de Saúde de Felipe Camarão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Unidade localizada em região de baixo nível socioeconômico, violenta e com alta prevalência de uso de álcool  </a:t>
            </a:r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É desconhecida a frequência de tabagismo na área de abrangência da UBS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Área com grande número de jovens - tabagismo é a porta de entrada para outras drogas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9680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Implantar o programa “Pare de Fumar” na Unidade Mista de Felipe Camarão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0637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AÇÕES</a:t>
            </a:r>
          </a:p>
          <a:p>
            <a:r>
              <a:rPr lang="pt-BR" dirty="0" smtClean="0"/>
              <a:t>Duração do Projeto de Intervenção: 12 semanas</a:t>
            </a:r>
          </a:p>
          <a:p>
            <a:r>
              <a:rPr lang="pt-BR" dirty="0" smtClean="0"/>
              <a:t>Convite e Cadastramento dos tabagistas da área pelos ACS</a:t>
            </a:r>
          </a:p>
          <a:p>
            <a:r>
              <a:rPr lang="pt-BR" dirty="0" smtClean="0"/>
              <a:t>Capacitação da equipe</a:t>
            </a:r>
          </a:p>
          <a:p>
            <a:r>
              <a:rPr lang="pt-BR" dirty="0" smtClean="0"/>
              <a:t>Criação da ficha de acompanhamento do tabagista</a:t>
            </a:r>
          </a:p>
          <a:p>
            <a:r>
              <a:rPr lang="pt-BR" dirty="0" smtClean="0"/>
              <a:t>Criação do grupo de tabagistas</a:t>
            </a:r>
          </a:p>
          <a:p>
            <a:r>
              <a:rPr lang="pt-BR" dirty="0" smtClean="0"/>
              <a:t>Criação do Protocolo do programa “Pare de Fumar”</a:t>
            </a:r>
          </a:p>
          <a:p>
            <a:r>
              <a:rPr lang="pt-BR" dirty="0" smtClean="0"/>
              <a:t>Avaliação médica com estratificação da dependência da nicotina (Teste de </a:t>
            </a:r>
            <a:r>
              <a:rPr lang="pt-BR" dirty="0" err="1" smtClean="0"/>
              <a:t>Fargerström</a:t>
            </a:r>
            <a:r>
              <a:rPr lang="pt-BR" dirty="0" smtClean="0"/>
              <a:t>)</a:t>
            </a:r>
          </a:p>
          <a:p>
            <a:r>
              <a:rPr lang="pt-BR" dirty="0" smtClean="0"/>
              <a:t>Prescrição de medicamento</a:t>
            </a:r>
          </a:p>
        </p:txBody>
      </p:sp>
    </p:spTree>
    <p:extLst>
      <p:ext uri="{BB962C8B-B14F-4D97-AF65-F5344CB8AC3E}">
        <p14:creationId xmlns="" xmlns:p14="http://schemas.microsoft.com/office/powerpoint/2010/main" val="174745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Logística</a:t>
            </a:r>
          </a:p>
          <a:p>
            <a:r>
              <a:rPr lang="pt-BR" dirty="0" smtClean="0"/>
              <a:t>Estimou-se 420 tabagistas na área </a:t>
            </a:r>
            <a:r>
              <a:rPr lang="pt-BR" dirty="0" err="1" smtClean="0"/>
              <a:t>adscrita</a:t>
            </a:r>
            <a:r>
              <a:rPr lang="pt-BR" dirty="0" smtClean="0"/>
              <a:t> da equipe 15 da UBS (14,5% da população)</a:t>
            </a:r>
          </a:p>
          <a:p>
            <a:r>
              <a:rPr lang="pt-BR" dirty="0" smtClean="0"/>
              <a:t>Os ACS realizaram o cadastramento dos tabagistas</a:t>
            </a:r>
          </a:p>
          <a:p>
            <a:r>
              <a:rPr lang="pt-BR" dirty="0" smtClean="0"/>
              <a:t>Foram criados 3 grupos de tabagistas e realizadas 4 reuniões com periodicidade de 3 semanas</a:t>
            </a:r>
          </a:p>
          <a:p>
            <a:r>
              <a:rPr lang="pt-BR" dirty="0" smtClean="0"/>
              <a:t>As reuniões foram realizadas conforme os livretos do Ministério da Saúde</a:t>
            </a:r>
          </a:p>
          <a:p>
            <a:r>
              <a:rPr lang="pt-BR" dirty="0" smtClean="0"/>
              <a:t>As consultas médicas com a prescrição de medicamento (quando necessário) ocorreram após as reuniões e a avaliação da saúde bucal foi agendada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47048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086" y="156754"/>
            <a:ext cx="10504714" cy="7053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Teste de </a:t>
            </a:r>
            <a:r>
              <a:rPr lang="pt-BR" b="1" dirty="0" err="1" smtClean="0"/>
              <a:t>Fagerström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55171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u="sng" dirty="0" smtClean="0"/>
              <a:t>Quanto tempo após acordar fuma o 1º cigarro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- Nos primeiros 5 minutos: 3			- de 6 a 30 minutos: 2</a:t>
            </a:r>
          </a:p>
          <a:p>
            <a:pPr>
              <a:buNone/>
            </a:pPr>
            <a:r>
              <a:rPr lang="pt-BR" dirty="0" smtClean="0"/>
              <a:t>- de 31 a 60 minutos: 1				- mais de 60 minutos: 0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r>
              <a:rPr lang="pt-BR" u="sng" dirty="0" smtClean="0"/>
              <a:t>Você acha difícil não fumar em lugares proibidos como igrejas, bibliotecas </a:t>
            </a:r>
            <a:r>
              <a:rPr lang="pt-BR" u="sng" dirty="0" err="1" smtClean="0"/>
              <a:t>etc</a:t>
            </a:r>
            <a:r>
              <a:rPr lang="pt-BR" u="sng" dirty="0" smtClean="0"/>
              <a:t>?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Sim: 1				Não: 0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r>
              <a:rPr lang="pt-BR" u="sng" dirty="0" smtClean="0"/>
              <a:t>Qual o cigarro do dia que te traz mais satisfação?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O 1º da manhã: 1		todos os outros: 0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r>
              <a:rPr lang="pt-BR" u="sng" dirty="0" smtClean="0"/>
              <a:t>Quantos cigarros você fuma por dia?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10 ou menos: 0		11-20: 1		21-30: 2		31 ou mais: 3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r>
              <a:rPr lang="pt-BR" u="sng" dirty="0" smtClean="0"/>
              <a:t>Você fuma mais frequentemente pela manhã?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Sim: 1			Não: 0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r>
              <a:rPr lang="pt-BR" u="sng" dirty="0" smtClean="0"/>
              <a:t>Você fuma mesmo doente, quando precisa ficar na cama a maior parte do tempo?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Sim: 1			Não: 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Objetivos, Metas e 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Objetivo: Implantar o programa de combate ao tabagismo</a:t>
            </a:r>
          </a:p>
          <a:p>
            <a:r>
              <a:rPr lang="pt-BR" dirty="0" smtClean="0"/>
              <a:t>Meta: Cadastrar 10% dos tabagistas da área de abrangência no Programa "Pare de Fumar" </a:t>
            </a:r>
          </a:p>
        </p:txBody>
      </p:sp>
      <p:graphicFrame>
        <p:nvGraphicFramePr>
          <p:cNvPr id="4" name="Gráfico 3"/>
          <p:cNvGraphicFramePr/>
          <p:nvPr/>
        </p:nvGraphicFramePr>
        <p:xfrm>
          <a:off x="2481943" y="3017521"/>
          <a:ext cx="7380514" cy="408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81044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817</Words>
  <Application>Microsoft Office PowerPoint</Application>
  <PresentationFormat>Personalizar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Universidade Aberta do SUS Universidade Federal de Pelotas Departamento de Medicina Social Curso de Especialização em Saúde da Família Modalidade à distancia Turma IV </vt:lpstr>
      <vt:lpstr>Introdução </vt:lpstr>
      <vt:lpstr>Introdução</vt:lpstr>
      <vt:lpstr>Introdução</vt:lpstr>
      <vt:lpstr>Objetivo</vt:lpstr>
      <vt:lpstr>Metodologia</vt:lpstr>
      <vt:lpstr>Metodologia</vt:lpstr>
      <vt:lpstr> Teste de Fagerström </vt:lpstr>
      <vt:lpstr>Objetivos, Metas e Resultados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Avaliação</vt:lpstr>
      <vt:lpstr>Discussão</vt:lpstr>
      <vt:lpstr>Reflexão crítica sobre o processo de aprendizagem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IV</dc:title>
  <dc:creator>Joana Mendez</dc:creator>
  <cp:lastModifiedBy>Anderson</cp:lastModifiedBy>
  <cp:revision>37</cp:revision>
  <dcterms:created xsi:type="dcterms:W3CDTF">2014-02-19T00:13:30Z</dcterms:created>
  <dcterms:modified xsi:type="dcterms:W3CDTF">2014-02-27T12:12:23Z</dcterms:modified>
</cp:coreProperties>
</file>