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charts/chart28.xml" ContentType="application/vnd.openxmlformats-officedocument.drawingml.char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notesSlides/notesSlide16.xml" ContentType="application/vnd.openxmlformats-officedocument.presentationml.notesSlide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charts/chart31.xml" ContentType="application/vnd.openxmlformats-officedocument.drawingml.chart+xml"/>
  <Override PartName="/ppt/charts/chart7.xml" ContentType="application/vnd.openxmlformats-officedocument.drawingml.chart+xml"/>
  <Override PartName="/ppt/notesSlides/notesSlide12.xml" ContentType="application/vnd.openxmlformats-officedocument.presentationml.notesSlide+xml"/>
  <Override PartName="/ppt/charts/chart20.xml" ContentType="application/vnd.openxmlformats-officedocument.drawingml.chart+xml"/>
  <Override PartName="/ppt/notesSlides/notesSlide30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charts/chart2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charts/chart14.xml" ContentType="application/vnd.openxmlformats-officedocument.drawingml.chart+xml"/>
  <Override PartName="/ppt/notesSlides/notesSlide24.xml" ContentType="application/vnd.openxmlformats-officedocument.presentationml.notesSlide+xml"/>
  <Override PartName="/ppt/charts/chart23.xml" ContentType="application/vnd.openxmlformats-officedocument.drawingml.chart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notesSlides/notesSlide13.xml" ContentType="application/vnd.openxmlformats-officedocument.presentationml.notesSlide+xml"/>
  <Override PartName="/ppt/charts/chart12.xml" ContentType="application/vnd.openxmlformats-officedocument.drawingml.chart+xml"/>
  <Override PartName="/ppt/notesSlides/notesSlide22.xml" ContentType="application/vnd.openxmlformats-officedocument.presentationml.notesSlide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notesSlides/notesSlide11.xml" ContentType="application/vnd.openxmlformats-officedocument.presentationml.notesSlide+xml"/>
  <Override PartName="/ppt/charts/chart10.xml" ContentType="application/vnd.openxmlformats-officedocument.drawingml.chart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charts/chart19.xml" ContentType="application/vnd.openxmlformats-officedocument.drawingml.char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charts/chart26.xml" ContentType="application/vnd.openxmlformats-officedocument.drawingml.chart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charts/chart15.xml" ContentType="application/vnd.openxmlformats-officedocument.drawingml.chart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notesSlides/notesSlide14.xml" ContentType="application/vnd.openxmlformats-officedocument.presentationml.notesSlide+xml"/>
  <Override PartName="/ppt/charts/chart22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4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91" r:id="rId11"/>
    <p:sldId id="266" r:id="rId12"/>
    <p:sldId id="293" r:id="rId13"/>
    <p:sldId id="267" r:id="rId14"/>
    <p:sldId id="292" r:id="rId15"/>
    <p:sldId id="294" r:id="rId16"/>
    <p:sldId id="268" r:id="rId17"/>
    <p:sldId id="295" r:id="rId18"/>
    <p:sldId id="296" r:id="rId19"/>
    <p:sldId id="306" r:id="rId20"/>
    <p:sldId id="307" r:id="rId21"/>
    <p:sldId id="308" r:id="rId22"/>
    <p:sldId id="309" r:id="rId23"/>
    <p:sldId id="310" r:id="rId24"/>
    <p:sldId id="311" r:id="rId25"/>
    <p:sldId id="312" r:id="rId26"/>
    <p:sldId id="313" r:id="rId27"/>
    <p:sldId id="314" r:id="rId28"/>
    <p:sldId id="315" r:id="rId29"/>
    <p:sldId id="316" r:id="rId30"/>
    <p:sldId id="317" r:id="rId31"/>
    <p:sldId id="318" r:id="rId32"/>
    <p:sldId id="319" r:id="rId33"/>
    <p:sldId id="320" r:id="rId34"/>
    <p:sldId id="269" r:id="rId35"/>
    <p:sldId id="298" r:id="rId36"/>
    <p:sldId id="300" r:id="rId37"/>
    <p:sldId id="299" r:id="rId38"/>
    <p:sldId id="301" r:id="rId39"/>
    <p:sldId id="302" r:id="rId40"/>
    <p:sldId id="303" r:id="rId41"/>
    <p:sldId id="304" r:id="rId42"/>
    <p:sldId id="305" r:id="rId43"/>
    <p:sldId id="321" r:id="rId44"/>
    <p:sldId id="283" r:id="rId45"/>
    <p:sldId id="322" r:id="rId46"/>
    <p:sldId id="284" r:id="rId47"/>
    <p:sldId id="285" r:id="rId48"/>
    <p:sldId id="286" r:id="rId49"/>
    <p:sldId id="287" r:id="rId50"/>
    <p:sldId id="323" r:id="rId51"/>
    <p:sldId id="290" r:id="rId52"/>
    <p:sldId id="288" r:id="rId5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lva\Desktop\andrea\Coleta%20de%20Dados%20Pre-Natal%20-%20Andrea%20-%20semana%2012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lva\Desktop\andrea\Coleta%20de%20Dados%20Pre-Natal%20-%20Andrea%20-%20semana%2012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lva\Desktop\andrea\Coleta%20de%20Dados%20Pre-Natal%20-%20Andrea%20-%20semana%2012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lva\Desktop\andrea\Coleta%20de%20Dados%20Pre-Natal%20-%20Andrea%20-%20semana%2012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lva\Desktop\andrea\Coleta%20de%20Dados%20Pre-Natal%20-%20Andrea%20-%20semana%2012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lva\Desktop\andrea\Coleta%20de%20Dados%20Pre-Natal%20-%20Andrea%20-%20semana%2012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lva\Desktop\andrea\Coleta%20de%20Dados%20Pre-Natal%20-%20Andrea%20-%20semana%2012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lva\Desktop\andrea\Coleta%20de%20Dados%20Pre-Natal%20-%20Andrea%20-%20semana%2012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lva\Desktop\andrea\Coleta%20de%20Dados%20Pre-Natal%20-%20Andrea%20-%20semana%2012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lva\Desktop\andrea\Coleta%20de%20Dados%20Pre-Natal%20-%20Andrea%20-%20semana%2012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lva\Desktop\andrea\Coleta%20de%20Dados%20Pre-Natal%20-%20Andrea%20-%20semana%201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lva\Desktop\andrea\Coleta%20de%20Dados%20Pre-Natal%20-%20Andrea%20-%20semana%2012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lva\Desktop\andrea\Coleta%20de%20Dados%20Pre-Natal%20-%20Andrea%20-%20semana%2012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lva\Desktop\andrea\Coleta%20de%20Dados%20Pre-Natal%20-%20Andrea%20-%20semana%2012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lva\Desktop\andrea\Coleta%20de%20Dados%20Pre-Natal%20-%20Andrea%20-%20semana%2012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lva\Desktop\andrea\Coleta%20de%20Dados%20Pre-Natal%20-%20Andrea%20-%20semana%2012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lva\Desktop\andrea\Coleta%20de%20Dados%20Pre-Natal%20-%20Andrea%20-%20semana%2012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lva\Desktop\andrea\Coleta%20de%20Dados%20Pre-Natal%20-%20Andrea%20-%20semana%2012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lva\Desktop\andrea\Coleta%20de%20Dados%20Pre-Natal%20-%20Andrea%20-%20semana%2012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lva\Desktop\andrea\Coleta%20de%20Dados%20Pre-Natal%20-%20Andrea%20-%20semana%2012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lva\Desktop\andrea\Coleta%20de%20Dados%20Pre-Natal%20-%20Andrea%20-%20semana%2012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lva\Desktop\andrea\Coleta%20de%20Dados%20Pre-Natal%20-%20Andrea%20-%20semana%201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lva\Desktop\andrea\Coleta%20de%20Dados%20Pre-Natal%20-%20Andrea%20-%20semana%2012.xlsx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lva\Desktop\andrea\Coleta%20de%20Dados%20Pre-Natal%20-%20Andrea%20-%20semana%2012.xlsx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lva\Desktop\andrea\Coleta%20de%20Dados%20Pre-Natal%20-%20Andrea%20-%20semana%201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lva\Desktop\andrea\Coleta%20de%20Dados%20Pre-Natal%20-%20Andrea%20-%20semana%2012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lva\Desktop\andrea\Coleta%20de%20Dados%20Pre-Natal%20-%20Andrea%20-%20semana%2012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lva\Desktop\andrea\Coleta%20de%20Dados%20Pre-Natal%20-%20Andrea%20-%20semana%2012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lva\Desktop\andrea\Coleta%20de%20Dados%20Pre-Natal%20-%20Andrea%20-%20semana%2012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lva\Desktop\andrea\Coleta%20de%20Dados%20Pre-Natal%20-%20Andrea%20-%20semana%2012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lva\Desktop\andrea\Coleta%20de%20Dados%20Pre-Natal%20-%20Andrea%20-%20semana%201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1"/>
          <c:order val="1"/>
          <c:tx>
            <c:strRef>
              <c:f>Indicadores!$C$5</c:f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multiLvlStrRef>
              <c:f>Indicadores!$D$4:$F$4</c:f>
            </c:multiLvlStrRef>
          </c:cat>
          <c:val>
            <c:numRef>
              <c:f>Indicadores!$D$5:$F$5</c:f>
            </c:numRef>
          </c:val>
        </c:ser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gestantes cadastradas no Programa de Pré-natal e Puerpério.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howVal val="1"/>
          </c:dLbls>
          <c:cat>
            <c:strRef>
              <c:f>Indicadores!$D$4:$F$4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Indicadores!$D$5:$F$5</c:f>
              <c:numCache>
                <c:formatCode>0.0%</c:formatCode>
                <c:ptCount val="3"/>
                <c:pt idx="0">
                  <c:v>0.82203389830509266</c:v>
                </c:pt>
                <c:pt idx="1">
                  <c:v>0.90677966101694918</c:v>
                </c:pt>
                <c:pt idx="2">
                  <c:v>1.0084745762711864</c:v>
                </c:pt>
              </c:numCache>
            </c:numRef>
          </c:val>
        </c:ser>
        <c:axId val="56210944"/>
        <c:axId val="56212480"/>
      </c:barChart>
      <c:catAx>
        <c:axId val="5621094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6212480"/>
        <c:crosses val="autoZero"/>
        <c:auto val="1"/>
        <c:lblAlgn val="ctr"/>
        <c:lblOffset val="100"/>
      </c:catAx>
      <c:valAx>
        <c:axId val="56212480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621094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1"/>
          <c:order val="0"/>
          <c:tx>
            <c:strRef>
              <c:f>Indicadores!$C$57</c:f>
              <c:strCache>
                <c:ptCount val="1"/>
                <c:pt idx="0">
                  <c:v>Proporção de gestantes com solicitação de ABO-Rh na primeira consulta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showVal val="1"/>
          </c:dLbls>
          <c:cat>
            <c:strRef>
              <c:f>Indicadores!$D$56:$F$56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Indicadores!$D$57:$F$57</c:f>
              <c:numCache>
                <c:formatCode>0.0%</c:formatCode>
                <c:ptCount val="3"/>
                <c:pt idx="0">
                  <c:v>0.94845360824742253</c:v>
                </c:pt>
                <c:pt idx="1">
                  <c:v>0.95327102803738362</c:v>
                </c:pt>
                <c:pt idx="2">
                  <c:v>0.98319327731092432</c:v>
                </c:pt>
              </c:numCache>
            </c:numRef>
          </c:val>
        </c:ser>
        <c:axId val="62656896"/>
        <c:axId val="62658432"/>
      </c:barChart>
      <c:catAx>
        <c:axId val="62656896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62658432"/>
        <c:crosses val="autoZero"/>
        <c:auto val="1"/>
        <c:lblAlgn val="ctr"/>
        <c:lblOffset val="100"/>
      </c:catAx>
      <c:valAx>
        <c:axId val="62658432"/>
        <c:scaling>
          <c:orientation val="minMax"/>
          <c:max val="1"/>
          <c:min val="0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62656896"/>
        <c:crosses val="autoZero"/>
        <c:crossBetween val="between"/>
        <c:majorUnit val="0.2"/>
      </c:valAx>
    </c:plotArea>
    <c:plotVisOnly val="1"/>
    <c:dispBlanksAs val="gap"/>
  </c:chart>
  <c:spPr>
    <a:ln w="3175">
      <a:solidFill>
        <a:srgbClr val="808080"/>
      </a:solidFill>
    </a:ln>
  </c:sp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Indicadores!$C$62</c:f>
              <c:strCache>
                <c:ptCount val="1"/>
                <c:pt idx="0">
                  <c:v>Proporção de gestantes com solicitação de hemoglobina / hematócrito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howVal val="1"/>
          </c:dLbls>
          <c:cat>
            <c:strRef>
              <c:f>Indicadores!$D$61:$F$61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Indicadores!$D$62:$F$62</c:f>
              <c:numCache>
                <c:formatCode>0.0%</c:formatCode>
                <c:ptCount val="3"/>
                <c:pt idx="0">
                  <c:v>0.9690721649484535</c:v>
                </c:pt>
                <c:pt idx="1">
                  <c:v>0.9719626168224299</c:v>
                </c:pt>
                <c:pt idx="2">
                  <c:v>0.99159663865546221</c:v>
                </c:pt>
              </c:numCache>
            </c:numRef>
          </c:val>
        </c:ser>
        <c:axId val="62703104"/>
        <c:axId val="62704640"/>
      </c:barChart>
      <c:catAx>
        <c:axId val="62703104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62704640"/>
        <c:crosses val="autoZero"/>
        <c:auto val="1"/>
        <c:lblAlgn val="ctr"/>
        <c:lblOffset val="100"/>
      </c:catAx>
      <c:valAx>
        <c:axId val="62704640"/>
        <c:scaling>
          <c:orientation val="minMax"/>
          <c:max val="1"/>
          <c:min val="0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62703104"/>
        <c:crosses val="autoZero"/>
        <c:crossBetween val="between"/>
        <c:majorUnit val="0.2"/>
      </c:valAx>
    </c:plotArea>
    <c:plotVisOnly val="1"/>
    <c:dispBlanksAs val="gap"/>
  </c:chart>
  <c:spPr>
    <a:ln w="3175">
      <a:solidFill>
        <a:srgbClr val="808080"/>
      </a:solidFill>
    </a:ln>
  </c:sp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1"/>
          <c:order val="0"/>
          <c:tx>
            <c:strRef>
              <c:f>Indicadores!$C$67</c:f>
              <c:strCache>
                <c:ptCount val="1"/>
                <c:pt idx="0">
                  <c:v>Proporção de gestantes com solicitação de glicemia de jejum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howVal val="1"/>
          </c:dLbls>
          <c:cat>
            <c:strRef>
              <c:f>Indicadores!$D$66:$F$66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Indicadores!$D$67:$F$67</c:f>
              <c:numCache>
                <c:formatCode>0.0%</c:formatCode>
                <c:ptCount val="3"/>
                <c:pt idx="0">
                  <c:v>0.94845360824742253</c:v>
                </c:pt>
                <c:pt idx="1">
                  <c:v>0.95327102803738362</c:v>
                </c:pt>
                <c:pt idx="2">
                  <c:v>0.98319327731092432</c:v>
                </c:pt>
              </c:numCache>
            </c:numRef>
          </c:val>
        </c:ser>
        <c:axId val="62761600"/>
        <c:axId val="62767488"/>
      </c:barChart>
      <c:catAx>
        <c:axId val="62761600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62767488"/>
        <c:crosses val="autoZero"/>
        <c:auto val="1"/>
        <c:lblAlgn val="ctr"/>
        <c:lblOffset val="100"/>
      </c:catAx>
      <c:valAx>
        <c:axId val="62767488"/>
        <c:scaling>
          <c:orientation val="minMax"/>
          <c:max val="1"/>
          <c:min val="0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62761600"/>
        <c:crosses val="autoZero"/>
        <c:crossBetween val="between"/>
        <c:majorUnit val="0.2"/>
      </c:valAx>
    </c:plotArea>
    <c:plotVisOnly val="1"/>
    <c:dispBlanksAs val="gap"/>
  </c:chart>
  <c:spPr>
    <a:ln w="3175">
      <a:solidFill>
        <a:srgbClr val="808080"/>
      </a:solidFill>
    </a:ln>
  </c:sp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Indicadores!$C$72</c:f>
              <c:strCache>
                <c:ptCount val="1"/>
                <c:pt idx="0">
                  <c:v>Proporção de gestantes com solicitação de VDRL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howVal val="1"/>
          </c:dLbls>
          <c:cat>
            <c:strRef>
              <c:f>Indicadores!$D$71:$F$71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Indicadores!$D$72:$F$72</c:f>
              <c:numCache>
                <c:formatCode>0.0%</c:formatCode>
                <c:ptCount val="3"/>
                <c:pt idx="0">
                  <c:v>0.90721649484535716</c:v>
                </c:pt>
                <c:pt idx="1">
                  <c:v>0.91588785046728971</c:v>
                </c:pt>
                <c:pt idx="2">
                  <c:v>0.94957983193277362</c:v>
                </c:pt>
              </c:numCache>
            </c:numRef>
          </c:val>
        </c:ser>
        <c:axId val="62832640"/>
        <c:axId val="62834176"/>
      </c:barChart>
      <c:catAx>
        <c:axId val="62832640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62834176"/>
        <c:crosses val="autoZero"/>
        <c:auto val="1"/>
        <c:lblAlgn val="ctr"/>
        <c:lblOffset val="100"/>
      </c:catAx>
      <c:valAx>
        <c:axId val="62834176"/>
        <c:scaling>
          <c:orientation val="minMax"/>
          <c:max val="1"/>
          <c:min val="0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62832640"/>
        <c:crosses val="autoZero"/>
        <c:crossBetween val="between"/>
        <c:majorUnit val="0.2"/>
      </c:valAx>
    </c:plotArea>
    <c:plotVisOnly val="1"/>
    <c:dispBlanksAs val="gap"/>
  </c:chart>
  <c:spPr>
    <a:ln w="3175">
      <a:solidFill>
        <a:srgbClr val="808080"/>
      </a:solidFill>
    </a:ln>
  </c:sp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1"/>
          <c:order val="0"/>
          <c:tx>
            <c:strRef>
              <c:f>Indicadores!$C$77</c:f>
              <c:strCache>
                <c:ptCount val="1"/>
                <c:pt idx="0">
                  <c:v>Proporção de gestantes com solicitação de exame de Urina tipo 1 com urocultura e antibiograma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howVal val="1"/>
          </c:dLbls>
          <c:cat>
            <c:strRef>
              <c:f>Indicadores!$D$76:$F$76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Indicadores!$D$77:$F$77</c:f>
              <c:numCache>
                <c:formatCode>0.0%</c:formatCode>
                <c:ptCount val="3"/>
                <c:pt idx="0">
                  <c:v>0.47422680412371132</c:v>
                </c:pt>
                <c:pt idx="1">
                  <c:v>0.45794392523364641</c:v>
                </c:pt>
                <c:pt idx="2">
                  <c:v>0.63865546218488134</c:v>
                </c:pt>
              </c:numCache>
            </c:numRef>
          </c:val>
        </c:ser>
        <c:axId val="62940288"/>
        <c:axId val="62941824"/>
      </c:barChart>
      <c:catAx>
        <c:axId val="62940288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62941824"/>
        <c:crosses val="autoZero"/>
        <c:auto val="1"/>
        <c:lblAlgn val="ctr"/>
        <c:lblOffset val="100"/>
      </c:catAx>
      <c:valAx>
        <c:axId val="62941824"/>
        <c:scaling>
          <c:orientation val="minMax"/>
          <c:max val="1"/>
          <c:min val="0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62940288"/>
        <c:crosses val="autoZero"/>
        <c:crossBetween val="between"/>
        <c:majorUnit val="0.2"/>
      </c:valAx>
    </c:plotArea>
    <c:plotVisOnly val="1"/>
    <c:dispBlanksAs val="gap"/>
  </c:chart>
  <c:spPr>
    <a:ln w="3175">
      <a:solidFill>
        <a:srgbClr val="808080"/>
      </a:solidFill>
    </a:ln>
  </c:sp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Indicadores!$C$82</c:f>
              <c:strCache>
                <c:ptCount val="1"/>
                <c:pt idx="0">
                  <c:v>Proporção de gestantes com solicitação de testagem anti-HIV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howVal val="1"/>
          </c:dLbls>
          <c:cat>
            <c:strRef>
              <c:f>Indicadores!$D$81:$F$81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Indicadores!$D$82:$F$82</c:f>
              <c:numCache>
                <c:formatCode>0.0%</c:formatCode>
                <c:ptCount val="3"/>
                <c:pt idx="0">
                  <c:v>0.87628865979381465</c:v>
                </c:pt>
                <c:pt idx="1">
                  <c:v>0.88785046728971961</c:v>
                </c:pt>
                <c:pt idx="2">
                  <c:v>0.94957983193277362</c:v>
                </c:pt>
              </c:numCache>
            </c:numRef>
          </c:val>
        </c:ser>
        <c:axId val="62974208"/>
        <c:axId val="62877696"/>
      </c:barChart>
      <c:catAx>
        <c:axId val="62974208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62877696"/>
        <c:crosses val="autoZero"/>
        <c:auto val="1"/>
        <c:lblAlgn val="ctr"/>
        <c:lblOffset val="100"/>
      </c:catAx>
      <c:valAx>
        <c:axId val="62877696"/>
        <c:scaling>
          <c:orientation val="minMax"/>
          <c:max val="1"/>
          <c:min val="0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62974208"/>
        <c:crosses val="autoZero"/>
        <c:crossBetween val="between"/>
        <c:majorUnit val="0.2"/>
      </c:valAx>
    </c:plotArea>
    <c:plotVisOnly val="1"/>
    <c:dispBlanksAs val="gap"/>
  </c:chart>
  <c:spPr>
    <a:ln w="3175">
      <a:solidFill>
        <a:srgbClr val="808080"/>
      </a:solidFill>
    </a:ln>
  </c:sp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1"/>
          <c:order val="0"/>
          <c:tx>
            <c:strRef>
              <c:f>Indicadores!$C$87</c:f>
              <c:strCache>
                <c:ptCount val="1"/>
                <c:pt idx="0">
                  <c:v>Proporção de gestantes com solicitação de sorologia para hepatite B (HBsAg)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howVal val="1"/>
          </c:dLbls>
          <c:cat>
            <c:strRef>
              <c:f>Indicadores!$D$86:$F$86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Indicadores!$D$87:$F$87</c:f>
              <c:numCache>
                <c:formatCode>0.0%</c:formatCode>
                <c:ptCount val="3"/>
                <c:pt idx="0">
                  <c:v>0.87628865979381465</c:v>
                </c:pt>
                <c:pt idx="1">
                  <c:v>0.88785046728971961</c:v>
                </c:pt>
                <c:pt idx="2">
                  <c:v>0.92436974789915949</c:v>
                </c:pt>
              </c:numCache>
            </c:numRef>
          </c:val>
        </c:ser>
        <c:axId val="62979456"/>
        <c:axId val="63128704"/>
      </c:barChart>
      <c:catAx>
        <c:axId val="62979456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63128704"/>
        <c:crosses val="autoZero"/>
        <c:auto val="1"/>
        <c:lblAlgn val="ctr"/>
        <c:lblOffset val="100"/>
      </c:catAx>
      <c:valAx>
        <c:axId val="63128704"/>
        <c:scaling>
          <c:orientation val="minMax"/>
          <c:max val="1"/>
          <c:min val="0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62979456"/>
        <c:crosses val="autoZero"/>
        <c:crossBetween val="between"/>
        <c:majorUnit val="0.2"/>
      </c:valAx>
    </c:plotArea>
    <c:plotVisOnly val="1"/>
    <c:dispBlanksAs val="gap"/>
  </c:chart>
  <c:spPr>
    <a:ln w="3175">
      <a:solidFill>
        <a:srgbClr val="808080"/>
      </a:solidFill>
    </a:ln>
  </c:sp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Indicadores!$C$92</c:f>
              <c:strCache>
                <c:ptCount val="1"/>
                <c:pt idx="0">
                  <c:v>Proporção de gestantes com sorologia para toxoplasmose (IgG e IgM) na primeira consulta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howVal val="1"/>
          </c:dLbls>
          <c:cat>
            <c:strRef>
              <c:f>Indicadores!$D$91:$F$91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Indicadores!$D$92:$F$92</c:f>
              <c:numCache>
                <c:formatCode>0.0%</c:formatCode>
                <c:ptCount val="3"/>
                <c:pt idx="0">
                  <c:v>7.2164948453608324E-2</c:v>
                </c:pt>
                <c:pt idx="1">
                  <c:v>9.3457943925234363E-2</c:v>
                </c:pt>
                <c:pt idx="2">
                  <c:v>8.403361344537813E-2</c:v>
                </c:pt>
              </c:numCache>
            </c:numRef>
          </c:val>
        </c:ser>
        <c:axId val="63046400"/>
        <c:axId val="63047936"/>
      </c:barChart>
      <c:catAx>
        <c:axId val="63046400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63047936"/>
        <c:crosses val="autoZero"/>
        <c:auto val="1"/>
        <c:lblAlgn val="ctr"/>
        <c:lblOffset val="100"/>
      </c:catAx>
      <c:valAx>
        <c:axId val="63047936"/>
        <c:scaling>
          <c:orientation val="minMax"/>
          <c:max val="1"/>
          <c:min val="0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63046400"/>
        <c:crosses val="autoZero"/>
        <c:crossBetween val="between"/>
        <c:majorUnit val="0.2"/>
      </c:valAx>
    </c:plotArea>
    <c:plotVisOnly val="1"/>
    <c:dispBlanksAs val="gap"/>
  </c:chart>
  <c:spPr>
    <a:ln w="3175">
      <a:solidFill>
        <a:srgbClr val="808080"/>
      </a:solidFill>
    </a:ln>
  </c:sp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1"/>
          <c:order val="0"/>
          <c:tx>
            <c:strRef>
              <c:f>Indicadores!$C$97</c:f>
              <c:strCache>
                <c:ptCount val="1"/>
                <c:pt idx="0">
                  <c:v>Proporção de gestantes com  o esquema da vacina anti-tetânica completo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howVal val="1"/>
          </c:dLbls>
          <c:cat>
            <c:strRef>
              <c:f>Indicadores!$D$96:$F$96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Indicadores!$D$97:$F$97</c:f>
              <c:numCache>
                <c:formatCode>0.0%</c:formatCode>
                <c:ptCount val="3"/>
                <c:pt idx="0">
                  <c:v>0.80412371134020622</c:v>
                </c:pt>
                <c:pt idx="1">
                  <c:v>0.80373831775700932</c:v>
                </c:pt>
                <c:pt idx="2">
                  <c:v>0.85714285714285765</c:v>
                </c:pt>
              </c:numCache>
            </c:numRef>
          </c:val>
        </c:ser>
        <c:axId val="63084416"/>
        <c:axId val="63085952"/>
      </c:barChart>
      <c:catAx>
        <c:axId val="63084416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63085952"/>
        <c:crosses val="autoZero"/>
        <c:auto val="1"/>
        <c:lblAlgn val="ctr"/>
        <c:lblOffset val="100"/>
      </c:catAx>
      <c:valAx>
        <c:axId val="63085952"/>
        <c:scaling>
          <c:orientation val="minMax"/>
          <c:max val="1"/>
          <c:min val="0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63084416"/>
        <c:crosses val="autoZero"/>
        <c:crossBetween val="between"/>
        <c:majorUnit val="0.2"/>
      </c:valAx>
    </c:plotArea>
    <c:plotVisOnly val="1"/>
    <c:dispBlanksAs val="gap"/>
  </c:chart>
  <c:spPr>
    <a:ln w="3175">
      <a:solidFill>
        <a:srgbClr val="808080"/>
      </a:solidFill>
    </a:ln>
  </c:sp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Indicadores!$C$102</c:f>
              <c:strCache>
                <c:ptCount val="1"/>
                <c:pt idx="0">
                  <c:v>Proporção de gestantes com  o esquema da vacina de Hepatite B completo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howVal val="1"/>
          </c:dLbls>
          <c:cat>
            <c:strRef>
              <c:f>Indicadores!$D$101:$F$101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Indicadores!$D$102:$F$102</c:f>
              <c:numCache>
                <c:formatCode>0.0%</c:formatCode>
                <c:ptCount val="3"/>
                <c:pt idx="0">
                  <c:v>0.84536082474226437</c:v>
                </c:pt>
                <c:pt idx="1">
                  <c:v>0.85046728971962238</c:v>
                </c:pt>
                <c:pt idx="2">
                  <c:v>0.87394957983193278</c:v>
                </c:pt>
              </c:numCache>
            </c:numRef>
          </c:val>
        </c:ser>
        <c:axId val="63208448"/>
        <c:axId val="63222528"/>
      </c:barChart>
      <c:catAx>
        <c:axId val="63208448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63222528"/>
        <c:crosses val="autoZero"/>
        <c:auto val="1"/>
        <c:lblAlgn val="ctr"/>
        <c:lblOffset val="100"/>
      </c:catAx>
      <c:valAx>
        <c:axId val="63222528"/>
        <c:scaling>
          <c:orientation val="minMax"/>
          <c:max val="1"/>
          <c:min val="0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63208448"/>
        <c:crosses val="autoZero"/>
        <c:crossBetween val="between"/>
        <c:majorUnit val="0.2"/>
      </c:valAx>
    </c:plotArea>
    <c:plotVisOnly val="1"/>
    <c:dispBlanksAs val="gap"/>
  </c:chart>
  <c:spPr>
    <a:ln w="3175">
      <a:solidFill>
        <a:srgbClr val="808080"/>
      </a:solidFill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Indicadores!$C$11</c:f>
              <c:strCache>
                <c:ptCount val="1"/>
                <c:pt idx="0">
                  <c:v>Proporção de gestantes captadas no primeiro trimestre de gestação.</c:v>
                </c:pt>
              </c:strCache>
            </c:strRef>
          </c:tx>
          <c:spPr>
            <a:solidFill>
              <a:srgbClr val="0070C0"/>
            </a:solidFill>
          </c:spPr>
          <c:dLbls>
            <c:showVal val="1"/>
          </c:dLbls>
          <c:cat>
            <c:strRef>
              <c:f>Indicadores!$D$10:$F$10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Indicadores!$D$11:$F$11</c:f>
              <c:numCache>
                <c:formatCode>0.0%</c:formatCode>
                <c:ptCount val="3"/>
                <c:pt idx="0">
                  <c:v>0.4329896907216515</c:v>
                </c:pt>
                <c:pt idx="1">
                  <c:v>0.45794392523364608</c:v>
                </c:pt>
                <c:pt idx="2">
                  <c:v>0.48739495798319332</c:v>
                </c:pt>
              </c:numCache>
            </c:numRef>
          </c:val>
        </c:ser>
        <c:axId val="57809536"/>
        <c:axId val="57811328"/>
      </c:barChart>
      <c:catAx>
        <c:axId val="57809536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57811328"/>
        <c:crosses val="autoZero"/>
        <c:auto val="1"/>
        <c:lblAlgn val="ctr"/>
        <c:lblOffset val="100"/>
      </c:catAx>
      <c:valAx>
        <c:axId val="57811328"/>
        <c:scaling>
          <c:orientation val="minMax"/>
          <c:max val="1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57809536"/>
        <c:crosses val="autoZero"/>
        <c:crossBetween val="between"/>
        <c:majorUnit val="0.2"/>
      </c:valAx>
      <c:spPr>
        <a:ln w="3175" cap="flat" cmpd="sng">
          <a:prstDash val="solid"/>
          <a:round/>
        </a:ln>
      </c:spPr>
    </c:plotArea>
    <c:plotVisOnly val="1"/>
    <c:dispBlanksAs val="gap"/>
  </c:chart>
  <c:spPr>
    <a:ln w="3175" cmpd="sng">
      <a:solidFill>
        <a:srgbClr val="808080"/>
      </a:solidFill>
      <a:prstDash val="solid"/>
    </a:ln>
  </c:sp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1"/>
          <c:order val="0"/>
          <c:tx>
            <c:strRef>
              <c:f>Indicadores!$C$107</c:f>
              <c:strCache>
                <c:ptCount val="1"/>
                <c:pt idx="0">
                  <c:v>Proporção de gestantes com avaliação de saúde bucal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howVal val="1"/>
          </c:dLbls>
          <c:cat>
            <c:strRef>
              <c:f>Indicadores!$D$106:$F$106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Indicadores!$D$107:$F$107</c:f>
              <c:numCache>
                <c:formatCode>0.0%</c:formatCode>
                <c:ptCount val="3"/>
                <c:pt idx="0">
                  <c:v>7.2164948453608324E-2</c:v>
                </c:pt>
                <c:pt idx="1">
                  <c:v>7.4766355140187132E-2</c:v>
                </c:pt>
                <c:pt idx="2">
                  <c:v>0.21848739495798442</c:v>
                </c:pt>
              </c:numCache>
            </c:numRef>
          </c:val>
        </c:ser>
        <c:axId val="63267200"/>
        <c:axId val="63268736"/>
      </c:barChart>
      <c:catAx>
        <c:axId val="63267200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63268736"/>
        <c:crosses val="autoZero"/>
        <c:auto val="1"/>
        <c:lblAlgn val="ctr"/>
        <c:lblOffset val="100"/>
      </c:catAx>
      <c:valAx>
        <c:axId val="63268736"/>
        <c:scaling>
          <c:orientation val="minMax"/>
          <c:max val="1"/>
          <c:min val="0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63267200"/>
        <c:crosses val="autoZero"/>
        <c:crossBetween val="between"/>
        <c:majorUnit val="0.2"/>
      </c:valAx>
    </c:plotArea>
    <c:plotVisOnly val="1"/>
    <c:dispBlanksAs val="gap"/>
  </c:chart>
  <c:spPr>
    <a:ln w="3175">
      <a:solidFill>
        <a:srgbClr val="808080"/>
      </a:solidFill>
    </a:ln>
  </c:sp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Plan1!$B$1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rgbClr val="0070C0"/>
            </a:solidFill>
          </c:spPr>
          <c:dLbls>
            <c:showVal val="1"/>
          </c:dLbls>
          <c:cat>
            <c:strRef>
              <c:f>Plan1!$A$2:$A$4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Plan1!$B$2:$B$4</c:f>
              <c:numCache>
                <c:formatCode>0%</c:formatCode>
                <c:ptCount val="3"/>
                <c:pt idx="0">
                  <c:v>0.05</c:v>
                </c:pt>
                <c:pt idx="1">
                  <c:v>0.1</c:v>
                </c:pt>
                <c:pt idx="2">
                  <c:v>0.70000000000000062</c:v>
                </c:pt>
              </c:numCache>
            </c:numRef>
          </c:val>
        </c:ser>
        <c:axId val="63320448"/>
        <c:axId val="63321984"/>
      </c:barChart>
      <c:catAx>
        <c:axId val="63320448"/>
        <c:scaling>
          <c:orientation val="minMax"/>
        </c:scaling>
        <c:axPos val="b"/>
        <c:tickLblPos val="nextTo"/>
        <c:crossAx val="63321984"/>
        <c:crossesAt val="0"/>
        <c:auto val="1"/>
        <c:lblAlgn val="ctr"/>
        <c:lblOffset val="100"/>
      </c:catAx>
      <c:valAx>
        <c:axId val="63321984"/>
        <c:scaling>
          <c:orientation val="minMax"/>
          <c:max val="1"/>
          <c:min val="0"/>
        </c:scaling>
        <c:axPos val="l"/>
        <c:majorGridlines/>
        <c:numFmt formatCode="0%" sourceLinked="1"/>
        <c:tickLblPos val="nextTo"/>
        <c:crossAx val="63320448"/>
        <c:crosses val="autoZero"/>
        <c:crossBetween val="between"/>
        <c:minorUnit val="0.2"/>
      </c:valAx>
    </c:plotArea>
    <c:plotVisOnly val="1"/>
  </c:chart>
  <c:spPr>
    <a:ln w="3175">
      <a:solidFill>
        <a:srgbClr val="808080"/>
      </a:solidFill>
    </a:ln>
  </c:sp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Indicadores!$C$117</c:f>
              <c:strCache>
                <c:ptCount val="1"/>
                <c:pt idx="0">
                  <c:v>Proporção de gestantes com primeira consulta odontológica com tratamento dentário concluído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howVal val="1"/>
          </c:dLbls>
          <c:cat>
            <c:strRef>
              <c:f>Indicadores!$D$116:$F$116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Indicadores!$D$117:$F$117</c:f>
              <c:numCache>
                <c:formatCode>0.0%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6.8965517241379309E-2</c:v>
                </c:pt>
              </c:numCache>
            </c:numRef>
          </c:val>
        </c:ser>
        <c:axId val="63703680"/>
        <c:axId val="63734144"/>
      </c:barChart>
      <c:catAx>
        <c:axId val="6370368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3734144"/>
        <c:crosses val="autoZero"/>
        <c:auto val="1"/>
        <c:lblAlgn val="ctr"/>
        <c:lblOffset val="100"/>
      </c:catAx>
      <c:valAx>
        <c:axId val="63734144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3703680"/>
        <c:crosses val="autoZero"/>
        <c:crossBetween val="between"/>
        <c:min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Indicadores!$C$122</c:f>
              <c:strCache>
                <c:ptCount val="1"/>
                <c:pt idx="0">
                  <c:v>Proporção de gestantes com registro na ficha espelho de pré-natal/vacinação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howVal val="1"/>
          </c:dLbls>
          <c:cat>
            <c:strRef>
              <c:f>Indicadores!$D$121:$F$121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Indicadores!$D$122:$F$122</c:f>
              <c:numCache>
                <c:formatCode>0.0%</c:formatCode>
                <c:ptCount val="3"/>
                <c:pt idx="0">
                  <c:v>0.89690721649485572</c:v>
                </c:pt>
                <c:pt idx="1">
                  <c:v>0.90654205607476634</c:v>
                </c:pt>
                <c:pt idx="2">
                  <c:v>0.94957983193277362</c:v>
                </c:pt>
              </c:numCache>
            </c:numRef>
          </c:val>
        </c:ser>
        <c:axId val="63778176"/>
        <c:axId val="63812736"/>
      </c:barChart>
      <c:catAx>
        <c:axId val="6377817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3812736"/>
        <c:crosses val="autoZero"/>
        <c:auto val="1"/>
        <c:lblAlgn val="ctr"/>
        <c:lblOffset val="100"/>
      </c:catAx>
      <c:valAx>
        <c:axId val="63812736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3778176"/>
        <c:crosses val="autoZero"/>
        <c:crossBetween val="between"/>
        <c:min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Indicadores!$C$127</c:f>
              <c:strCache>
                <c:ptCount val="1"/>
                <c:pt idx="0">
                  <c:v>Proporção de gestantes com avaliação de risco gestacional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howVal val="1"/>
          </c:dLbls>
          <c:cat>
            <c:strRef>
              <c:f>Indicadores!$D$126:$F$126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Indicadores!$D$127:$F$127</c:f>
              <c:numCache>
                <c:formatCode>0.0%</c:formatCode>
                <c:ptCount val="3"/>
                <c:pt idx="0">
                  <c:v>0.55670103092783563</c:v>
                </c:pt>
                <c:pt idx="1">
                  <c:v>0.57943925233645577</c:v>
                </c:pt>
                <c:pt idx="2">
                  <c:v>0.73109243697480286</c:v>
                </c:pt>
              </c:numCache>
            </c:numRef>
          </c:val>
        </c:ser>
        <c:axId val="63772544"/>
        <c:axId val="63774080"/>
      </c:barChart>
      <c:catAx>
        <c:axId val="6377254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3774080"/>
        <c:crosses val="autoZero"/>
        <c:auto val="1"/>
        <c:lblAlgn val="ctr"/>
        <c:lblOffset val="100"/>
      </c:catAx>
      <c:valAx>
        <c:axId val="63774080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3772544"/>
        <c:crosses val="autoZero"/>
        <c:crossBetween val="between"/>
        <c:min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Indicadores!$C$132</c:f>
              <c:strCache>
                <c:ptCount val="1"/>
                <c:pt idx="0">
                  <c:v>Proporção de gestantes com avaliação de prioridade de atendimento odontológico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howVal val="1"/>
          </c:dLbls>
          <c:cat>
            <c:strRef>
              <c:f>Indicadores!$D$131:$F$131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Indicadores!$D$132:$F$132</c:f>
              <c:numCache>
                <c:formatCode>0.0%</c:formatCode>
                <c:ptCount val="3"/>
                <c:pt idx="0">
                  <c:v>1.0309278350515465E-2</c:v>
                </c:pt>
                <c:pt idx="1">
                  <c:v>1.8691588785046741E-2</c:v>
                </c:pt>
                <c:pt idx="2">
                  <c:v>3.3613445378151259E-2</c:v>
                </c:pt>
              </c:numCache>
            </c:numRef>
          </c:val>
        </c:ser>
        <c:axId val="63857408"/>
        <c:axId val="63858944"/>
      </c:barChart>
      <c:catAx>
        <c:axId val="6385740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3858944"/>
        <c:crosses val="autoZero"/>
        <c:auto val="1"/>
        <c:lblAlgn val="ctr"/>
        <c:lblOffset val="100"/>
      </c:catAx>
      <c:valAx>
        <c:axId val="63858944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3857408"/>
        <c:crosses val="autoZero"/>
        <c:crossBetween val="between"/>
        <c:min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Indicadores!$C$137</c:f>
              <c:strCache>
                <c:ptCount val="1"/>
                <c:pt idx="0">
                  <c:v>Proporção de gestantes que receberam orientação nutricional</c:v>
                </c:pt>
              </c:strCache>
            </c:strRef>
          </c:tx>
          <c:spPr>
            <a:solidFill>
              <a:srgbClr val="0070C0"/>
            </a:solidFill>
          </c:spPr>
          <c:dLbls>
            <c:showVal val="1"/>
          </c:dLbls>
          <c:cat>
            <c:strRef>
              <c:f>Indicadores!$D$136:$F$136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Indicadores!$D$137:$F$137</c:f>
              <c:numCache>
                <c:formatCode>0.0%</c:formatCode>
                <c:ptCount val="3"/>
                <c:pt idx="0">
                  <c:v>0.9690721649484535</c:v>
                </c:pt>
                <c:pt idx="1">
                  <c:v>0.9719626168224299</c:v>
                </c:pt>
                <c:pt idx="2">
                  <c:v>0.98319327731092432</c:v>
                </c:pt>
              </c:numCache>
            </c:numRef>
          </c:val>
        </c:ser>
        <c:axId val="63880576"/>
        <c:axId val="63894656"/>
      </c:barChart>
      <c:catAx>
        <c:axId val="63880576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63894656"/>
        <c:crosses val="autoZero"/>
        <c:auto val="1"/>
        <c:lblAlgn val="ctr"/>
        <c:lblOffset val="100"/>
      </c:catAx>
      <c:valAx>
        <c:axId val="63894656"/>
        <c:scaling>
          <c:orientation val="minMax"/>
          <c:max val="1"/>
          <c:min val="0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63880576"/>
        <c:crosses val="autoZero"/>
        <c:crossBetween val="between"/>
        <c:minorUnit val="0.2"/>
      </c:valAx>
    </c:plotArea>
    <c:plotVisOnly val="1"/>
    <c:dispBlanksAs val="gap"/>
  </c:chart>
  <c:spPr>
    <a:ln w="3175">
      <a:solidFill>
        <a:srgbClr val="808080"/>
      </a:solidFill>
    </a:ln>
  </c:sp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Indicadores!$C$143</c:f>
              <c:strCache>
                <c:ptCount val="1"/>
                <c:pt idx="0">
                  <c:v>Proporção de gestantes que receberam orientação sobre aleitamento materno</c:v>
                </c:pt>
              </c:strCache>
            </c:strRef>
          </c:tx>
          <c:spPr>
            <a:solidFill>
              <a:srgbClr val="0070C0"/>
            </a:solidFill>
          </c:spPr>
          <c:dLbls>
            <c:showVal val="1"/>
          </c:dLbls>
          <c:cat>
            <c:strRef>
              <c:f>Indicadores!$D$142:$F$142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Indicadores!$D$143:$F$143</c:f>
              <c:numCache>
                <c:formatCode>0.0%</c:formatCode>
                <c:ptCount val="3"/>
                <c:pt idx="0">
                  <c:v>0.83505154639175261</c:v>
                </c:pt>
                <c:pt idx="1">
                  <c:v>0.85046728971961527</c:v>
                </c:pt>
                <c:pt idx="2">
                  <c:v>0.88235294117647056</c:v>
                </c:pt>
              </c:numCache>
            </c:numRef>
          </c:val>
        </c:ser>
        <c:axId val="64022400"/>
        <c:axId val="64023936"/>
      </c:barChart>
      <c:catAx>
        <c:axId val="64022400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64023936"/>
        <c:crosses val="autoZero"/>
        <c:auto val="1"/>
        <c:lblAlgn val="ctr"/>
        <c:lblOffset val="100"/>
      </c:catAx>
      <c:valAx>
        <c:axId val="64023936"/>
        <c:scaling>
          <c:orientation val="minMax"/>
          <c:max val="1"/>
          <c:min val="0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64022400"/>
        <c:crosses val="autoZero"/>
        <c:crossBetween val="between"/>
        <c:minorUnit val="0.2"/>
      </c:valAx>
    </c:plotArea>
    <c:plotVisOnly val="1"/>
    <c:dispBlanksAs val="gap"/>
  </c:chart>
  <c:spPr>
    <a:ln w="3175">
      <a:solidFill>
        <a:srgbClr val="808080"/>
      </a:solidFill>
    </a:ln>
  </c:sp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Indicadores!$C$148</c:f>
              <c:strCache>
                <c:ptCount val="1"/>
                <c:pt idx="0">
                  <c:v>Proporção de gestantes que receberam orientação sobre cuidados com o recém-nascido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showVal val="1"/>
          </c:dLbls>
          <c:cat>
            <c:strRef>
              <c:f>Indicadores!$D$147:$F$147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Indicadores!$D$148:$F$148</c:f>
              <c:numCache>
                <c:formatCode>0.0%</c:formatCode>
                <c:ptCount val="3"/>
                <c:pt idx="0">
                  <c:v>0.83505154639175261</c:v>
                </c:pt>
                <c:pt idx="1">
                  <c:v>0.85046728971961527</c:v>
                </c:pt>
                <c:pt idx="2">
                  <c:v>0.88235294117647056</c:v>
                </c:pt>
              </c:numCache>
            </c:numRef>
          </c:val>
        </c:ser>
        <c:axId val="64127744"/>
        <c:axId val="64129280"/>
      </c:barChart>
      <c:catAx>
        <c:axId val="6412774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4129280"/>
        <c:crosses val="autoZero"/>
        <c:auto val="1"/>
        <c:lblAlgn val="ctr"/>
        <c:lblOffset val="100"/>
      </c:catAx>
      <c:valAx>
        <c:axId val="64129280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4127744"/>
        <c:crosses val="autoZero"/>
        <c:crossBetween val="between"/>
        <c:min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Indicadores!$C$153</c:f>
              <c:strCache>
                <c:ptCount val="1"/>
                <c:pt idx="0">
                  <c:v>Proporção de gestantes com orientação sobre anticoncepção após o parto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howVal val="1"/>
          </c:dLbls>
          <c:cat>
            <c:strRef>
              <c:f>Indicadores!$D$152:$F$152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Indicadores!$D$153:$F$153</c:f>
              <c:numCache>
                <c:formatCode>0.0%</c:formatCode>
                <c:ptCount val="3"/>
                <c:pt idx="0">
                  <c:v>0.89690721649485572</c:v>
                </c:pt>
                <c:pt idx="1">
                  <c:v>0.89719626168223487</c:v>
                </c:pt>
                <c:pt idx="2">
                  <c:v>0.94117647058823561</c:v>
                </c:pt>
              </c:numCache>
            </c:numRef>
          </c:val>
        </c:ser>
        <c:axId val="64228352"/>
        <c:axId val="64258816"/>
      </c:barChart>
      <c:catAx>
        <c:axId val="6422835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4258816"/>
        <c:crosses val="autoZero"/>
        <c:auto val="1"/>
        <c:lblAlgn val="ctr"/>
        <c:lblOffset val="100"/>
      </c:catAx>
      <c:valAx>
        <c:axId val="64258816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4228352"/>
        <c:crosses val="autoZero"/>
        <c:crossBetween val="between"/>
        <c:min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3503931712638143"/>
          <c:y val="8.3324810789337012E-2"/>
          <c:w val="0.83537090479695408"/>
          <c:h val="0.77447148343197081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Indicadores!$C$17</c:f>
              <c:strCache>
                <c:ptCount val="1"/>
                <c:pt idx="0">
                  <c:v>Proporção de gestantes com primeira consulta odontológica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howVal val="1"/>
          </c:dLbls>
          <c:cat>
            <c:strRef>
              <c:f>Indicadores!$D$16:$F$16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Indicadores!$D$17:$F$17</c:f>
              <c:numCache>
                <c:formatCode>0.0%</c:formatCode>
                <c:ptCount val="3"/>
                <c:pt idx="0">
                  <c:v>7.2164948453608324E-2</c:v>
                </c:pt>
                <c:pt idx="1">
                  <c:v>7.4766355140187132E-2</c:v>
                </c:pt>
                <c:pt idx="2">
                  <c:v>0.24369747899159674</c:v>
                </c:pt>
              </c:numCache>
            </c:numRef>
          </c:val>
        </c:ser>
        <c:axId val="57094144"/>
        <c:axId val="57095680"/>
      </c:barChart>
      <c:catAx>
        <c:axId val="5709414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7095680"/>
        <c:crosses val="autoZero"/>
        <c:auto val="1"/>
        <c:lblAlgn val="ctr"/>
        <c:lblOffset val="100"/>
      </c:catAx>
      <c:valAx>
        <c:axId val="57095680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709414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Indicadores!$C$158</c:f>
              <c:strCache>
                <c:ptCount val="1"/>
                <c:pt idx="0">
                  <c:v>Proporção de gestantes com orientação sobre os riscos do tabagismo e do uso de álcool e drogas na gestação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showVal val="1"/>
          </c:dLbls>
          <c:cat>
            <c:strRef>
              <c:f>Indicadores!$D$157:$F$157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Indicadores!$D$158:$F$158</c:f>
              <c:numCache>
                <c:formatCode>0.0%</c:formatCode>
                <c:ptCount val="3"/>
                <c:pt idx="0">
                  <c:v>0.7319587628866</c:v>
                </c:pt>
                <c:pt idx="1">
                  <c:v>0.75700934579439261</c:v>
                </c:pt>
                <c:pt idx="2">
                  <c:v>0.84033613445378164</c:v>
                </c:pt>
              </c:numCache>
            </c:numRef>
          </c:val>
        </c:ser>
        <c:axId val="64161664"/>
        <c:axId val="64163200"/>
      </c:barChart>
      <c:catAx>
        <c:axId val="6416166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4163200"/>
        <c:crosses val="autoZero"/>
        <c:auto val="1"/>
        <c:lblAlgn val="ctr"/>
        <c:lblOffset val="100"/>
      </c:catAx>
      <c:valAx>
        <c:axId val="64163200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4161664"/>
        <c:crosses val="autoZero"/>
        <c:crossBetween val="between"/>
        <c:min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Indicadores!$C$163</c:f>
              <c:strCache>
                <c:ptCount val="1"/>
                <c:pt idx="0">
                  <c:v>Proporção de gestantes e puérperas com primeira consulta odontológica com orientação sobre higiene bucal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howVal val="1"/>
          </c:dLbls>
          <c:cat>
            <c:strRef>
              <c:f>Indicadores!$D$162:$F$162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Indicadores!$D$163:$F$163</c:f>
              <c:numCache>
                <c:formatCode>0.0%</c:formatCode>
                <c:ptCount val="3"/>
                <c:pt idx="0">
                  <c:v>0.85714285714285765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axId val="64041344"/>
        <c:axId val="64042880"/>
      </c:barChart>
      <c:catAx>
        <c:axId val="6404134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4042880"/>
        <c:crosses val="autoZero"/>
        <c:auto val="1"/>
        <c:lblAlgn val="ctr"/>
        <c:lblOffset val="100"/>
      </c:catAx>
      <c:valAx>
        <c:axId val="64042880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4041344"/>
        <c:crosses val="autoZero"/>
        <c:crossBetween val="between"/>
        <c:min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Indicadores!$C$22</c:f>
              <c:strCache>
                <c:ptCount val="1"/>
                <c:pt idx="0">
                  <c:v>Proporção de gestantes de alto risco com primeira consulta odontológica</c:v>
                </c:pt>
              </c:strCache>
            </c:strRef>
          </c:tx>
          <c:spPr>
            <a:solidFill>
              <a:srgbClr val="0070C0"/>
            </a:solidFill>
          </c:spPr>
          <c:dLbls>
            <c:showVal val="1"/>
          </c:dLbls>
          <c:cat>
            <c:strRef>
              <c:f>Indicadores!$D$21:$F$21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Indicadores!$D$22:$F$22</c:f>
              <c:numCache>
                <c:formatCode>0.0%</c:formatCode>
                <c:ptCount val="3"/>
                <c:pt idx="0">
                  <c:v>0</c:v>
                </c:pt>
                <c:pt idx="1">
                  <c:v>1</c:v>
                </c:pt>
                <c:pt idx="2">
                  <c:v>0</c:v>
                </c:pt>
              </c:numCache>
            </c:numRef>
          </c:val>
        </c:ser>
        <c:axId val="57123968"/>
        <c:axId val="57125504"/>
      </c:barChart>
      <c:catAx>
        <c:axId val="57123968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57125504"/>
        <c:crosses val="autoZero"/>
        <c:auto val="1"/>
        <c:lblAlgn val="ctr"/>
        <c:lblOffset val="100"/>
      </c:catAx>
      <c:valAx>
        <c:axId val="57125504"/>
        <c:scaling>
          <c:orientation val="minMax"/>
          <c:max val="1"/>
          <c:min val="0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57123968"/>
        <c:crosses val="autoZero"/>
        <c:crossBetween val="between"/>
        <c:majorUnit val="0.2"/>
      </c:valAx>
    </c:plotArea>
    <c:plotVisOnly val="1"/>
    <c:dispBlanksAs val="gap"/>
  </c:chart>
  <c:spPr>
    <a:ln w="3175">
      <a:solidFill>
        <a:srgbClr val="808080"/>
      </a:solidFill>
    </a:ln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1"/>
          <c:order val="0"/>
          <c:tx>
            <c:strRef>
              <c:f>Indicadores!$C$27</c:f>
              <c:strCache>
                <c:ptCount val="1"/>
                <c:pt idx="0">
                  <c:v>Proporção de gestantes faltosas às consultas que receberam busca ativa.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howVal val="1"/>
          </c:dLbls>
          <c:cat>
            <c:strRef>
              <c:f>Indicadores!$D$26:$F$26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Indicadores!$D$27:$F$27</c:f>
              <c:numCache>
                <c:formatCode>0.0%</c:formatCode>
                <c:ptCount val="3"/>
                <c:pt idx="0">
                  <c:v>0.26923076923076938</c:v>
                </c:pt>
                <c:pt idx="1">
                  <c:v>0.29629629629629628</c:v>
                </c:pt>
                <c:pt idx="2">
                  <c:v>0.6111111111111116</c:v>
                </c:pt>
              </c:numCache>
            </c:numRef>
          </c:val>
        </c:ser>
        <c:axId val="57899264"/>
        <c:axId val="57909248"/>
      </c:barChart>
      <c:catAx>
        <c:axId val="57899264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57909248"/>
        <c:crosses val="autoZero"/>
        <c:auto val="1"/>
        <c:lblAlgn val="ctr"/>
        <c:lblOffset val="100"/>
      </c:catAx>
      <c:valAx>
        <c:axId val="57909248"/>
        <c:scaling>
          <c:orientation val="minMax"/>
          <c:max val="1"/>
          <c:min val="0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57899264"/>
        <c:crosses val="autoZero"/>
        <c:crossBetween val="between"/>
        <c:majorUnit val="0.2"/>
      </c:valAx>
      <c:spPr>
        <a:ln w="3175">
          <a:solidFill>
            <a:srgbClr val="808080"/>
          </a:solidFill>
        </a:ln>
      </c:spPr>
    </c:plotArea>
    <c:plotVisOnly val="1"/>
    <c:dispBlanksAs val="gap"/>
  </c:chart>
  <c:spPr>
    <a:ln w="3175">
      <a:solidFill>
        <a:srgbClr val="808080"/>
      </a:solidFill>
    </a:ln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Indicadores!$C$32</c:f>
              <c:strCache>
                <c:ptCount val="1"/>
                <c:pt idx="0">
                  <c:v>Proporção de busca ativa realizada às gestantes faltosas às consultas odontológicas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Indicadores!$D$31:$F$31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Indicadores!$D$32:$F$32</c:f>
              <c:numCache>
                <c:formatCode>0.0%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axId val="57920896"/>
        <c:axId val="62592128"/>
      </c:barChart>
      <c:catAx>
        <c:axId val="57920896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62592128"/>
        <c:crosses val="autoZero"/>
        <c:auto val="1"/>
        <c:lblAlgn val="ctr"/>
        <c:lblOffset val="100"/>
      </c:catAx>
      <c:valAx>
        <c:axId val="62592128"/>
        <c:scaling>
          <c:orientation val="minMax"/>
          <c:max val="1"/>
          <c:min val="0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57920896"/>
        <c:crosses val="autoZero"/>
        <c:crossBetween val="between"/>
        <c:majorUnit val="0.2"/>
      </c:valAx>
    </c:plotArea>
    <c:plotVisOnly val="1"/>
    <c:dispBlanksAs val="gap"/>
  </c:chart>
  <c:spPr>
    <a:ln w="3175">
      <a:solidFill>
        <a:srgbClr val="808080"/>
      </a:solidFill>
    </a:ln>
  </c:sp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Indicadores!$C$38</c:f>
              <c:strCache>
                <c:ptCount val="1"/>
                <c:pt idx="0">
                  <c:v>Proporção de gestantes com pelo menos um exame ginecológico por trimestre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showVal val="1"/>
          </c:dLbls>
          <c:cat>
            <c:strRef>
              <c:f>Indicadores!$D$37:$F$37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Indicadores!$D$38:$F$38</c:f>
              <c:numCache>
                <c:formatCode>0.0%</c:formatCode>
                <c:ptCount val="3"/>
                <c:pt idx="0">
                  <c:v>0.38144329896907397</c:v>
                </c:pt>
                <c:pt idx="1">
                  <c:v>0.41121495327102808</c:v>
                </c:pt>
                <c:pt idx="2">
                  <c:v>0.55462184873949893</c:v>
                </c:pt>
              </c:numCache>
            </c:numRef>
          </c:val>
        </c:ser>
        <c:axId val="62620416"/>
        <c:axId val="62621952"/>
      </c:barChart>
      <c:catAx>
        <c:axId val="62620416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62621952"/>
        <c:crosses val="autoZero"/>
        <c:auto val="1"/>
        <c:lblAlgn val="ctr"/>
        <c:lblOffset val="100"/>
      </c:catAx>
      <c:valAx>
        <c:axId val="62621952"/>
        <c:scaling>
          <c:orientation val="minMax"/>
          <c:max val="1"/>
          <c:min val="0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62620416"/>
        <c:crosses val="autoZero"/>
        <c:crossBetween val="between"/>
        <c:majorUnit val="0.2"/>
      </c:valAx>
    </c:plotArea>
    <c:plotVisOnly val="1"/>
    <c:dispBlanksAs val="gap"/>
  </c:chart>
  <c:spPr>
    <a:ln w="3175">
      <a:solidFill>
        <a:srgbClr val="808080"/>
      </a:solidFill>
    </a:ln>
  </c:sp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Indicadores!$C$43</c:f>
              <c:strCache>
                <c:ptCount val="1"/>
                <c:pt idx="0">
                  <c:v>Proporção de gestantes com  pelo menos um exame das mamas durante o pré-natal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showVal val="1"/>
          </c:dLbls>
          <c:cat>
            <c:strRef>
              <c:f>Indicadores!$D$42:$F$42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Indicadores!$D$43:$F$43</c:f>
              <c:numCache>
                <c:formatCode>0.0%</c:formatCode>
                <c:ptCount val="3"/>
                <c:pt idx="0">
                  <c:v>0.7319587628866</c:v>
                </c:pt>
                <c:pt idx="1">
                  <c:v>0.75700934579439261</c:v>
                </c:pt>
                <c:pt idx="2">
                  <c:v>0.84033613445378164</c:v>
                </c:pt>
              </c:numCache>
            </c:numRef>
          </c:val>
        </c:ser>
        <c:axId val="58349440"/>
        <c:axId val="58350976"/>
      </c:barChart>
      <c:catAx>
        <c:axId val="58349440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58350976"/>
        <c:crosses val="autoZero"/>
        <c:auto val="1"/>
        <c:lblAlgn val="ctr"/>
        <c:lblOffset val="100"/>
      </c:catAx>
      <c:valAx>
        <c:axId val="58350976"/>
        <c:scaling>
          <c:orientation val="minMax"/>
          <c:max val="1"/>
          <c:min val="0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58349440"/>
        <c:crosses val="autoZero"/>
        <c:crossBetween val="between"/>
        <c:majorUnit val="0.2"/>
      </c:valAx>
    </c:plotArea>
    <c:plotVisOnly val="1"/>
    <c:dispBlanksAs val="gap"/>
  </c:chart>
  <c:spPr>
    <a:ln w="3175">
      <a:solidFill>
        <a:srgbClr val="808080"/>
      </a:solidFill>
    </a:ln>
  </c:sp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1"/>
          <c:order val="0"/>
          <c:tx>
            <c:strRef>
              <c:f>Indicadores!$C$49</c:f>
              <c:strCache>
                <c:ptCount val="1"/>
                <c:pt idx="0">
                  <c:v>Proporção de gestantes com prescrição de suplementação de sulfato ferroso e ácido fólico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showVal val="1"/>
          </c:dLbls>
          <c:cat>
            <c:strRef>
              <c:f>Indicadores!$D$48:$F$48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Indicadores!$D$49:$F$49</c:f>
              <c:numCache>
                <c:formatCode>0.0%</c:formatCode>
                <c:ptCount val="3"/>
                <c:pt idx="0">
                  <c:v>0.93814432989690477</c:v>
                </c:pt>
                <c:pt idx="1">
                  <c:v>0.94392523364486525</c:v>
                </c:pt>
                <c:pt idx="2">
                  <c:v>0.95798319327731096</c:v>
                </c:pt>
              </c:numCache>
            </c:numRef>
          </c:val>
        </c:ser>
        <c:axId val="58199040"/>
        <c:axId val="58204928"/>
      </c:barChart>
      <c:catAx>
        <c:axId val="58199040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58204928"/>
        <c:crosses val="autoZero"/>
        <c:auto val="1"/>
        <c:lblAlgn val="ctr"/>
        <c:lblOffset val="100"/>
      </c:catAx>
      <c:valAx>
        <c:axId val="58204928"/>
        <c:scaling>
          <c:orientation val="minMax"/>
          <c:max val="1"/>
          <c:min val="0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58199040"/>
        <c:crosses val="autoZero"/>
        <c:crossBetween val="between"/>
        <c:majorUnit val="0.2"/>
      </c:valAx>
    </c:plotArea>
    <c:plotVisOnly val="1"/>
    <c:dispBlanksAs val="gap"/>
  </c:chart>
  <c:spPr>
    <a:ln w="3175">
      <a:solidFill>
        <a:srgbClr val="808080"/>
      </a:solidFill>
    </a:ln>
  </c:sp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989847-118B-47F6-8AE5-5103B327D4B6}" type="datetimeFigureOut">
              <a:rPr lang="pt-BR" smtClean="0"/>
              <a:pPr/>
              <a:t>27/02/2014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DB98B2-F38C-4CC5-BDEA-609AE25A3E6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B98B2-F38C-4CC5-BDEA-609AE25A3E6C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B98B2-F38C-4CC5-BDEA-609AE25A3E6C}" type="slidenum">
              <a:rPr lang="pt-BR" smtClean="0"/>
              <a:pPr/>
              <a:t>19</a:t>
            </a:fld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B98B2-F38C-4CC5-BDEA-609AE25A3E6C}" type="slidenum">
              <a:rPr lang="pt-BR" smtClean="0"/>
              <a:pPr/>
              <a:t>20</a:t>
            </a:fld>
            <a:endParaRPr 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B98B2-F38C-4CC5-BDEA-609AE25A3E6C}" type="slidenum">
              <a:rPr lang="pt-BR" smtClean="0"/>
              <a:pPr/>
              <a:t>21</a:t>
            </a:fld>
            <a:endParaRPr 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B98B2-F38C-4CC5-BDEA-609AE25A3E6C}" type="slidenum">
              <a:rPr lang="pt-BR" smtClean="0"/>
              <a:pPr/>
              <a:t>22</a:t>
            </a:fld>
            <a:endParaRPr lang="pt-B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B98B2-F38C-4CC5-BDEA-609AE25A3E6C}" type="slidenum">
              <a:rPr lang="pt-BR" smtClean="0"/>
              <a:pPr/>
              <a:t>23</a:t>
            </a:fld>
            <a:endParaRPr lang="pt-B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B98B2-F38C-4CC5-BDEA-609AE25A3E6C}" type="slidenum">
              <a:rPr lang="pt-BR" smtClean="0"/>
              <a:pPr/>
              <a:t>24</a:t>
            </a:fld>
            <a:endParaRPr lang="pt-B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B98B2-F38C-4CC5-BDEA-609AE25A3E6C}" type="slidenum">
              <a:rPr lang="pt-BR" smtClean="0"/>
              <a:pPr/>
              <a:t>25</a:t>
            </a:fld>
            <a:endParaRPr lang="pt-B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B98B2-F38C-4CC5-BDEA-609AE25A3E6C}" type="slidenum">
              <a:rPr lang="pt-BR" smtClean="0"/>
              <a:pPr/>
              <a:t>26</a:t>
            </a:fld>
            <a:endParaRPr lang="pt-B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B98B2-F38C-4CC5-BDEA-609AE25A3E6C}" type="slidenum">
              <a:rPr lang="pt-BR" smtClean="0"/>
              <a:pPr/>
              <a:t>27</a:t>
            </a:fld>
            <a:endParaRPr lang="pt-B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B98B2-F38C-4CC5-BDEA-609AE25A3E6C}" type="slidenum">
              <a:rPr lang="pt-BR" smtClean="0"/>
              <a:pPr/>
              <a:t>28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B98B2-F38C-4CC5-BDEA-609AE25A3E6C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B98B2-F38C-4CC5-BDEA-609AE25A3E6C}" type="slidenum">
              <a:rPr lang="pt-BR" smtClean="0"/>
              <a:pPr/>
              <a:t>29</a:t>
            </a:fld>
            <a:endParaRPr lang="pt-B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B98B2-F38C-4CC5-BDEA-609AE25A3E6C}" type="slidenum">
              <a:rPr lang="pt-BR" smtClean="0"/>
              <a:pPr/>
              <a:t>30</a:t>
            </a:fld>
            <a:endParaRPr lang="pt-B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B98B2-F38C-4CC5-BDEA-609AE25A3E6C}" type="slidenum">
              <a:rPr lang="pt-BR" smtClean="0"/>
              <a:pPr/>
              <a:t>31</a:t>
            </a:fld>
            <a:endParaRPr lang="pt-B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baseline="0" dirty="0" smtClean="0"/>
              <a:t>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B98B2-F38C-4CC5-BDEA-609AE25A3E6C}" type="slidenum">
              <a:rPr lang="pt-BR" smtClean="0"/>
              <a:pPr/>
              <a:t>32</a:t>
            </a:fld>
            <a:endParaRPr lang="pt-B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B98B2-F38C-4CC5-BDEA-609AE25A3E6C}" type="slidenum">
              <a:rPr lang="pt-BR" smtClean="0"/>
              <a:pPr/>
              <a:t>33</a:t>
            </a:fld>
            <a:endParaRPr lang="pt-B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B98B2-F38C-4CC5-BDEA-609AE25A3E6C}" type="slidenum">
              <a:rPr lang="pt-BR" smtClean="0"/>
              <a:pPr/>
              <a:t>34</a:t>
            </a:fld>
            <a:endParaRPr lang="pt-B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B98B2-F38C-4CC5-BDEA-609AE25A3E6C}" type="slidenum">
              <a:rPr lang="pt-BR" smtClean="0"/>
              <a:pPr/>
              <a:t>36</a:t>
            </a:fld>
            <a:endParaRPr lang="pt-B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B98B2-F38C-4CC5-BDEA-609AE25A3E6C}" type="slidenum">
              <a:rPr lang="pt-BR" smtClean="0"/>
              <a:pPr/>
              <a:t>37</a:t>
            </a:fld>
            <a:endParaRPr lang="pt-B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B98B2-F38C-4CC5-BDEA-609AE25A3E6C}" type="slidenum">
              <a:rPr lang="pt-BR" smtClean="0"/>
              <a:pPr/>
              <a:t>42</a:t>
            </a:fld>
            <a:endParaRPr lang="pt-B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B98B2-F38C-4CC5-BDEA-609AE25A3E6C}" type="slidenum">
              <a:rPr lang="pt-BR" smtClean="0"/>
              <a:pPr/>
              <a:t>51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B98B2-F38C-4CC5-BDEA-609AE25A3E6C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B98B2-F38C-4CC5-BDEA-609AE25A3E6C}" type="slidenum">
              <a:rPr lang="pt-BR" smtClean="0"/>
              <a:pPr/>
              <a:t>52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B98B2-F38C-4CC5-BDEA-609AE25A3E6C}" type="slidenum">
              <a:rPr lang="pt-BR" smtClean="0"/>
              <a:pPr/>
              <a:t>11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B98B2-F38C-4CC5-BDEA-609AE25A3E6C}" type="slidenum">
              <a:rPr lang="pt-BR" smtClean="0"/>
              <a:pPr/>
              <a:t>12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B98B2-F38C-4CC5-BDEA-609AE25A3E6C}" type="slidenum">
              <a:rPr lang="pt-BR" smtClean="0"/>
              <a:pPr/>
              <a:t>13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B98B2-F38C-4CC5-BDEA-609AE25A3E6C}" type="slidenum">
              <a:rPr lang="pt-BR" smtClean="0"/>
              <a:pPr/>
              <a:t>15</a:t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É um resultado positivo, visto que não houve faltosas... Na hora, explicar esse zero.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B98B2-F38C-4CC5-BDEA-609AE25A3E6C}" type="slidenum">
              <a:rPr lang="pt-BR" smtClean="0"/>
              <a:pPr/>
              <a:t>17</a:t>
            </a:fld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baseline="0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B98B2-F38C-4CC5-BDEA-609AE25A3E6C}" type="slidenum">
              <a:rPr lang="pt-BR" smtClean="0"/>
              <a:pPr/>
              <a:t>18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8AE7990-28CD-4FFD-931F-03811784C015}" type="datetimeFigureOut">
              <a:rPr lang="pt-BR" smtClean="0"/>
              <a:pPr/>
              <a:t>27/02/2014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4465764-29B2-4F0A-89E8-00239F9459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E7990-28CD-4FFD-931F-03811784C015}" type="datetimeFigureOut">
              <a:rPr lang="pt-BR" smtClean="0"/>
              <a:pPr/>
              <a:t>27/02/2014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5764-29B2-4F0A-89E8-00239F9459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E7990-28CD-4FFD-931F-03811784C015}" type="datetimeFigureOut">
              <a:rPr lang="pt-BR" smtClean="0"/>
              <a:pPr/>
              <a:t>27/02/2014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5764-29B2-4F0A-89E8-00239F9459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8AE7990-28CD-4FFD-931F-03811784C015}" type="datetimeFigureOut">
              <a:rPr lang="pt-BR" smtClean="0"/>
              <a:pPr/>
              <a:t>27/02/2014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4465764-29B2-4F0A-89E8-00239F94590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8AE7990-28CD-4FFD-931F-03811784C015}" type="datetimeFigureOut">
              <a:rPr lang="pt-BR" smtClean="0"/>
              <a:pPr/>
              <a:t>27/02/2014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4465764-29B2-4F0A-89E8-00239F9459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E7990-28CD-4FFD-931F-03811784C015}" type="datetimeFigureOut">
              <a:rPr lang="pt-BR" smtClean="0"/>
              <a:pPr/>
              <a:t>27/02/2014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5764-29B2-4F0A-89E8-00239F94590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E7990-28CD-4FFD-931F-03811784C015}" type="datetimeFigureOut">
              <a:rPr lang="pt-BR" smtClean="0"/>
              <a:pPr/>
              <a:t>27/02/2014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5764-29B2-4F0A-89E8-00239F94590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8AE7990-28CD-4FFD-931F-03811784C015}" type="datetimeFigureOut">
              <a:rPr lang="pt-BR" smtClean="0"/>
              <a:pPr/>
              <a:t>27/02/2014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4465764-29B2-4F0A-89E8-00239F94590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E7990-28CD-4FFD-931F-03811784C015}" type="datetimeFigureOut">
              <a:rPr lang="pt-BR" smtClean="0"/>
              <a:pPr/>
              <a:t>27/02/2014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5764-29B2-4F0A-89E8-00239F9459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8AE7990-28CD-4FFD-931F-03811784C015}" type="datetimeFigureOut">
              <a:rPr lang="pt-BR" smtClean="0"/>
              <a:pPr/>
              <a:t>27/02/2014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4465764-29B2-4F0A-89E8-00239F94590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8AE7990-28CD-4FFD-931F-03811784C015}" type="datetimeFigureOut">
              <a:rPr lang="pt-BR" smtClean="0"/>
              <a:pPr/>
              <a:t>27/02/2014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4465764-29B2-4F0A-89E8-00239F94590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8AE7990-28CD-4FFD-931F-03811784C015}" type="datetimeFigureOut">
              <a:rPr lang="pt-BR" smtClean="0"/>
              <a:pPr/>
              <a:t>27/02/2014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4465764-29B2-4F0A-89E8-00239F9459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bge.gov.br/home/estatistica/populacao/estimativa2011/POP2011_DOU.pdf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eplan.am.gov.br/arquivos/download/arqeditor/indicadores/perf_mun/Condensadov3/Conteudo/subregiao7/7-autazes.htm" TargetMode="Externa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57290" y="1785926"/>
            <a:ext cx="6572296" cy="3071834"/>
          </a:xfrm>
        </p:spPr>
        <p:txBody>
          <a:bodyPr>
            <a:noAutofit/>
          </a:bodyPr>
          <a:lstStyle/>
          <a:p>
            <a:r>
              <a:rPr lang="pt-BR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Melhoria da atenção ao pré-natal e puerpério no pólo base pantaleão do município de Autazes/AM</a:t>
            </a:r>
            <a:endParaRPr lang="pt-BR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57290" y="5214950"/>
            <a:ext cx="6143668" cy="1214446"/>
          </a:xfrm>
        </p:spPr>
        <p:txBody>
          <a:bodyPr>
            <a:normAutofit fontScale="92500" lnSpcReduction="20000"/>
          </a:bodyPr>
          <a:lstStyle/>
          <a:p>
            <a:r>
              <a:rPr lang="pt-BR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Andrea Carolina Inácio </a:t>
            </a:r>
            <a:r>
              <a:rPr lang="pt-B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Salina</a:t>
            </a:r>
          </a:p>
          <a:p>
            <a:r>
              <a:rPr lang="pt-B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Orientadora: Professora Rogéria Amaral dos Santos.</a:t>
            </a:r>
          </a:p>
          <a:p>
            <a:endParaRPr lang="pt-BR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agem 3" descr="http://www.minhapos.com.br/data/artigos/images/ufpel.gif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rto="http://schemas.microsoft.com/office/word/2006/arto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285720" y="428604"/>
            <a:ext cx="1285884" cy="121444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 descr="http://dms.ufpel.edu.br/aquares/images/stories/logos/unasus-ufpel.png"/>
          <p:cNvPicPr/>
          <p:nvPr/>
        </p:nvPicPr>
        <p:blipFill>
          <a:blip r:embed="rId4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rto="http://schemas.microsoft.com/office/word/2006/arto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7572396" y="357166"/>
            <a:ext cx="1285884" cy="114300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ubtítulo 2"/>
          <p:cNvSpPr txBox="1">
            <a:spLocks/>
          </p:cNvSpPr>
          <p:nvPr/>
        </p:nvSpPr>
        <p:spPr>
          <a:xfrm>
            <a:off x="1714480" y="428604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1785918" y="357166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r>
              <a:rPr lang="pt-BR" sz="2600" dirty="0" smtClean="0">
                <a:latin typeface="Arial" pitchFamily="34" charset="0"/>
                <a:cs typeface="Arial" pitchFamily="34" charset="0"/>
              </a:rPr>
              <a:t>Universidade </a:t>
            </a:r>
            <a:r>
              <a:rPr lang="pt-BR" sz="2600" dirty="0">
                <a:latin typeface="Arial" pitchFamily="34" charset="0"/>
                <a:cs typeface="Arial" pitchFamily="34" charset="0"/>
              </a:rPr>
              <a:t>Aberta do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SUS - </a:t>
            </a:r>
            <a:r>
              <a:rPr lang="pt-BR" sz="2600" dirty="0">
                <a:latin typeface="Arial" pitchFamily="34" charset="0"/>
                <a:cs typeface="Arial" pitchFamily="34" charset="0"/>
              </a:rPr>
              <a:t>UNASUS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pt-BR" sz="2600" dirty="0" smtClean="0">
                <a:latin typeface="Arial" pitchFamily="34" charset="0"/>
                <a:cs typeface="Arial" pitchFamily="34" charset="0"/>
              </a:rPr>
              <a:t>Universidade </a:t>
            </a:r>
            <a:r>
              <a:rPr lang="pt-BR" sz="2600" dirty="0">
                <a:latin typeface="Arial" pitchFamily="34" charset="0"/>
                <a:cs typeface="Arial" pitchFamily="34" charset="0"/>
              </a:rPr>
              <a:t>Federal de Pelotas</a:t>
            </a:r>
          </a:p>
          <a:p>
            <a:r>
              <a:rPr lang="pt-BR" sz="2600" dirty="0">
                <a:latin typeface="Arial" pitchFamily="34" charset="0"/>
                <a:cs typeface="Arial" pitchFamily="34" charset="0"/>
              </a:rPr>
              <a:t>Especialização em Saúde da Família</a:t>
            </a:r>
          </a:p>
          <a:p>
            <a:r>
              <a:rPr lang="pt-BR" sz="2600" dirty="0">
                <a:latin typeface="Arial" pitchFamily="34" charset="0"/>
                <a:cs typeface="Arial" pitchFamily="34" charset="0"/>
              </a:rPr>
              <a:t>Modalidade a Distância</a:t>
            </a:r>
          </a:p>
          <a:p>
            <a:r>
              <a:rPr lang="pt-BR" sz="2600" dirty="0">
                <a:latin typeface="Arial" pitchFamily="34" charset="0"/>
                <a:cs typeface="Arial" pitchFamily="34" charset="0"/>
              </a:rPr>
              <a:t>Turma 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Metodologia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Ações realizadas: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Cadastramento de todas as gestantes</a:t>
            </a:r>
          </a:p>
          <a:p>
            <a:pPr lvl="1"/>
            <a:r>
              <a:rPr lang="pt-BR" sz="2400" dirty="0" smtClean="0">
                <a:latin typeface="Arial" pitchFamily="34" charset="0"/>
                <a:cs typeface="Arial" pitchFamily="34" charset="0"/>
              </a:rPr>
              <a:t>Atendimentos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clínicos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e odontológicos às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gestantes e puérperas 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Busca ativa às faltosas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/>
          </a:p>
          <a:p>
            <a:endParaRPr lang="pt-BR" dirty="0"/>
          </a:p>
        </p:txBody>
      </p:sp>
      <p:pic>
        <p:nvPicPr>
          <p:cNvPr id="4" name="Imagem 3" descr="C:\Users\Dalva\AppData\Local\Microsoft\Windows\Temporary Internet Files\Content.Word\IMG_4748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714612" y="4071942"/>
            <a:ext cx="3214695" cy="21907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Metodologia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Logística</a:t>
            </a:r>
          </a:p>
          <a:p>
            <a:pPr lvl="1"/>
            <a:r>
              <a:rPr lang="pt-BR" sz="2400" dirty="0" smtClean="0">
                <a:latin typeface="Arial" pitchFamily="34" charset="0"/>
                <a:cs typeface="Arial" pitchFamily="34" charset="0"/>
              </a:rPr>
              <a:t>Protocolo de Atenção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ao Pré-Natal de Baixo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Risco (BRASIL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, 2012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lvl="1"/>
            <a:r>
              <a:rPr lang="pt-BR" sz="2400" dirty="0" smtClean="0">
                <a:latin typeface="Arial" pitchFamily="34" charset="0"/>
                <a:cs typeface="Arial" pitchFamily="34" charset="0"/>
              </a:rPr>
              <a:t>Ficha Espelho de Pré-Natal</a:t>
            </a:r>
          </a:p>
          <a:p>
            <a:pPr lvl="1"/>
            <a:r>
              <a:rPr lang="pt-BR" sz="2400" dirty="0" smtClean="0">
                <a:latin typeface="Arial" pitchFamily="34" charset="0"/>
                <a:cs typeface="Arial" pitchFamily="34" charset="0"/>
              </a:rPr>
              <a:t>Planilha de Coleta de Dados 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Agenda de atendimentos de Pré-natal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pt-BR" sz="2800" dirty="0" smtClean="0">
                <a:latin typeface="Arial" pitchFamily="34" charset="0"/>
                <a:cs typeface="Arial" pitchFamily="34" charset="0"/>
              </a:rPr>
              <a:t>Objetivo: Ampliar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a cobertura do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pré-natal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Meta: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Ampliar a cobertura das gestantes residentes na área de abrangência da unidade de saúde que freqüentam o programa de pré-natal na unidade de saúde para 70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%.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Antes da intervenção: 56%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Resultado alcançado: 100%</a:t>
            </a:r>
          </a:p>
          <a:p>
            <a:pPr lvl="1"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endParaRPr lang="pt-BR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Gráfico 3"/>
          <p:cNvGraphicFramePr/>
          <p:nvPr/>
        </p:nvGraphicFramePr>
        <p:xfrm>
          <a:off x="2285984" y="4643446"/>
          <a:ext cx="4286280" cy="19431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pt-BR" sz="2800" dirty="0" smtClean="0">
                <a:latin typeface="Arial" pitchFamily="34" charset="0"/>
                <a:cs typeface="Arial" pitchFamily="34" charset="0"/>
              </a:rPr>
              <a:t>Objetivo: Ampliar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a cobertura do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pré-natal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Meta: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Garantir a captação de 50% das gestantes  residentes na área de abrangência da unidade de saúde no primeiro trimestre de gestação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Antes da intervenção: sem dados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Resultado alcançado: 48,7%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lvl="0"/>
            <a:endParaRPr lang="pt-BR" dirty="0"/>
          </a:p>
          <a:p>
            <a:endParaRPr lang="pt-BR" dirty="0"/>
          </a:p>
        </p:txBody>
      </p:sp>
      <p:graphicFrame>
        <p:nvGraphicFramePr>
          <p:cNvPr id="5" name="Gráfico 4"/>
          <p:cNvGraphicFramePr/>
          <p:nvPr/>
        </p:nvGraphicFramePr>
        <p:xfrm>
          <a:off x="2285984" y="4286256"/>
          <a:ext cx="4214842" cy="21923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pt-BR" sz="2800" dirty="0" smtClean="0">
                <a:latin typeface="Arial" pitchFamily="34" charset="0"/>
                <a:cs typeface="Arial" pitchFamily="34" charset="0"/>
              </a:rPr>
              <a:t>Objetivo: Ampliar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a cobertura do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pré-natal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Meta: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Ampliar a cobertura de primeira consulta odontológica, com plano de tratamento, para 50% das gestantes cadastradas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Antes da intervenção: sem dados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Resultado alcançado: 24,4%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2285984" y="4357694"/>
          <a:ext cx="4506911" cy="21685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pt-BR" sz="2800" dirty="0" smtClean="0">
                <a:latin typeface="Arial" pitchFamily="34" charset="0"/>
                <a:cs typeface="Arial" pitchFamily="34" charset="0"/>
              </a:rPr>
              <a:t>Objetivo: Ampliar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a cobertura do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pré-natal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Meta: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Realizar primeira consulta odontológica em 50% das gestantes classificadas como alto risco para doenças bucais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Antes da intervenção: sem dados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Resultado alcançado: 0%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2428860" y="4286256"/>
          <a:ext cx="4078283" cy="21415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pt-BR" sz="2800" dirty="0" smtClean="0">
                <a:latin typeface="Arial" pitchFamily="34" charset="0"/>
                <a:cs typeface="Arial" pitchFamily="34" charset="0"/>
              </a:rPr>
              <a:t>Objetivo: Melhorar a adesão ao pré-natal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Meta: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Realizar busca ativa de 50% das gestantes faltosas às consultas de pré-natal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Antes da intervenção: sem dados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Resultado alcançado: 61,1%</a:t>
            </a:r>
          </a:p>
          <a:p>
            <a:pPr lvl="1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lvl="0"/>
            <a:endParaRPr lang="pt-BR" sz="2800" dirty="0" smtClean="0"/>
          </a:p>
        </p:txBody>
      </p:sp>
      <p:graphicFrame>
        <p:nvGraphicFramePr>
          <p:cNvPr id="6" name="Gráfico 5"/>
          <p:cNvGraphicFramePr/>
          <p:nvPr/>
        </p:nvGraphicFramePr>
        <p:xfrm>
          <a:off x="2071670" y="4071942"/>
          <a:ext cx="4725987" cy="2554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pt-BR" sz="2800" dirty="0" smtClean="0">
                <a:latin typeface="Arial" pitchFamily="34" charset="0"/>
                <a:cs typeface="Arial" pitchFamily="34" charset="0"/>
              </a:rPr>
              <a:t>Objetivo: Melhorar a adesão ao pré-natal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Meta: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Fazer busca ativa de 50% das gestantes, com primeira consulta odontológica programática, faltosas às consultas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Antes da intervenção: sem dados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Resultado alcançado: 0%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lvl="0"/>
            <a:endParaRPr lang="pt-BR" sz="2800" dirty="0" smtClean="0"/>
          </a:p>
        </p:txBody>
      </p:sp>
      <p:graphicFrame>
        <p:nvGraphicFramePr>
          <p:cNvPr id="4" name="Gráfico 3"/>
          <p:cNvGraphicFramePr/>
          <p:nvPr/>
        </p:nvGraphicFramePr>
        <p:xfrm>
          <a:off x="2357422" y="4429132"/>
          <a:ext cx="4343397" cy="20351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pt-BR" sz="2800" dirty="0" smtClean="0">
                <a:latin typeface="Arial" pitchFamily="34" charset="0"/>
                <a:cs typeface="Arial" pitchFamily="34" charset="0"/>
              </a:rPr>
              <a:t>Objetivo: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Melhorar a qualidade da atenção ao pré-natal e puerpério realizado na 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Unidade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Meta: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Realizar pelo menos um exame ginecológico por trimestre em 80% das gestantes durante 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pré-natal.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Antes da intervenção: sem dados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Resultados alcançados: 55,5%</a:t>
            </a:r>
          </a:p>
          <a:p>
            <a:pPr lvl="1">
              <a:buFont typeface="Calibri" pitchFamily="34" charset="0"/>
              <a:buChar char="—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Gráfico 3"/>
          <p:cNvGraphicFramePr/>
          <p:nvPr/>
        </p:nvGraphicFramePr>
        <p:xfrm>
          <a:off x="2428860" y="5143512"/>
          <a:ext cx="3857652" cy="1508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pt-BR" sz="2800" dirty="0" smtClean="0">
                <a:latin typeface="Arial" pitchFamily="34" charset="0"/>
                <a:cs typeface="Arial" pitchFamily="34" charset="0"/>
              </a:rPr>
              <a:t>Objetivo: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Melhorar a qualidade da atenção ao pré-natal e puerpério realizado na 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Unidade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Meta: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Realizar pelo menos um exame de mamas em 80% das gestantes durante 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pré-natal.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Antes da intervenção: sem dados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Resultados alcançados: 84%</a:t>
            </a:r>
          </a:p>
          <a:p>
            <a:pPr lvl="1">
              <a:buFont typeface="Calibri" pitchFamily="34" charset="0"/>
              <a:buChar char="—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Gráfico 3"/>
          <p:cNvGraphicFramePr/>
          <p:nvPr/>
        </p:nvGraphicFramePr>
        <p:xfrm>
          <a:off x="2643174" y="5143512"/>
          <a:ext cx="3429024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Introdução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Pré-natal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e p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uerpério: essencial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para a boa saúde materna e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neonatal (BRASIL, 2005)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Norte e Nordeste: menos consultas de Pré-Natal que as demais regiões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(BRASIL, 2005)</a:t>
            </a:r>
          </a:p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melhora da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qualidade é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item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fundamental (BRASIL, 2012)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pt-BR" sz="2800" dirty="0" smtClean="0">
                <a:latin typeface="Arial" pitchFamily="34" charset="0"/>
                <a:cs typeface="Arial" pitchFamily="34" charset="0"/>
              </a:rPr>
              <a:t>Objetivo: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Melhorar a qualidade da atenção ao pré-natal e puerpério realizado na 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Unidade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Meta: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Garantir a 90% das gestantes a prescrição de suplementação de sulfato ferroso e ácido fólico conforme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protocolo.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Antes da intervenção: sem dados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Resultados alcançados: 95,8%</a:t>
            </a:r>
          </a:p>
          <a:p>
            <a:pPr lvl="1">
              <a:buFont typeface="Calibri" pitchFamily="34" charset="0"/>
              <a:buChar char="—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Gráfico 3"/>
          <p:cNvGraphicFramePr/>
          <p:nvPr/>
        </p:nvGraphicFramePr>
        <p:xfrm>
          <a:off x="2714612" y="5072074"/>
          <a:ext cx="3500462" cy="1571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pt-BR" sz="2800" dirty="0" smtClean="0">
                <a:latin typeface="Arial" pitchFamily="34" charset="0"/>
                <a:cs typeface="Arial" pitchFamily="34" charset="0"/>
              </a:rPr>
              <a:t>Objetivo: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Melhorar a qualidade da atenção ao pré-natal e puerpério realizado na 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Unidade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Meta: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Garantir a 90% das gestantes a solicitação de ABO-Rh, na primeira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consulta.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Antes da intervenção: sem dados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Resultados alcançados: 98,3%</a:t>
            </a:r>
          </a:p>
          <a:p>
            <a:pPr lvl="1">
              <a:buFont typeface="Calibri" pitchFamily="34" charset="0"/>
              <a:buChar char="—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Gráfico 3"/>
          <p:cNvGraphicFramePr/>
          <p:nvPr/>
        </p:nvGraphicFramePr>
        <p:xfrm>
          <a:off x="2357422" y="4786322"/>
          <a:ext cx="3929090" cy="1714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pt-BR" sz="2800" dirty="0" smtClean="0">
                <a:latin typeface="Arial" pitchFamily="34" charset="0"/>
                <a:cs typeface="Arial" pitchFamily="34" charset="0"/>
              </a:rPr>
              <a:t>Objetivo: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Melhorar a qualidade da atenção ao pré-natal e puerpério realizado na 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Unidade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Meta: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Garantir a 90% das gestantes a solicitação de hemoglobina/hematócrito em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dia.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Antes da intervenção: sem dados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Resultados alcançados: 99,2%</a:t>
            </a:r>
          </a:p>
          <a:p>
            <a:pPr lvl="1">
              <a:buFont typeface="Calibri" pitchFamily="34" charset="0"/>
              <a:buChar char="—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Gráfico 3"/>
          <p:cNvGraphicFramePr/>
          <p:nvPr/>
        </p:nvGraphicFramePr>
        <p:xfrm>
          <a:off x="2357422" y="4786322"/>
          <a:ext cx="4143404" cy="1643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pt-BR" sz="2800" dirty="0" smtClean="0">
                <a:latin typeface="Arial" pitchFamily="34" charset="0"/>
                <a:cs typeface="Arial" pitchFamily="34" charset="0"/>
              </a:rPr>
              <a:t>Objetivo: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Melhorar a qualidade da atenção ao pré-natal e puerpério realizado na 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Unidade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Meta: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Garantir a 90% das gestantes a solicitação de glicemia de jejum em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dia.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Antes da intervenção: sem dados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Resultados alcançados: 98,3%</a:t>
            </a:r>
          </a:p>
          <a:p>
            <a:pPr lvl="1">
              <a:buFont typeface="Calibri" pitchFamily="34" charset="0"/>
              <a:buChar char="—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Gráfico 3"/>
          <p:cNvGraphicFramePr/>
          <p:nvPr/>
        </p:nvGraphicFramePr>
        <p:xfrm>
          <a:off x="2500298" y="4857760"/>
          <a:ext cx="4121145" cy="1743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pt-BR" sz="2800" dirty="0" smtClean="0">
                <a:latin typeface="Arial" pitchFamily="34" charset="0"/>
                <a:cs typeface="Arial" pitchFamily="34" charset="0"/>
              </a:rPr>
              <a:t>Objetivo: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Melhorar a qualidade da atenção ao pré-natal e puerpério realizado na 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Unidade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Meta: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Garantir a 90% das gestantes a solicitação de VDRL em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dia.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Antes da intervenção: sem dados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Resultados alcançados: 95%</a:t>
            </a:r>
          </a:p>
          <a:p>
            <a:pPr lvl="1">
              <a:buFont typeface="Calibri" pitchFamily="34" charset="0"/>
              <a:buChar char="—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Gráfico 3"/>
          <p:cNvGraphicFramePr/>
          <p:nvPr/>
        </p:nvGraphicFramePr>
        <p:xfrm>
          <a:off x="2428860" y="4786322"/>
          <a:ext cx="4381497" cy="17303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pt-BR" sz="2800" dirty="0" smtClean="0">
                <a:latin typeface="Arial" pitchFamily="34" charset="0"/>
                <a:cs typeface="Arial" pitchFamily="34" charset="0"/>
              </a:rPr>
              <a:t>Objetivo: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Melhorar a qualidade da atenção ao pré-natal e puerpério realizado na 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Unidade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Meta: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Garantir a 50% das gestantes a solicitação de exame de Urina tipo 1 com urocultura e antibiograma em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dia.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Antes da intervenção: sem dados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Resultados alcançados: 63,9%</a:t>
            </a:r>
          </a:p>
          <a:p>
            <a:pPr lvl="1">
              <a:buFont typeface="Calibri" pitchFamily="34" charset="0"/>
              <a:buChar char="—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Gráfico 3"/>
          <p:cNvGraphicFramePr/>
          <p:nvPr/>
        </p:nvGraphicFramePr>
        <p:xfrm>
          <a:off x="2714612" y="5072074"/>
          <a:ext cx="3714776" cy="15589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pt-BR" sz="2800" dirty="0" smtClean="0">
                <a:latin typeface="Arial" pitchFamily="34" charset="0"/>
                <a:cs typeface="Arial" pitchFamily="34" charset="0"/>
              </a:rPr>
              <a:t>Objetivo: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Melhorar a qualidade da atenção ao pré-natal e puerpério realizado na 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Unidade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Meta: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Garantir a 90% das gestantes solicitação de testagem anti-HIV em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dia.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Antes da intervenção: sem dados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Resultados alcançados: 95%</a:t>
            </a:r>
          </a:p>
          <a:p>
            <a:pPr lvl="1">
              <a:buFont typeface="Calibri" pitchFamily="34" charset="0"/>
              <a:buChar char="—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Gráfico 3"/>
          <p:cNvGraphicFramePr/>
          <p:nvPr/>
        </p:nvGraphicFramePr>
        <p:xfrm>
          <a:off x="2643174" y="4714884"/>
          <a:ext cx="3571900" cy="18748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pt-BR" sz="2800" dirty="0" smtClean="0">
                <a:latin typeface="Arial" pitchFamily="34" charset="0"/>
                <a:cs typeface="Arial" pitchFamily="34" charset="0"/>
              </a:rPr>
              <a:t>Objetivo: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Melhorar a qualidade da atenção ao pré-natal e puerpério realizado na 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Unidade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Meta: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Garantir a 90% das gestantes a solicitação de sorologia para hepatite B (HBsAg), na primeira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consulta.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Antes da intervenção: sem dados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Resultados alcançados: 92,4%</a:t>
            </a:r>
          </a:p>
          <a:p>
            <a:pPr lvl="1">
              <a:buFont typeface="Calibri" pitchFamily="34" charset="0"/>
              <a:buChar char="—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Gráfico 3"/>
          <p:cNvGraphicFramePr/>
          <p:nvPr/>
        </p:nvGraphicFramePr>
        <p:xfrm>
          <a:off x="2714612" y="5072074"/>
          <a:ext cx="3786214" cy="1584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pt-BR" sz="2800" dirty="0" smtClean="0">
                <a:latin typeface="Arial" pitchFamily="34" charset="0"/>
                <a:cs typeface="Arial" pitchFamily="34" charset="0"/>
              </a:rPr>
              <a:t>Objetivo: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Melhorar a qualidade da atenção ao pré-natal e puerpério realizado na 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Unidade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Meta: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Garantir a 50% das gestantes a solicitação de sorologia para toxoplasmose (IgG e IgM), na primeira consulta (se disponível). 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Antes da intervenção: sem dados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Resultados alcançados: 8,4%</a:t>
            </a:r>
          </a:p>
          <a:p>
            <a:pPr lvl="1">
              <a:buFont typeface="Calibri" pitchFamily="34" charset="0"/>
              <a:buChar char="—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Gráfico 3"/>
          <p:cNvGraphicFramePr/>
          <p:nvPr/>
        </p:nvGraphicFramePr>
        <p:xfrm>
          <a:off x="2714612" y="5072074"/>
          <a:ext cx="4000528" cy="15779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pt-BR" sz="2800" dirty="0" smtClean="0">
                <a:latin typeface="Arial" pitchFamily="34" charset="0"/>
                <a:cs typeface="Arial" pitchFamily="34" charset="0"/>
              </a:rPr>
              <a:t>Objetivo: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Melhorar a qualidade da atenção ao pré-natal e puerpério realizado na 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Unidade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Meta: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Garantir que 90% das gestantes completem o esquema da vacina anti-tetânica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Antes da intervenção: sem dados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Resultados alcançados: 85,7%</a:t>
            </a:r>
          </a:p>
          <a:p>
            <a:pPr lvl="1">
              <a:buFont typeface="Calibri" pitchFamily="34" charset="0"/>
              <a:buChar char="—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Gráfico 3"/>
          <p:cNvGraphicFramePr/>
          <p:nvPr/>
        </p:nvGraphicFramePr>
        <p:xfrm>
          <a:off x="2357422" y="4786322"/>
          <a:ext cx="4224334" cy="1887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Introdução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Autazes:</a:t>
            </a:r>
          </a:p>
          <a:p>
            <a:pPr lvl="1"/>
            <a:r>
              <a:rPr lang="pt-BR" sz="2400" dirty="0">
                <a:latin typeface="Arial" pitchFamily="34" charset="0"/>
                <a:cs typeface="Arial" pitchFamily="34" charset="0"/>
              </a:rPr>
              <a:t>32.733 habitantes (IBGE, 2011)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pt-BR" sz="2400" dirty="0">
                <a:latin typeface="Arial" pitchFamily="34" charset="0"/>
                <a:cs typeface="Arial" pitchFamily="34" charset="0"/>
              </a:rPr>
              <a:t>M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ortalidade infantil: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41,29 por mil nascidos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vivos (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SEPLAN-AM, 2000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lvl="1"/>
            <a:r>
              <a:rPr lang="pt-BR" sz="2400" dirty="0">
                <a:latin typeface="Arial" pitchFamily="34" charset="0"/>
                <a:cs typeface="Arial" pitchFamily="34" charset="0"/>
              </a:rPr>
              <a:t>108 km da capital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Manaus</a:t>
            </a:r>
          </a:p>
          <a:p>
            <a:pPr lvl="1"/>
            <a:r>
              <a:rPr lang="pt-BR" sz="2400" dirty="0">
                <a:latin typeface="Arial" pitchFamily="34" charset="0"/>
                <a:cs typeface="Arial" pitchFamily="34" charset="0"/>
              </a:rPr>
              <a:t>7 Unidades Básicas de Saúde (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UBS’s)</a:t>
            </a:r>
          </a:p>
          <a:p>
            <a:pPr lvl="1"/>
            <a:r>
              <a:rPr lang="pt-BR" sz="2400" dirty="0">
                <a:latin typeface="Arial" pitchFamily="34" charset="0"/>
                <a:cs typeface="Arial" pitchFamily="34" charset="0"/>
              </a:rPr>
              <a:t>1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Posto de Saúde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Indígena</a:t>
            </a:r>
          </a:p>
          <a:p>
            <a:pPr lvl="1"/>
            <a:r>
              <a:rPr lang="pt-BR" sz="2400" dirty="0" smtClean="0">
                <a:latin typeface="Arial" pitchFamily="34" charset="0"/>
                <a:cs typeface="Arial" pitchFamily="34" charset="0"/>
              </a:rPr>
              <a:t>1 CAPS e 1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Unidade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Mista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agem 3" descr="C:\Users\Gaby\AppData\Local\Microsoft\Windows\Temporary Internet Files\Content.Word\IMG_2155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143504" y="4357694"/>
            <a:ext cx="2857520" cy="20717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pt-BR" sz="2800" dirty="0" smtClean="0">
                <a:latin typeface="Arial" pitchFamily="34" charset="0"/>
                <a:cs typeface="Arial" pitchFamily="34" charset="0"/>
              </a:rPr>
              <a:t>Objetivo: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Melhorar a qualidade da atenção ao pré-natal e puerpério realizado na 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Unidade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Meta: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Garantir que 90% das gestantes completem o esquema da vacina de Hepatite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B.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Antes da intervenção: sem dados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Resultados alcançados: 87,4%</a:t>
            </a:r>
          </a:p>
          <a:p>
            <a:pPr lvl="1">
              <a:buFont typeface="Calibri" pitchFamily="34" charset="0"/>
              <a:buChar char="—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Gráfico 3"/>
          <p:cNvGraphicFramePr/>
          <p:nvPr/>
        </p:nvGraphicFramePr>
        <p:xfrm>
          <a:off x="2643174" y="4714884"/>
          <a:ext cx="3721093" cy="18383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pt-BR" sz="2800" dirty="0" smtClean="0">
                <a:latin typeface="Arial" pitchFamily="34" charset="0"/>
                <a:cs typeface="Arial" pitchFamily="34" charset="0"/>
              </a:rPr>
              <a:t>Objetivo: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Melhorar a qualidade da atenção ao pré-natal e puerpério realizado na 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Unidade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Meta: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Realizar avaliação de saúde bucal em 50% das gestantes durante 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pré-natal.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Antes da intervenção: sem dados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Resultados alcançados: 21,8%</a:t>
            </a:r>
          </a:p>
          <a:p>
            <a:pPr lvl="1">
              <a:buFont typeface="Calibri" pitchFamily="34" charset="0"/>
              <a:buChar char="—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Gráfico 3"/>
          <p:cNvGraphicFramePr/>
          <p:nvPr/>
        </p:nvGraphicFramePr>
        <p:xfrm>
          <a:off x="2500298" y="4786322"/>
          <a:ext cx="4435473" cy="18240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pt-BR" sz="2800" dirty="0" smtClean="0">
                <a:latin typeface="Arial" pitchFamily="34" charset="0"/>
                <a:cs typeface="Arial" pitchFamily="34" charset="0"/>
              </a:rPr>
              <a:t>Objetivo: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Melhorar a qualidade da atenção ao pré-natal e puerpério realizado na 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Unidade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Meta: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Realizar exame de puerpério em 80% das gestantes entre o 30º e 42º dia do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pós-parto.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Antes da intervenção: sem dados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Resultados alcançados: 70%</a:t>
            </a:r>
          </a:p>
          <a:p>
            <a:pPr lvl="1">
              <a:buFont typeface="Calibri" pitchFamily="34" charset="0"/>
              <a:buChar char="—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Gráfico 3"/>
          <p:cNvGraphicFramePr/>
          <p:nvPr/>
        </p:nvGraphicFramePr>
        <p:xfrm>
          <a:off x="2714612" y="4643446"/>
          <a:ext cx="3952870" cy="2019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pt-BR" sz="2800" dirty="0" smtClean="0">
                <a:latin typeface="Arial" pitchFamily="34" charset="0"/>
                <a:cs typeface="Arial" pitchFamily="34" charset="0"/>
              </a:rPr>
              <a:t>Objetivo: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Melhorar a qualidade da atenção ao pré-natal e puerpério realizado na 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Unidade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Meta: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Concluir o tratamento dentário em 50% das gestantes com primeira consulta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odontológica.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Antes da intervenção: sem dados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Resultados alcançados: 6,9%</a:t>
            </a:r>
          </a:p>
          <a:p>
            <a:pPr lvl="1">
              <a:buFont typeface="Calibri" pitchFamily="34" charset="0"/>
              <a:buChar char="—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Gráfico 3"/>
          <p:cNvGraphicFramePr/>
          <p:nvPr/>
        </p:nvGraphicFramePr>
        <p:xfrm>
          <a:off x="2857488" y="5072074"/>
          <a:ext cx="3786214" cy="1643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pt-BR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Tx/>
              <a:buFont typeface="Courier New" pitchFamily="49" charset="0"/>
              <a:buChar char="o"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Objetivo: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 </a:t>
            </a: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Melhorar o registro das informações</a:t>
            </a:r>
          </a:p>
          <a:p>
            <a:pPr marL="800100" lvl="1" indent="-342900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Meta: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Manter registro na ficha espelho de pré-natal/vacinação em 90% das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gestantes.</a:t>
            </a:r>
          </a:p>
          <a:p>
            <a:pPr marL="800100" lvl="1" indent="-342900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Antes da intervenção: sem dados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Resultado alcançado: 95%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Gráfico 4"/>
          <p:cNvGraphicFramePr/>
          <p:nvPr/>
        </p:nvGraphicFramePr>
        <p:xfrm>
          <a:off x="2643174" y="4214818"/>
          <a:ext cx="4432298" cy="22082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pt-BR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Courier New" pitchFamily="49" charset="0"/>
              <a:buChar char="o"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Objetivo: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 </a:t>
            </a: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Mapear as gestantes de risco</a:t>
            </a:r>
          </a:p>
          <a:p>
            <a:pPr marL="800100" lvl="1" indent="-34290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Meta: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Avaliar risco gestacional em 70% das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gestantes.</a:t>
            </a:r>
          </a:p>
          <a:p>
            <a:pPr marL="800100" lvl="1" indent="-34290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Antes da intervenção: sem dados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Resultado alcançado: 73,1%</a:t>
            </a:r>
          </a:p>
          <a:p>
            <a:pPr marL="800100" lvl="1" indent="-342900">
              <a:spcBef>
                <a:spcPct val="20000"/>
              </a:spcBef>
              <a:buFont typeface="Calibri" pitchFamily="34" charset="0"/>
              <a:buChar char="—"/>
            </a:pPr>
            <a:endParaRPr kumimoji="0" lang="pt-B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Gráfico 4"/>
          <p:cNvGraphicFramePr/>
          <p:nvPr/>
        </p:nvGraphicFramePr>
        <p:xfrm>
          <a:off x="2500298" y="4214818"/>
          <a:ext cx="4503736" cy="22780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pt-BR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Courier New" pitchFamily="49" charset="0"/>
              <a:buChar char="o"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Objetivo: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 </a:t>
            </a: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Mapear as gestantes de risco</a:t>
            </a:r>
          </a:p>
          <a:p>
            <a:pPr marL="800100" lvl="1" indent="-34290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Meta: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Realizar avaliação da prioridade de atendimento odontológico em 50% das gestantes cadastradas na unidade de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saúde.</a:t>
            </a:r>
          </a:p>
          <a:p>
            <a:pPr marL="800100" lvl="1" indent="-34290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Antes da intervenção: sem dados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Resultado alcançado: 3,4%</a:t>
            </a:r>
          </a:p>
          <a:p>
            <a:pPr marL="800100" lvl="1" indent="-342900">
              <a:spcBef>
                <a:spcPct val="20000"/>
              </a:spcBef>
              <a:buFont typeface="Calibri" pitchFamily="34" charset="0"/>
              <a:buChar char="—"/>
            </a:pPr>
            <a:endParaRPr kumimoji="0" lang="pt-B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Gráfico 4"/>
          <p:cNvGraphicFramePr/>
          <p:nvPr/>
        </p:nvGraphicFramePr>
        <p:xfrm>
          <a:off x="2571736" y="4500570"/>
          <a:ext cx="4364035" cy="20621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pt-BR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Courier New" pitchFamily="49" charset="0"/>
              <a:buChar char="o"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Objetivo: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 </a:t>
            </a: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Promover a Saúde no pré-natal</a:t>
            </a:r>
          </a:p>
          <a:p>
            <a:pPr marL="800100" lvl="1" indent="-34290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Meta: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Garantir a 100% das gestantes orientação nutricional durante 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gestação.</a:t>
            </a:r>
          </a:p>
          <a:p>
            <a:pPr marL="800100" lvl="1" indent="-34290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Antes da intervenção: sem dados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Resultados alcançados: 98,3%</a:t>
            </a:r>
          </a:p>
          <a:p>
            <a:pPr marL="800100" lvl="1" indent="-342900">
              <a:spcBef>
                <a:spcPct val="20000"/>
              </a:spcBef>
              <a:buFont typeface="Calibri" pitchFamily="34" charset="0"/>
              <a:buChar char="—"/>
            </a:pPr>
            <a:endParaRPr kumimoji="0" lang="pt-B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Gráfico 4"/>
          <p:cNvGraphicFramePr/>
          <p:nvPr/>
        </p:nvGraphicFramePr>
        <p:xfrm>
          <a:off x="2428860" y="4214818"/>
          <a:ext cx="4429156" cy="2214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Courier New" pitchFamily="49" charset="0"/>
              <a:buChar char="o"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Objetivo: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 </a:t>
            </a: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Promover a Saúde no pré-natal</a:t>
            </a:r>
          </a:p>
          <a:p>
            <a:pPr marL="800100" lvl="1" indent="-34290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Meta: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Promover o aleitamento materno junto a 100% das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gestantes.</a:t>
            </a:r>
          </a:p>
          <a:p>
            <a:pPr marL="800100" lvl="1" indent="-34290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Antes da intervenção: sem dados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Resultados alcançados: 88,2%</a:t>
            </a:r>
          </a:p>
          <a:p>
            <a:pPr marL="800100" lvl="1" indent="-342900">
              <a:spcBef>
                <a:spcPct val="20000"/>
              </a:spcBef>
              <a:buFont typeface="Calibri" pitchFamily="34" charset="0"/>
              <a:buChar char="—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Font typeface="Calibri" pitchFamily="34" charset="0"/>
              <a:buChar char="—"/>
            </a:pP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Gráfico 4"/>
          <p:cNvGraphicFramePr/>
          <p:nvPr/>
        </p:nvGraphicFramePr>
        <p:xfrm>
          <a:off x="2500298" y="4286256"/>
          <a:ext cx="4344985" cy="21367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pt-BR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Courier New" pitchFamily="49" charset="0"/>
              <a:buChar char="o"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Objetivo: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 </a:t>
            </a: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Promover a Saúde no pré-natal</a:t>
            </a:r>
          </a:p>
          <a:p>
            <a:pPr marL="800100" lvl="1" indent="-34290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Meta: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Orientar 100% das gestantes sobre os cuidados com o recém-nascido (teste do pezinho, decúbito dorsal para dormir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marL="800100" lvl="1" indent="-34290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Antes da intervenção: sem dados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Resultados alcançados: 88,2%</a:t>
            </a:r>
          </a:p>
          <a:p>
            <a:pPr marL="800100" lvl="1" indent="-342900">
              <a:spcBef>
                <a:spcPct val="20000"/>
              </a:spcBef>
              <a:buClr>
                <a:schemeClr val="accent1"/>
              </a:buClr>
              <a:buFont typeface="Calibri" pitchFamily="34" charset="0"/>
              <a:buChar char="—"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Gráfico 4"/>
          <p:cNvGraphicFramePr/>
          <p:nvPr/>
        </p:nvGraphicFramePr>
        <p:xfrm>
          <a:off x="2643174" y="4500570"/>
          <a:ext cx="4214842" cy="2071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Introdução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Pólo base Pantaleão</a:t>
            </a:r>
          </a:p>
          <a:p>
            <a:pPr lvl="1"/>
            <a:r>
              <a:rPr lang="pt-BR" sz="2400" dirty="0" smtClean="0">
                <a:latin typeface="Arial" pitchFamily="34" charset="0"/>
                <a:cs typeface="Arial" pitchFamily="34" charset="0"/>
              </a:rPr>
              <a:t>Subordinado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ao Distrito Sanitário Especial Indígena (DSEI)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Manaus</a:t>
            </a:r>
          </a:p>
          <a:p>
            <a:pPr lvl="1"/>
            <a:r>
              <a:rPr lang="pt-BR" sz="2400" dirty="0" smtClean="0">
                <a:latin typeface="Arial" pitchFamily="34" charset="0"/>
                <a:cs typeface="Arial" pitchFamily="34" charset="0"/>
              </a:rPr>
              <a:t>Atende 7868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indígenas da etnia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Mura</a:t>
            </a:r>
          </a:p>
          <a:p>
            <a:pPr lvl="1"/>
            <a:r>
              <a:rPr lang="pt-BR" sz="2400" dirty="0">
                <a:latin typeface="Arial" pitchFamily="34" charset="0"/>
                <a:cs typeface="Arial" pitchFamily="34" charset="0"/>
              </a:rPr>
              <a:t>19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aldeias: área urbana, rural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ribeirinha</a:t>
            </a:r>
          </a:p>
          <a:p>
            <a:pPr lvl="1"/>
            <a:r>
              <a:rPr lang="pt-BR" sz="2400" dirty="0">
                <a:latin typeface="Arial" pitchFamily="34" charset="0"/>
                <a:cs typeface="Arial" pitchFamily="34" charset="0"/>
              </a:rPr>
              <a:t>3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equipes</a:t>
            </a:r>
          </a:p>
        </p:txBody>
      </p:sp>
      <p:pic>
        <p:nvPicPr>
          <p:cNvPr id="4" name="Imagem 3" descr="C:\Users\Gaby\AppData\Local\Microsoft\Windows\Temporary Internet Files\Content.Word\IMG_2070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857488" y="4071942"/>
            <a:ext cx="2928958" cy="22860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pt-BR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Courier New" pitchFamily="49" charset="0"/>
              <a:buChar char="o"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Objetivo: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 </a:t>
            </a: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Promover a Saúde no pré-natal</a:t>
            </a:r>
          </a:p>
          <a:p>
            <a:pPr marL="800100" lvl="1" indent="-34290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Meta: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Orientar 100% das gestantes sobre anticoncepção após 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parto.</a:t>
            </a:r>
          </a:p>
          <a:p>
            <a:pPr marL="800100" lvl="1" indent="-34290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Antes da intervenção: sem dados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Resultados alcançados: 94,1%</a:t>
            </a:r>
          </a:p>
          <a:p>
            <a:pPr marL="800100" lvl="1" indent="-342900">
              <a:spcBef>
                <a:spcPct val="20000"/>
              </a:spcBef>
              <a:buFont typeface="Calibri" pitchFamily="34" charset="0"/>
              <a:buChar char="—"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Gráfico 4"/>
          <p:cNvGraphicFramePr/>
          <p:nvPr/>
        </p:nvGraphicFramePr>
        <p:xfrm>
          <a:off x="2643174" y="4143380"/>
          <a:ext cx="4260847" cy="23701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pt-BR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Courier New" pitchFamily="49" charset="0"/>
              <a:buChar char="o"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Objetivo: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 </a:t>
            </a: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Promover a Saúde no pré-natal</a:t>
            </a:r>
          </a:p>
          <a:p>
            <a:pPr marL="800100" lvl="1" indent="-34290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Meta: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Orientar 100% das gestantes sobre os riscos do tabagismo e do uso de álcool e drogas na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gestação.</a:t>
            </a:r>
          </a:p>
          <a:p>
            <a:pPr marL="800100" lvl="1" indent="-34290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Antes da intervenção: sem dados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Resultados alcançados: 84%</a:t>
            </a:r>
          </a:p>
          <a:p>
            <a:pPr marL="800100" lvl="1" indent="-342900">
              <a:spcBef>
                <a:spcPct val="20000"/>
              </a:spcBef>
              <a:buFont typeface="Calibri" pitchFamily="34" charset="0"/>
              <a:buChar char="—"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Gráfico 4"/>
          <p:cNvGraphicFramePr/>
          <p:nvPr/>
        </p:nvGraphicFramePr>
        <p:xfrm>
          <a:off x="2643174" y="4500570"/>
          <a:ext cx="4357718" cy="1928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pt-BR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Courier New" pitchFamily="49" charset="0"/>
              <a:buChar char="o"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Objetivo: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 </a:t>
            </a: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Promover a Saúde no pré-natal</a:t>
            </a:r>
          </a:p>
          <a:p>
            <a:pPr marL="800100" lvl="1" indent="-34290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Meta: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Dar orientações para 100% das gestantes e puérperas com primeira consulta odontológica em relação a sua higiene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bucal.</a:t>
            </a:r>
          </a:p>
          <a:p>
            <a:pPr marL="800100" lvl="1" indent="-34290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Antes da intervenção: sem dados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Resultados alcançados: 100%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Gráfico 4"/>
          <p:cNvGraphicFramePr/>
          <p:nvPr/>
        </p:nvGraphicFramePr>
        <p:xfrm>
          <a:off x="2643174" y="4429132"/>
          <a:ext cx="4491035" cy="19732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Resultados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Aspectos qualitativos mais relevantes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Melhora dos registros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Consulta puerperal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Exames ginecológico e das mamas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Promoção da saúde no Pré-natal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Discussão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Importância da intervenção para a equipe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Capacitação acerca do Protocolo do Ministério da Saúde (BRASIL, 2012)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Maior integração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Discussão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Importância da intervenção para o serviço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Melhora dos registros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Obtenção de indicadores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Discussão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Importância da intervenção para a comunidade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Gestantes satisfeitas com a atenção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Exame ginecológico e das mamas mal recebidos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Discussão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Incorporação da intervenção à rotina</a:t>
            </a:r>
          </a:p>
          <a:p>
            <a:pPr lvl="1"/>
            <a:r>
              <a:rPr lang="en-US" sz="2800" dirty="0">
                <a:latin typeface="Arial" pitchFamily="34" charset="0"/>
                <a:cs typeface="Arial" pitchFamily="34" charset="0"/>
              </a:rPr>
              <a:t>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atisfatórias</a:t>
            </a:r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pt-BR" sz="2400" dirty="0">
                <a:latin typeface="Arial" pitchFamily="34" charset="0"/>
                <a:cs typeface="Arial" pitchFamily="34" charset="0"/>
              </a:rPr>
              <a:t>R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ealização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das consultas conforme 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Protocolo</a:t>
            </a:r>
          </a:p>
          <a:p>
            <a:pPr lvl="2"/>
            <a:r>
              <a:rPr lang="en-US" sz="2400" dirty="0" smtClean="0">
                <a:latin typeface="Arial" pitchFamily="34" charset="0"/>
                <a:cs typeface="Arial" pitchFamily="34" charset="0"/>
              </a:rPr>
              <a:t>Buscas ativas</a:t>
            </a:r>
          </a:p>
          <a:p>
            <a:pPr lvl="1"/>
            <a:r>
              <a:rPr lang="en-US" sz="2800" dirty="0" smtClean="0">
                <a:latin typeface="Arial" pitchFamily="34" charset="0"/>
                <a:cs typeface="Arial" pitchFamily="34" charset="0"/>
              </a:rPr>
              <a:t>Insatisfatórias</a:t>
            </a:r>
          </a:p>
          <a:p>
            <a:pPr lvl="2"/>
            <a:r>
              <a:rPr lang="en-US" sz="2400" dirty="0" smtClean="0">
                <a:latin typeface="Arial" pitchFamily="34" charset="0"/>
                <a:cs typeface="Arial" pitchFamily="34" charset="0"/>
              </a:rPr>
              <a:t>Consultas odontológicas</a:t>
            </a:r>
          </a:p>
          <a:p>
            <a:pPr lvl="2"/>
            <a:r>
              <a:rPr lang="en-US" sz="2400" dirty="0" smtClean="0">
                <a:latin typeface="Arial" pitchFamily="34" charset="0"/>
                <a:cs typeface="Arial" pitchFamily="34" charset="0"/>
              </a:rPr>
              <a:t>Atendimentos puerperais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Discussão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Planejamento</a:t>
            </a:r>
          </a:p>
          <a:p>
            <a:pPr lvl="1"/>
            <a:r>
              <a:rPr lang="pt-BR" sz="2400" dirty="0" smtClean="0">
                <a:latin typeface="Arial" pitchFamily="34" charset="0"/>
                <a:cs typeface="Arial" pitchFamily="34" charset="0"/>
              </a:rPr>
              <a:t>Priorização das gestantes na agenda odontológica </a:t>
            </a:r>
          </a:p>
          <a:p>
            <a:pPr lvl="1"/>
            <a:r>
              <a:rPr lang="pt-BR" sz="2400" dirty="0" smtClean="0">
                <a:latin typeface="Arial" pitchFamily="34" charset="0"/>
                <a:cs typeface="Arial" pitchFamily="34" charset="0"/>
              </a:rPr>
              <a:t>Negociações para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 contratação de mais um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dentista</a:t>
            </a:r>
          </a:p>
          <a:p>
            <a:pPr lvl="1"/>
            <a:r>
              <a:rPr lang="pt-BR" sz="2400" dirty="0" smtClean="0">
                <a:latin typeface="Arial" pitchFamily="34" charset="0"/>
                <a:cs typeface="Arial" pitchFamily="34" charset="0"/>
              </a:rPr>
              <a:t>Visitas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domiciliares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frequentes às puérperas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Viagens às aldeias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Reflexão crítica sobre meu processo pessoal de aprendizagem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Expectativas iniciais cumpridas</a:t>
            </a:r>
          </a:p>
          <a:p>
            <a:pPr lvl="1"/>
            <a:r>
              <a:rPr lang="pt-BR" sz="2400" dirty="0" smtClean="0">
                <a:latin typeface="Arial" pitchFamily="34" charset="0"/>
                <a:cs typeface="Arial" pitchFamily="34" charset="0"/>
              </a:rPr>
              <a:t>Ampliação  e aplicação dos conhecimentos à prática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Realização do Projeto de intervenção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Introdução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Pré-natal no Pantaleão: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56% de cobertura (66 gestantes)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Programa envolve toda a equipe</a:t>
            </a:r>
          </a:p>
          <a:p>
            <a:pPr lvl="1"/>
            <a:r>
              <a:rPr lang="pt-BR" sz="2400" dirty="0">
                <a:latin typeface="Arial" pitchFamily="34" charset="0"/>
                <a:cs typeface="Arial" pitchFamily="34" charset="0"/>
              </a:rPr>
              <a:t>T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erças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e quintas-feiras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pt-BR" sz="2400" dirty="0" smtClean="0">
                <a:latin typeface="Arial" pitchFamily="34" charset="0"/>
                <a:cs typeface="Arial" pitchFamily="34" charset="0"/>
              </a:rPr>
              <a:t>Falta de avaliação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puerperal de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rotina</a:t>
            </a:r>
          </a:p>
          <a:p>
            <a:pPr lvl="1"/>
            <a:r>
              <a:rPr lang="pt-BR" sz="2400" dirty="0" smtClean="0">
                <a:latin typeface="Arial" pitchFamily="34" charset="0"/>
                <a:cs typeface="Arial" pitchFamily="34" charset="0"/>
              </a:rPr>
              <a:t>Ausência de acompanhamento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odontológico das gestantes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Reflexão crítica sobre meu processo pessoal de aprendizagem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Melhora  da competência do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meu atendimento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clínico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Contato com realidade diferente e com população indígena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Bibliografia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‪"/>
            </a:pPr>
            <a:r>
              <a:rPr lang="pt-BR" sz="1400" dirty="0">
                <a:latin typeface="Arial" pitchFamily="34" charset="0"/>
                <a:cs typeface="Arial" pitchFamily="34" charset="0"/>
              </a:rPr>
              <a:t>BRASIL. Ministério da Saúde. Secretaria de Atenção à Saúde. Departamento de Ações Programáticas Estratégicas. </a:t>
            </a:r>
            <a:r>
              <a:rPr lang="pt-BR" sz="1400" b="1" dirty="0">
                <a:latin typeface="Arial" pitchFamily="34" charset="0"/>
                <a:cs typeface="Arial" pitchFamily="34" charset="0"/>
              </a:rPr>
              <a:t>Pré-Natal e Puerpério: Atenção Qualificada e Humanizada – Manual Técnico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. Série A. Normas e Manuais Técnicos. Série Direitos Sexuais e Direitos Reprodutivos - Caderno nº 5. Brasília: Ministério da Saúde, 2005.</a:t>
            </a:r>
            <a:endParaRPr lang="pt-BR" sz="1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‪"/>
            </a:pPr>
            <a:r>
              <a:rPr lang="pt-BR" sz="14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Font typeface="Arial" pitchFamily="34" charset="0"/>
              <a:buChar char="‪"/>
            </a:pPr>
            <a:r>
              <a:rPr lang="pt-BR" sz="1400" dirty="0">
                <a:latin typeface="Arial" pitchFamily="34" charset="0"/>
                <a:cs typeface="Arial" pitchFamily="34" charset="0"/>
              </a:rPr>
              <a:t>BRASIL. Ministério da Saúde. Secretaria de Atenção à Saúde. Departamento de Atenção Básica. </a:t>
            </a:r>
            <a:r>
              <a:rPr lang="pt-BR" sz="1400" b="1" dirty="0">
                <a:latin typeface="Arial" pitchFamily="34" charset="0"/>
                <a:cs typeface="Arial" pitchFamily="34" charset="0"/>
              </a:rPr>
              <a:t>Atenção ao Pré-Natal de Baixo Risco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. Série A. Normas e Manuais Técnicos. Cadernos de Atenção Básica, n</a:t>
            </a:r>
            <a:r>
              <a:rPr lang="pt-BR" sz="1400" baseline="30000" dirty="0">
                <a:latin typeface="Arial" pitchFamily="34" charset="0"/>
                <a:cs typeface="Arial" pitchFamily="34" charset="0"/>
              </a:rPr>
              <a:t>o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 32. Brasília: Ministério da Saúde, 2012.</a:t>
            </a:r>
            <a:endParaRPr lang="pt-BR" sz="1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‪"/>
            </a:pPr>
            <a:r>
              <a:rPr lang="pt-BR" sz="1400" dirty="0">
                <a:latin typeface="Arial" pitchFamily="34" charset="0"/>
                <a:cs typeface="Arial" pitchFamily="34" charset="0"/>
              </a:rPr>
              <a:t> </a:t>
            </a:r>
            <a:endParaRPr lang="pt-BR" sz="1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‪"/>
            </a:pPr>
            <a:r>
              <a:rPr lang="pt-BR" sz="1400" dirty="0">
                <a:latin typeface="Arial" pitchFamily="34" charset="0"/>
                <a:cs typeface="Arial" pitchFamily="34" charset="0"/>
              </a:rPr>
              <a:t>Instituto Brasileiro de Geografia e Estatística (IBGE). </a:t>
            </a:r>
            <a:r>
              <a:rPr lang="pt-BR" sz="1400" b="1" dirty="0">
                <a:latin typeface="Arial" pitchFamily="34" charset="0"/>
                <a:cs typeface="Arial" pitchFamily="34" charset="0"/>
              </a:rPr>
              <a:t>Censo Populacional 2011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.  Brasília: IBGE, 2011. Disponível em: &lt;</a:t>
            </a:r>
            <a:r>
              <a:rPr lang="pt-BR" sz="1400" u="sng" dirty="0">
                <a:latin typeface="Arial" pitchFamily="34" charset="0"/>
                <a:cs typeface="Arial" pitchFamily="34" charset="0"/>
                <a:hlinkClick r:id="rId3"/>
              </a:rPr>
              <a:t>www.ibge.gov.br/home/estatistica/populacao/estimativa2011/POP2011_DOU.pdf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&gt;</a:t>
            </a:r>
            <a:endParaRPr lang="pt-BR" sz="1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‪"/>
            </a:pPr>
            <a:r>
              <a:rPr lang="pt-BR" sz="1400" dirty="0">
                <a:latin typeface="Arial" pitchFamily="34" charset="0"/>
                <a:cs typeface="Arial" pitchFamily="34" charset="0"/>
              </a:rPr>
              <a:t> </a:t>
            </a:r>
            <a:endParaRPr lang="pt-BR" sz="1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‪"/>
            </a:pPr>
            <a:r>
              <a:rPr lang="pt-BR" sz="1400" dirty="0">
                <a:latin typeface="Arial" pitchFamily="34" charset="0"/>
                <a:cs typeface="Arial" pitchFamily="34" charset="0"/>
              </a:rPr>
              <a:t>Secretaria de Estado de Planejamento e Desenvolvimento Econômico do Amazonas (SEPLAN-AM). </a:t>
            </a:r>
            <a:r>
              <a:rPr lang="pt-BR" sz="1400" b="1" dirty="0">
                <a:latin typeface="Arial" pitchFamily="34" charset="0"/>
                <a:cs typeface="Arial" pitchFamily="34" charset="0"/>
              </a:rPr>
              <a:t>Perfil Municipal – Autazes (AM)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. Manaus: Governo do Amazonas, 2000. Disponível em: </a:t>
            </a:r>
            <a:r>
              <a:rPr lang="pt-BR" sz="1400" u="sng" dirty="0" smtClean="0">
                <a:latin typeface="Arial" pitchFamily="34" charset="0"/>
                <a:cs typeface="Arial" pitchFamily="34" charset="0"/>
                <a:hlinkClick r:id="rId4"/>
              </a:rPr>
              <a:t>http</a:t>
            </a:r>
            <a:r>
              <a:rPr lang="pt-BR" sz="1400" u="sng" dirty="0">
                <a:latin typeface="Arial" pitchFamily="34" charset="0"/>
                <a:cs typeface="Arial" pitchFamily="34" charset="0"/>
                <a:hlinkClick r:id="rId4"/>
              </a:rPr>
              <a:t>://</a:t>
            </a:r>
            <a:r>
              <a:rPr lang="pt-BR" sz="1400" u="sng" dirty="0" smtClean="0">
                <a:latin typeface="Arial" pitchFamily="34" charset="0"/>
                <a:cs typeface="Arial" pitchFamily="34" charset="0"/>
                <a:hlinkClick r:id="rId4"/>
              </a:rPr>
              <a:t>www.seplan.am.gov.br/arquivos/download/arqeditor/indicadores/perf_mun/Condensadov3/Conteudo/subregiao7/7-autazes.htm</a:t>
            </a:r>
            <a:endParaRPr lang="pt-BR" sz="1400" dirty="0" smtClean="0">
              <a:latin typeface="Arial" pitchFamily="34" charset="0"/>
              <a:cs typeface="Arial" pitchFamily="34" charset="0"/>
            </a:endParaRPr>
          </a:p>
          <a:p>
            <a:endParaRPr lang="pt-BR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Obrigada.</a:t>
            </a:r>
            <a:endParaRPr lang="pt-BR" sz="4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08" y="2357430"/>
            <a:ext cx="4357718" cy="325483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Objetivo Geral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pt-BR" sz="2800" dirty="0">
                <a:latin typeface="Arial" pitchFamily="34" charset="0"/>
                <a:cs typeface="Arial" pitchFamily="34" charset="0"/>
              </a:rPr>
              <a:t>Melhorar a atenção ao pré-natal e puerpério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Metodologia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Ações nos eixos</a:t>
            </a:r>
          </a:p>
          <a:p>
            <a:pPr lvl="1"/>
            <a:r>
              <a:rPr lang="pt-BR" sz="2400" dirty="0" smtClean="0">
                <a:latin typeface="Arial" pitchFamily="34" charset="0"/>
                <a:cs typeface="Arial" pitchFamily="34" charset="0"/>
              </a:rPr>
              <a:t>monitoramento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avaliação</a:t>
            </a:r>
          </a:p>
          <a:p>
            <a:pPr lvl="1"/>
            <a:r>
              <a:rPr lang="pt-BR" sz="2400" dirty="0" smtClean="0">
                <a:latin typeface="Arial" pitchFamily="34" charset="0"/>
                <a:cs typeface="Arial" pitchFamily="34" charset="0"/>
              </a:rPr>
              <a:t>organização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e gestão do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serviço</a:t>
            </a:r>
          </a:p>
          <a:p>
            <a:pPr lvl="1"/>
            <a:r>
              <a:rPr lang="pt-BR" sz="2400" dirty="0" smtClean="0">
                <a:latin typeface="Arial" pitchFamily="34" charset="0"/>
                <a:cs typeface="Arial" pitchFamily="34" charset="0"/>
              </a:rPr>
              <a:t>engajamento público</a:t>
            </a:r>
          </a:p>
          <a:p>
            <a:pPr lvl="1"/>
            <a:r>
              <a:rPr lang="pt-BR" sz="2400" dirty="0" smtClean="0">
                <a:latin typeface="Arial" pitchFamily="34" charset="0"/>
                <a:cs typeface="Arial" pitchFamily="34" charset="0"/>
              </a:rPr>
              <a:t>qualificação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da prática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clínica</a:t>
            </a:r>
          </a:p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Metas e indicadores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Metodologia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Ações realizadas: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Reuniões de capacitação da equipe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pt-BR" dirty="0"/>
          </a:p>
        </p:txBody>
      </p:sp>
      <p:pic>
        <p:nvPicPr>
          <p:cNvPr id="4" name="Imagem 3" descr="C:\Users\Andrea\AppData\Local\Microsoft\Windows\Temporary Internet Files\Content.Word\IMG_4506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143108" y="2928934"/>
            <a:ext cx="4210230" cy="31578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Metodologia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Ações realizadas: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Viagem sanitária às aldeias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Contato com lideranças comunitárias</a:t>
            </a:r>
          </a:p>
          <a:p>
            <a:pPr lvl="1"/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agem 3" descr="C:\Users\Gaby\AppData\Local\Microsoft\Windows\Temporary Internet Files\Content.Word\IMG_2114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643174" y="3214686"/>
            <a:ext cx="4248150" cy="31738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447</TotalTime>
  <Words>1981</Words>
  <Application>Microsoft Office PowerPoint</Application>
  <PresentationFormat>Apresentação na tela (4:3)</PresentationFormat>
  <Paragraphs>295</Paragraphs>
  <Slides>52</Slides>
  <Notes>30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52</vt:i4>
      </vt:variant>
    </vt:vector>
  </HeadingPairs>
  <TitlesOfParts>
    <vt:vector size="53" baseType="lpstr">
      <vt:lpstr>Balcão Envidraçado</vt:lpstr>
      <vt:lpstr>Melhoria da atenção ao pré-natal e puerpério no pólo base pantaleão do município de Autazes/AM</vt:lpstr>
      <vt:lpstr>Introdução</vt:lpstr>
      <vt:lpstr>Introdução</vt:lpstr>
      <vt:lpstr>Introdução</vt:lpstr>
      <vt:lpstr>Introdução</vt:lpstr>
      <vt:lpstr>Objetivo Geral</vt:lpstr>
      <vt:lpstr>Metodologia</vt:lpstr>
      <vt:lpstr>Metodologia</vt:lpstr>
      <vt:lpstr>Metodologia</vt:lpstr>
      <vt:lpstr>Metodologia</vt:lpstr>
      <vt:lpstr>Metodologia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Resultados</vt:lpstr>
      <vt:lpstr>Discussão</vt:lpstr>
      <vt:lpstr>Discussão</vt:lpstr>
      <vt:lpstr>Discussão</vt:lpstr>
      <vt:lpstr>Discussão</vt:lpstr>
      <vt:lpstr>Discussão</vt:lpstr>
      <vt:lpstr>Reflexão crítica sobre meu processo pessoal de aprendizagem</vt:lpstr>
      <vt:lpstr>Reflexão crítica sobre meu processo pessoal de aprendizagem</vt:lpstr>
      <vt:lpstr>Bibliografia</vt:lpstr>
      <vt:lpstr>Slide 52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Melhoria da atenção ao pré-natal e puerpério no pólo base pantaleão do município de Autazes/AM</dc:title>
  <dc:creator>dalva</dc:creator>
  <cp:lastModifiedBy>dalva</cp:lastModifiedBy>
  <cp:revision>94</cp:revision>
  <dcterms:created xsi:type="dcterms:W3CDTF">2014-02-22T16:38:09Z</dcterms:created>
  <dcterms:modified xsi:type="dcterms:W3CDTF">2014-02-27T18:25:57Z</dcterms:modified>
</cp:coreProperties>
</file>