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77" r:id="rId5"/>
    <p:sldId id="258" r:id="rId6"/>
    <p:sldId id="275" r:id="rId7"/>
    <p:sldId id="266" r:id="rId8"/>
    <p:sldId id="271" r:id="rId9"/>
    <p:sldId id="315" r:id="rId10"/>
    <p:sldId id="276" r:id="rId11"/>
    <p:sldId id="272" r:id="rId12"/>
    <p:sldId id="268" r:id="rId13"/>
    <p:sldId id="274" r:id="rId14"/>
    <p:sldId id="299" r:id="rId15"/>
    <p:sldId id="270" r:id="rId16"/>
    <p:sldId id="284" r:id="rId17"/>
    <p:sldId id="286" r:id="rId18"/>
    <p:sldId id="288" r:id="rId19"/>
    <p:sldId id="289" r:id="rId20"/>
    <p:sldId id="290" r:id="rId21"/>
    <p:sldId id="291" r:id="rId22"/>
    <p:sldId id="292" r:id="rId23"/>
    <p:sldId id="293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9" r:id="rId32"/>
    <p:sldId id="307" r:id="rId33"/>
    <p:sldId id="308" r:id="rId34"/>
    <p:sldId id="295" r:id="rId35"/>
    <p:sldId id="285" r:id="rId36"/>
    <p:sldId id="311" r:id="rId37"/>
    <p:sldId id="296" r:id="rId38"/>
    <p:sldId id="280" r:id="rId39"/>
    <p:sldId id="297" r:id="rId40"/>
    <p:sldId id="312" r:id="rId41"/>
    <p:sldId id="313" r:id="rId42"/>
    <p:sldId id="281" r:id="rId43"/>
    <p:sldId id="282" r:id="rId44"/>
    <p:sldId id="283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30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9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21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D3A-6B82-4149-A7E5-01659523F30A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8ABB-0DCC-41DB-9BC7-311E7FE2AF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04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B7821-37E5-44B8-B308-1194B2B09883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86CD2-FC82-443A-8383-C8F42FD2E7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070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BE4E2-029E-4A16-9255-0A6F91179EB8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08FC-8D04-4ADC-BD1E-7C9BB499B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021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E7F6-2C50-42C1-8698-E21F3D12259A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8EA3-B414-467E-8845-58A454C853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579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5363C-95D7-40DF-A72D-E2C1487ED325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541E1-FAC5-4E63-9E97-9623666754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914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867AE-15A8-4351-A069-B825057956D5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9484-738A-4D15-A16C-0310D15BB7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426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915C-0B22-467E-81D3-94B2EF7674DD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29B5F-F63D-4137-8167-72836387AC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075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6A4C-5EB4-4428-B903-AEA4FCE67EAE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EB07-178E-4B7A-90A6-E34C6BB1AB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25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0886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6032-F628-4935-BA14-104E0845B1DD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3950-2A8D-4606-BBEB-B5B40947CA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043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49D8-446F-4524-ABF7-51BDF319CBFB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26ECC-D52C-4384-9325-E6A321D345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613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A6637-814B-4669-866C-7E3F3D57298B}" type="datetimeFigureOut">
              <a:rPr lang="pt-BR"/>
              <a:pPr>
                <a:defRPr/>
              </a:pPr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C2FB2-7ECA-46B3-A5CE-17D9FFB444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26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50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06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85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96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36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98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9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708F-69FE-4128-8FFA-7F9903932060}" type="datetimeFigureOut">
              <a:rPr lang="pt-BR" smtClean="0"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8E8A-9FFC-4509-B45A-FC5D7B6C6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51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13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6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0BBAC-3937-440D-8D8F-EFE64C4229B6}" type="datetimeFigureOut">
              <a:rPr 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63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6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62BE8-8007-451E-839C-8955A51AEB0A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1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419100"/>
            <a:ext cx="787717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3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867834"/>
            <a:ext cx="9144000" cy="587353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METAS</a:t>
            </a:r>
          </a:p>
          <a:p>
            <a:r>
              <a:rPr lang="pt-BR" sz="3000" dirty="0" smtClean="0">
                <a:solidFill>
                  <a:schemeClr val="accent1">
                    <a:lumMod val="75000"/>
                  </a:schemeClr>
                </a:solidFill>
              </a:rPr>
              <a:t>4)Promover </a:t>
            </a:r>
            <a:r>
              <a:rPr lang="pt-BR" sz="3000" dirty="0">
                <a:solidFill>
                  <a:schemeClr val="accent1">
                    <a:lumMod val="75000"/>
                  </a:schemeClr>
                </a:solidFill>
              </a:rPr>
              <a:t>a primeira consulta do recém-nascido antes do 10º dia de vida, através de visita domiciliar da equipe quando não for possível a presença na UBS</a:t>
            </a:r>
            <a:r>
              <a:rPr lang="pt-BR" sz="3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pt-BR" sz="3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3000" dirty="0" smtClean="0">
                <a:solidFill>
                  <a:schemeClr val="accent1">
                    <a:lumMod val="75000"/>
                  </a:schemeClr>
                </a:solidFill>
              </a:rPr>
              <a:t>5)Realizar </a:t>
            </a:r>
            <a:r>
              <a:rPr lang="pt-BR" sz="3000" dirty="0">
                <a:solidFill>
                  <a:schemeClr val="accent1">
                    <a:lumMod val="75000"/>
                  </a:schemeClr>
                </a:solidFill>
              </a:rPr>
              <a:t>teste do pezinho em 90% das crianças com até 7 dias de vida;</a:t>
            </a:r>
          </a:p>
          <a:p>
            <a:endParaRPr lang="pt-BR" sz="3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36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57192"/>
            <a:ext cx="269979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77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052737"/>
            <a:ext cx="9144000" cy="5544616"/>
          </a:xfrm>
        </p:spPr>
        <p:txBody>
          <a:bodyPr/>
          <a:lstStyle/>
          <a:p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METAS</a:t>
            </a:r>
          </a:p>
          <a:p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)Identificar  e acompanhar 100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% das crianças com risco para morbimortalidade (baixo peso ao nascer, prematuridade, alterações no crescimento e desnutrição).</a:t>
            </a:r>
          </a:p>
          <a:p>
            <a:endParaRPr lang="pt-BR" sz="2800" dirty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4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4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4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4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38836"/>
            <a:ext cx="2952328" cy="185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77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59"/>
          </a:xfrm>
        </p:spPr>
        <p:txBody>
          <a:bodyPr/>
          <a:lstStyle/>
          <a:p>
            <a:endParaRPr lang="pt-BR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</a:p>
          <a:p>
            <a:endParaRPr lang="pt-BR" sz="2800" i="1" u="sng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2800" i="1" u="sng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realizadas</a:t>
            </a:r>
          </a:p>
          <a:p>
            <a:endParaRPr lang="pt-BR" sz="2800" i="1" u="sng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Implantação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do Manual de Condutas em Puericultura, elaborado pela equipe da unidade com base no Programa de Atenção a Saúde da Criança do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Ministério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Saúde</a:t>
            </a:r>
            <a:r>
              <a:rPr lang="pt-BR" sz="2800" dirty="0" smtClean="0"/>
              <a:t>;</a:t>
            </a:r>
          </a:p>
          <a:p>
            <a:pPr marL="457200" indent="-457200">
              <a:buFont typeface="Arial" charset="0"/>
              <a:buChar char="•"/>
            </a:pPr>
            <a:endParaRPr lang="pt-BR" sz="2800" dirty="0" smtClean="0"/>
          </a:p>
          <a:p>
            <a:endParaRPr lang="pt-BR" sz="2800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466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867835"/>
            <a:ext cx="9144000" cy="5154098"/>
          </a:xfrm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</a:p>
          <a:p>
            <a:endParaRPr lang="pt-BR" sz="28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2800" i="1" u="sng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realizadas</a:t>
            </a:r>
          </a:p>
          <a:p>
            <a:pPr marL="457200" lvl="0" indent="-457200">
              <a:buFont typeface="Arial" charset="0"/>
              <a:buChar char="•"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Capacitação das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equipes com ênfase em vacinação, ampliando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o conhecimento dos agentes de saúde acerca do assunto, qualificando ainda mais a assistência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prestada;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800" dirty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359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</a:p>
          <a:p>
            <a:r>
              <a:rPr lang="pt-BR" sz="2800" i="1" u="sng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realizadas</a:t>
            </a:r>
          </a:p>
          <a:p>
            <a:pPr marL="457200" lvl="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Captação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dos recém-nascidos na primeira semana de vida para realização do teste do pezinho, avaliação clínica e agendamento da primeira consulta 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puericultura;</a:t>
            </a:r>
          </a:p>
          <a:p>
            <a:pPr marL="457200" lvl="0" indent="-457200">
              <a:buFont typeface="Arial" charset="0"/>
              <a:buChar char="•"/>
            </a:pPr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Busca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ativa pelos ACS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das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crianças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faltosas,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passando este levantamento a ser realizado mensalmente pelas equipes no arquivo destinado às fichas de acompanhamento do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programa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pt-BR" sz="2800" dirty="0"/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306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77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554526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</a:p>
          <a:p>
            <a:r>
              <a:rPr lang="pt-BR" sz="2800" i="1" u="sng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</a:t>
            </a:r>
            <a:r>
              <a:rPr lang="pt-BR" sz="2800" i="1" u="sng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realizadas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Realização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teste do pezinho em todos recém-nascidos que buscarem o serviço, independente do turno de trabalho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O RN realiza o teste do pezinho e já sai da UBS com o agendamento da primeira consulta de puericultura;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Acompanhamento das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crianças de 0 a 72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meses;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Oferta de atendimento de puericultura nos dois turnos 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trabalho.</a:t>
            </a:r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pt-BR" sz="2800" dirty="0"/>
          </a:p>
          <a:p>
            <a:endParaRPr lang="pt-BR" sz="2800" i="1" u="sng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021" y="5293797"/>
            <a:ext cx="2592288" cy="156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-180528" y="548680"/>
            <a:ext cx="9324528" cy="6309319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  <a:endParaRPr lang="pt-BR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3000" i="1" u="sng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</a:t>
            </a:r>
            <a:r>
              <a:rPr lang="pt-BR" sz="3000" i="1" u="sng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realizadas</a:t>
            </a:r>
          </a:p>
          <a:p>
            <a:endParaRPr lang="pt-BR" sz="3000" i="1" u="sng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Acompanhamento semanal às gestantes, enfatizando a importância do comparecimento na UBS na primeira semana pós-parto</a:t>
            </a:r>
          </a:p>
          <a:p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Primeiro atendimento, coleta do teste pezinho e adesão ao Programa de Puericultura da UBS.</a:t>
            </a:r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-108520" y="476673"/>
            <a:ext cx="9252520" cy="5545260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</a:p>
          <a:p>
            <a:r>
              <a:rPr lang="pt-BR" sz="2800" i="1" u="sng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</a:t>
            </a:r>
            <a:r>
              <a:rPr lang="pt-BR" sz="2800" i="1" u="sng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realizadas</a:t>
            </a:r>
          </a:p>
          <a:p>
            <a:endParaRPr lang="pt-BR" sz="2800" i="1" u="sng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Avaliação mensal das fichas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puericultura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para identificação de crianças de risco para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morbimortalidade;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Acompanhamento multidisciplinar;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Atendimento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preferencial com nutricionista e assistente social quando este se fizer necessário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476673"/>
            <a:ext cx="9144000" cy="554526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</a:p>
          <a:p>
            <a:r>
              <a:rPr lang="pt-BR" sz="2800" i="1" u="sng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realizadas</a:t>
            </a:r>
          </a:p>
          <a:p>
            <a:pPr marL="457200" indent="-457200">
              <a:buFont typeface="Arial" charset="0"/>
              <a:buChar char="•"/>
            </a:pPr>
            <a:r>
              <a:rPr lang="pt-BR" sz="3000" dirty="0" smtClean="0">
                <a:solidFill>
                  <a:schemeClr val="accent1">
                    <a:lumMod val="75000"/>
                  </a:schemeClr>
                </a:solidFill>
              </a:rPr>
              <a:t>ACS </a:t>
            </a:r>
            <a:r>
              <a:rPr lang="pt-BR" sz="3000" dirty="0">
                <a:solidFill>
                  <a:schemeClr val="accent1">
                    <a:lumMod val="75000"/>
                  </a:schemeClr>
                </a:solidFill>
              </a:rPr>
              <a:t>capacitados para identificação de crianças de risco e para leitura adequada do cartão da criança, possibilitando a identificação de vacinas ou consultas de puericultura em atraso para efetivação do acompanhamento desta criança na unidade, através do agendamento imediato para os atendimentos pendentes</a:t>
            </a:r>
            <a:r>
              <a:rPr lang="pt-BR" sz="3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457200" indent="-457200">
              <a:buFont typeface="Arial" charset="0"/>
              <a:buChar char="•"/>
            </a:pPr>
            <a:endParaRPr lang="pt-BR" sz="3000" dirty="0"/>
          </a:p>
          <a:p>
            <a:r>
              <a:rPr lang="pt-BR" sz="3000" dirty="0"/>
              <a:t>             </a:t>
            </a:r>
            <a:endParaRPr lang="pt-BR" sz="30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867834"/>
            <a:ext cx="9144000" cy="5118103"/>
          </a:xfrm>
        </p:spPr>
        <p:txBody>
          <a:bodyPr/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METODOLOGIA</a:t>
            </a:r>
          </a:p>
          <a:p>
            <a:r>
              <a:rPr lang="pt-BR" sz="2800" i="1" u="sng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Ações </a:t>
            </a:r>
            <a:r>
              <a:rPr lang="pt-BR" sz="2800" i="1" u="sng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realizadas</a:t>
            </a:r>
          </a:p>
          <a:p>
            <a:endParaRPr lang="pt-BR" sz="2800" i="1" u="sng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Todas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as crianças de risco  aderidas ao programa de puericultura, com oferta de atendimento nos dois turnos de trabalho, atendendo a necessidade de algumas famílias que tem dificuldade de frequentar a UBS em determinado período do dia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pt-BR" sz="2800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92601" y="190498"/>
            <a:ext cx="9144000" cy="5761284"/>
          </a:xfrm>
        </p:spPr>
        <p:txBody>
          <a:bodyPr/>
          <a:lstStyle/>
          <a:p>
            <a:pPr eaLnBrk="1" hangingPunct="1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Universidade Aberta do SUS – UNASUS</a:t>
            </a:r>
          </a:p>
          <a:p>
            <a:pPr eaLnBrk="1" hangingPunct="1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Universidade Federal de Pelotas</a:t>
            </a:r>
          </a:p>
          <a:p>
            <a:pPr eaLnBrk="1" hangingPunct="1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Especialização em Saúde da Família</a:t>
            </a:r>
          </a:p>
          <a:p>
            <a:pPr eaLnBrk="1" hangingPunct="1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Modalidade a Distância</a:t>
            </a:r>
          </a:p>
          <a:p>
            <a:pPr eaLnBrk="1" hangingPunct="1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Turma 2</a:t>
            </a:r>
          </a:p>
          <a:p>
            <a:pPr eaLnBrk="1" hangingPunct="1"/>
            <a:endParaRPr lang="pt-BR" sz="2000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eaLnBrk="1" hangingPunct="1"/>
            <a:endParaRPr lang="pt-BR" sz="2400" dirty="0" smtClean="0">
              <a:solidFill>
                <a:srgbClr val="898989"/>
              </a:solidFill>
              <a:ea typeface="ＭＳ Ｐゴシック" pitchFamily="1" charset="-128"/>
            </a:endParaRPr>
          </a:p>
          <a:p>
            <a:pPr eaLnBrk="1" hangingPunct="1"/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MELHORIA DA ATENÇÃO À PUERICULTURA NA</a:t>
            </a:r>
          </a:p>
          <a:p>
            <a:pPr eaLnBrk="1" hangingPunct="1"/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 UNIDADE DE SAÚDE BOM JESUS NO MUNICÍPIO DE PELOTAS/RS</a:t>
            </a:r>
          </a:p>
          <a:p>
            <a:pPr eaLnBrk="1" hangingPunct="1"/>
            <a:endParaRPr lang="pt-BR" sz="28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pPr eaLnBrk="1" hangingPunct="1"/>
            <a:endParaRPr lang="pt-BR" sz="20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pPr eaLnBrk="1" hangingPunct="1"/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    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Especializanda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: Andréa Lopes Soares Freitas</a:t>
            </a:r>
          </a:p>
          <a:p>
            <a:pPr eaLnBrk="1" hangingPunct="1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Orientadora: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Frantchesca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 dos Santos</a:t>
            </a:r>
          </a:p>
          <a:p>
            <a:pPr eaLnBrk="1" hangingPunct="1"/>
            <a:endParaRPr lang="pt-BR" sz="2000" b="1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6054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124745"/>
            <a:ext cx="9144000" cy="4897188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RESULTADOS</a:t>
            </a:r>
          </a:p>
          <a:p>
            <a:endParaRPr lang="pt-BR" sz="3600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Foi realizada uma intervenção sobre 421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atendimentos à crianças com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idade entre 0 e 72 meses, residentes na área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adscrita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da UBS, cadastradas no Programa de Puericultura.</a:t>
            </a:r>
          </a:p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16590" y="764705"/>
            <a:ext cx="9144000" cy="519796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RESULTADOS</a:t>
            </a:r>
          </a:p>
          <a:p>
            <a:endParaRPr lang="pt-BR" sz="2800" b="1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Meta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1: Implantar o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manual de condutas em puericultura da UBS Bom Jesus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3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3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3600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867835"/>
            <a:ext cx="9144000" cy="5225462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RESULTADOS</a:t>
            </a:r>
          </a:p>
          <a:p>
            <a:endParaRPr lang="pt-B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Meta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2:Capacitar 100% das equipes da UBS para padronização dos atendimentos de puericultura;</a:t>
            </a:r>
          </a:p>
          <a:p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Ao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final de 4 meses de intervenção atingimos uma cobertura de 91% de profissionais capacitados.</a:t>
            </a:r>
            <a:endParaRPr lang="pt-BR" sz="2800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332657"/>
            <a:ext cx="9144000" cy="568927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RESULTADOS</a:t>
            </a:r>
          </a:p>
          <a:p>
            <a:endParaRPr lang="pt-BR" sz="2800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Meta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3: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Todas as crianças da unidade cadastradas no programa com ficha de puericultura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atualizada.</a:t>
            </a:r>
          </a:p>
          <a:p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Ao final de quatro meses de intervenção obtivemos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80,5%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de registros atualizados das crianças cadastradas no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programa.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260649"/>
            <a:ext cx="9144000" cy="5761284"/>
          </a:xfrm>
        </p:spPr>
        <p:txBody>
          <a:bodyPr>
            <a:normAutofit lnSpcReduction="10000"/>
          </a:bodyPr>
          <a:lstStyle/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RESULTADOS</a:t>
            </a:r>
          </a:p>
          <a:p>
            <a:endParaRPr lang="pt-BR" sz="2800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Meta 4: Promover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a primeira consulta do recém-nascido antes do 10º dia de vida, através de visita domiciliar da equipe quando não for possível a presença na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UBS.</a:t>
            </a:r>
          </a:p>
          <a:p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Em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120 dias de intervenção foi atingido um percentual de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8,3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%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crianças com 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primeira consulta antes do 10º dia 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vida.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 smtClean="0">
                <a:solidFill>
                  <a:srgbClr val="FFC000"/>
                </a:solidFill>
              </a:rPr>
              <a:t>76% - 34 nascimentos</a:t>
            </a:r>
          </a:p>
          <a:p>
            <a:r>
              <a:rPr lang="pt-BR" sz="2800" dirty="0" smtClean="0">
                <a:solidFill>
                  <a:srgbClr val="FFC000"/>
                </a:solidFill>
              </a:rPr>
              <a:t>26 atendimentos</a:t>
            </a:r>
            <a:endParaRPr lang="pt-BR" sz="2800" dirty="0">
              <a:solidFill>
                <a:srgbClr val="FFC000"/>
              </a:solidFill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332657"/>
            <a:ext cx="9144000" cy="5689276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RESULTADOS</a:t>
            </a:r>
          </a:p>
          <a:p>
            <a:endParaRPr lang="pt-BR" sz="28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Meta 5: Realizar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teste do pezinho em 90% das crianças com até 7 dias de vida;</a:t>
            </a:r>
          </a:p>
          <a:p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tingimos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uma cobertura 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47,4%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de recém-nascidos da área de abrangência da UBS com teste do pezinho realizado até o 7º dia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de vida.</a:t>
            </a:r>
          </a:p>
          <a:p>
            <a:pPr algn="just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</a:p>
          <a:p>
            <a:pPr algn="just"/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  <a:r>
              <a:rPr lang="pt-BR" sz="2800" dirty="0" smtClean="0">
                <a:solidFill>
                  <a:srgbClr val="FFC000"/>
                </a:solidFill>
              </a:rPr>
              <a:t>LIVRO DE REGISTROS (76%)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867835"/>
            <a:ext cx="9144000" cy="5154098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RESULTADOS</a:t>
            </a:r>
            <a:endParaRPr lang="pt-BR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Meta 6: Identificar e acompanhar 100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% das crianças com risco para morbimortalidade (baixo peso ao nascer, prematuridade, alterações no crescimento e desnutrição).</a:t>
            </a:r>
          </a:p>
          <a:p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Em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quatro meses de intervenção foram acompanhadas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72,7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% das crianças de risco na unidade.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620689"/>
            <a:ext cx="9144000" cy="5401244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DISCUSSÃO</a:t>
            </a:r>
          </a:p>
          <a:p>
            <a:r>
              <a:rPr lang="pt-BR" sz="36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Impactos para a equipe:</a:t>
            </a:r>
          </a:p>
          <a:p>
            <a:pPr marL="571500" indent="-571500">
              <a:buFont typeface="Arial" charset="0"/>
              <a:buChar char="•"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Qualificação da assistência através da implantação do manual de condutas e das capacitações;</a:t>
            </a:r>
          </a:p>
          <a:p>
            <a:pPr marL="571500" indent="-571500">
              <a:buFont typeface="Arial" charset="0"/>
              <a:buChar char="•"/>
            </a:pPr>
            <a:endParaRPr lang="pt-BR" sz="3600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571500" indent="-571500">
              <a:buFont typeface="Arial" charset="0"/>
              <a:buChar char="•"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Melhoria dos registros de atendimentos de puericultura;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332657"/>
            <a:ext cx="9144000" cy="5689276"/>
          </a:xfrm>
        </p:spPr>
        <p:txBody>
          <a:bodyPr>
            <a:normAutofit/>
          </a:bodyPr>
          <a:lstStyle/>
          <a:p>
            <a:endParaRPr lang="pt-BR" sz="3600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DISCUSSÃO</a:t>
            </a:r>
          </a:p>
          <a:p>
            <a:r>
              <a:rPr lang="pt-BR" sz="3600" i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Impactos para </a:t>
            </a:r>
            <a:r>
              <a:rPr lang="pt-BR" sz="36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a comunidade:</a:t>
            </a:r>
            <a:endParaRPr lang="pt-BR" sz="3600" b="1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571500" indent="-571500">
              <a:buFont typeface="Arial" charset="0"/>
              <a:buChar char="•"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Maior vínculo com 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equipe;</a:t>
            </a:r>
            <a:endParaRPr lang="pt-BR" sz="2800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571500" indent="-5715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Flexibilidade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no horário dos atendimentos, com oferta de consultas nos dois turnos de trabalho, conforme verificada necessidade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familiar;</a:t>
            </a:r>
          </a:p>
          <a:p>
            <a:pPr marL="571500" indent="-571500">
              <a:buFont typeface="Arial" charset="0"/>
              <a:buChar char="•"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umento da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demanda de crianças maiores de 24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meses;</a:t>
            </a:r>
          </a:p>
          <a:p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endParaRPr lang="pt-BR" sz="36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36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260649"/>
            <a:ext cx="9144000" cy="5761284"/>
          </a:xfrm>
        </p:spPr>
        <p:txBody>
          <a:bodyPr/>
          <a:lstStyle/>
          <a:p>
            <a:endParaRPr lang="pt-BR" sz="4000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DISCUSSÃO</a:t>
            </a:r>
            <a:endParaRPr lang="pt-BR" sz="40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28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Reflexão crítica sobre o processo pessoal de aprendizagem e na implementação da intervenção: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Qualificação profissional;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Reflexão crítica sobre a melhoria da qualidade da atenção;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Melhoria do processo de trabalho;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Integração entre as equipes e atendimento interdisciplinar;</a:t>
            </a:r>
          </a:p>
          <a:p>
            <a:endParaRPr lang="pt-BR" sz="2800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INTRODUÇÃO</a:t>
            </a:r>
            <a:b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Importância da ação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9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179512" y="4364222"/>
            <a:ext cx="2664296" cy="241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5" y="5721199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63" y="-28295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26969"/>
            <a:ext cx="3275856" cy="203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555765"/>
            <a:ext cx="9144000" cy="4466167"/>
          </a:xfrm>
        </p:spPr>
        <p:txBody>
          <a:bodyPr/>
          <a:lstStyle/>
          <a:p>
            <a:r>
              <a:rPr lang="pt-BR" sz="4000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DISCUSSÃO</a:t>
            </a:r>
          </a:p>
          <a:p>
            <a:r>
              <a:rPr lang="pt-BR" sz="36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Desafios:</a:t>
            </a:r>
          </a:p>
          <a:p>
            <a:pPr marL="571500" indent="-571500">
              <a:buFont typeface="Arial" charset="0"/>
              <a:buChar char="•"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Implementar outros programas, estimulando o comprometimento de todos e priorizando a qualidade do serviço prestado.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99529"/>
            <a:ext cx="2592288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555765"/>
            <a:ext cx="9144000" cy="4466167"/>
          </a:xfrm>
        </p:spPr>
        <p:txBody>
          <a:bodyPr>
            <a:normAutofit fontScale="32500" lnSpcReduction="20000"/>
          </a:bodyPr>
          <a:lstStyle/>
          <a:p>
            <a:endParaRPr lang="pt-BR" sz="2800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pPr>
              <a:lnSpc>
                <a:spcPct val="170000"/>
              </a:lnSpc>
            </a:pPr>
            <a:r>
              <a:rPr lang="pt-BR" sz="65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“</a:t>
            </a:r>
            <a:r>
              <a:rPr lang="pt-BR" sz="86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Embora ninguém possa voltar atrás e fazer um novo começo, qualquer um pode começar agora e fazer um novo fim”.</a:t>
            </a:r>
          </a:p>
          <a:p>
            <a:pPr>
              <a:lnSpc>
                <a:spcPct val="170000"/>
              </a:lnSpc>
            </a:pPr>
            <a:r>
              <a:rPr lang="pt-BR" sz="8600" i="1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 </a:t>
            </a:r>
            <a:r>
              <a:rPr lang="pt-BR" sz="86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                                                                                (Chico Xavier)</a:t>
            </a:r>
            <a:endParaRPr lang="pt-BR" sz="8600" i="1" dirty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8600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                                                         </a:t>
            </a:r>
            <a:endParaRPr lang="pt-BR" sz="2800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692697"/>
            <a:ext cx="9144000" cy="5329236"/>
          </a:xfrm>
        </p:spPr>
        <p:txBody>
          <a:bodyPr/>
          <a:lstStyle/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4000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OBRIGADA!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501" y="3429000"/>
            <a:ext cx="4680520" cy="319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797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555765"/>
            <a:ext cx="9144000" cy="4466167"/>
          </a:xfrm>
        </p:spPr>
        <p:txBody>
          <a:bodyPr/>
          <a:lstStyle/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555765"/>
            <a:ext cx="9144000" cy="4466167"/>
          </a:xfrm>
        </p:spPr>
        <p:txBody>
          <a:bodyPr/>
          <a:lstStyle/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179512" y="32793"/>
            <a:ext cx="9144000" cy="4466167"/>
          </a:xfrm>
        </p:spPr>
        <p:txBody>
          <a:bodyPr/>
          <a:lstStyle/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119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555765"/>
            <a:ext cx="9144000" cy="4466167"/>
          </a:xfrm>
        </p:spPr>
        <p:txBody>
          <a:bodyPr/>
          <a:lstStyle/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7571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555765"/>
            <a:ext cx="9144000" cy="4466167"/>
          </a:xfrm>
        </p:spPr>
        <p:txBody>
          <a:bodyPr/>
          <a:lstStyle/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25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555765"/>
            <a:ext cx="9144000" cy="4466167"/>
          </a:xfrm>
        </p:spPr>
        <p:txBody>
          <a:bodyPr/>
          <a:lstStyle/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6942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5545261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INTRODUÇÃO</a:t>
            </a:r>
          </a:p>
          <a:p>
            <a:r>
              <a:rPr lang="pt-BR" sz="2400" dirty="0" smtClean="0"/>
              <a:t>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Caracterização do município ( Pelotas/RS):</a:t>
            </a:r>
            <a:b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328.275 habitantes (IBGE, 2010)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51 UBS, destas 23 UBS são de ESF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Não possui equipes de NASF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47" y="4594986"/>
            <a:ext cx="3275856" cy="203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6054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1676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6797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332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7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404665"/>
            <a:ext cx="9144000" cy="5617268"/>
          </a:xfrm>
        </p:spPr>
        <p:txBody>
          <a:bodyPr/>
          <a:lstStyle/>
          <a:p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INTRODUÇÃO</a:t>
            </a:r>
          </a:p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Caracterização da unidade básica de saúde: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9976 famílias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8460 prontuários familiares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04 equipes (33 profissionais)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473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crianças de 0  a 72 meses de idade</a:t>
            </a:r>
          </a:p>
          <a:p>
            <a:endParaRPr lang="pt-BR" sz="24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208" y="4509120"/>
            <a:ext cx="327585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6007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692697"/>
            <a:ext cx="9144000" cy="5329236"/>
          </a:xfrm>
        </p:spPr>
        <p:txBody>
          <a:bodyPr/>
          <a:lstStyle/>
          <a:p>
            <a:endParaRPr lang="pt-BR" sz="24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OBJETIVO GERAL</a:t>
            </a:r>
          </a:p>
          <a:p>
            <a:endParaRPr lang="pt-BR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Melhorar a qualidade da atenção à puericultura na UBS Bom Jesus.</a:t>
            </a:r>
            <a:endParaRPr lang="pt-BR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208" y="4509120"/>
            <a:ext cx="327585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77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332657"/>
            <a:ext cx="9144000" cy="5689276"/>
          </a:xfrm>
        </p:spPr>
        <p:txBody>
          <a:bodyPr>
            <a:normAutofit/>
          </a:bodyPr>
          <a:lstStyle/>
          <a:p>
            <a:endParaRPr lang="pt-BR" sz="24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OBJETIVOS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ESPECÍFICOS</a:t>
            </a:r>
          </a:p>
          <a:p>
            <a:endParaRPr lang="pt-BR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Melhorar os registros de informação dos atendimentos de puericultura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;</a:t>
            </a:r>
            <a:endParaRPr lang="pt-BR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Melhorar a adesão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à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 puericultura;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Identificar as crianças de risco pertencentes a área de abrangência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;</a:t>
            </a:r>
            <a:endParaRPr lang="pt-BR" sz="2800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41" y="5662086"/>
            <a:ext cx="1943080" cy="119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77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40701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116633"/>
            <a:ext cx="9144000" cy="5905300"/>
          </a:xfrm>
        </p:spPr>
        <p:txBody>
          <a:bodyPr/>
          <a:lstStyle/>
          <a:p>
            <a:endParaRPr lang="pt-BR" sz="2800" dirty="0">
              <a:solidFill>
                <a:schemeClr val="tx1"/>
              </a:solidFill>
              <a:ea typeface="ＭＳ Ｐゴシック" pitchFamily="1" charset="-128"/>
            </a:endParaRPr>
          </a:p>
          <a:p>
            <a:endParaRPr lang="pt-BR" sz="2800" b="1" dirty="0" smtClean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OBJETIVOS ESPECÍFICOS</a:t>
            </a:r>
          </a:p>
          <a:p>
            <a:endParaRPr lang="pt-BR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ea typeface="ＭＳ Ｐゴシック" pitchFamily="1" charset="-128"/>
              </a:rPr>
              <a:t>Q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ualificar o atendimento em saúde da criança para as quatro equipes da UBS, através da padronização das condutas nas consultas de puericultura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Melhorar a cobertura de teste do pezinho na UBS.</a:t>
            </a:r>
          </a:p>
          <a:p>
            <a:pPr algn="just"/>
            <a:endParaRPr lang="pt-BR" sz="2800" b="1" dirty="0">
              <a:solidFill>
                <a:schemeClr val="accent6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sz="2800" dirty="0" smtClean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484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7772400" cy="147108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45" y="3729581"/>
            <a:ext cx="3097213" cy="312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33670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1" charset="-128"/>
              </a:rPr>
              <a:t>METAS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1)Implantar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 manual de condutas em puericultura da UBS Bom Jesus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2)Capacitar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100% das equipes da UBS para padronização dos atendimentos de puericultura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3)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Todas as crianças da unidade cadastradas no programa com ficha de puericultura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atualizada;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  <a:p>
            <a:endParaRPr lang="pt-BR" b="1" dirty="0" smtClean="0">
              <a:solidFill>
                <a:schemeClr val="accent1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16171"/>
          <a:stretch>
            <a:fillRect/>
          </a:stretch>
        </p:blipFill>
        <p:spPr bwMode="auto">
          <a:xfrm>
            <a:off x="7485084" y="1"/>
            <a:ext cx="1658937" cy="173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5662087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656" y="5445224"/>
            <a:ext cx="2248791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4208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1062</Words>
  <Application>Microsoft Office PowerPoint</Application>
  <PresentationFormat>Apresentação na tela (4:3)</PresentationFormat>
  <Paragraphs>221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43</vt:i4>
      </vt:variant>
    </vt:vector>
  </HeadingPairs>
  <TitlesOfParts>
    <vt:vector size="45" baseType="lpstr">
      <vt:lpstr>Tema do Office</vt:lpstr>
      <vt:lpstr>1_Tema do Office</vt:lpstr>
      <vt:lpstr>Apresentação do PowerPoint</vt:lpstr>
      <vt:lpstr> </vt:lpstr>
      <vt:lpstr>  INTRODUÇÃO  Importância da ação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34</cp:revision>
  <dcterms:created xsi:type="dcterms:W3CDTF">2013-05-12T13:22:25Z</dcterms:created>
  <dcterms:modified xsi:type="dcterms:W3CDTF">2013-05-30T01:56:48Z</dcterms:modified>
</cp:coreProperties>
</file>