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58" r:id="rId4"/>
    <p:sldId id="270" r:id="rId5"/>
    <p:sldId id="271" r:id="rId6"/>
    <p:sldId id="272" r:id="rId7"/>
    <p:sldId id="306" r:id="rId8"/>
    <p:sldId id="262" r:id="rId9"/>
    <p:sldId id="273" r:id="rId10"/>
    <p:sldId id="274" r:id="rId11"/>
    <p:sldId id="275" r:id="rId12"/>
    <p:sldId id="276" r:id="rId13"/>
    <p:sldId id="279" r:id="rId14"/>
    <p:sldId id="280" r:id="rId15"/>
    <p:sldId id="309" r:id="rId16"/>
    <p:sldId id="304" r:id="rId17"/>
    <p:sldId id="305" r:id="rId18"/>
    <p:sldId id="307" r:id="rId19"/>
    <p:sldId id="308" r:id="rId20"/>
    <p:sldId id="264" r:id="rId21"/>
  </p:sldIdLst>
  <p:sldSz cx="9144000" cy="5143500" type="screen16x9"/>
  <p:notesSz cx="6858000" cy="9144000"/>
  <p:defaultTextStyle>
    <a:lvl1pPr marL="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>
        <p:scale>
          <a:sx n="60" d="100"/>
          <a:sy n="60" d="100"/>
        </p:scale>
        <p:origin x="-708" y="-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ia\Documents\ESPECIALIZA&#199;&#195;O%20SA&#218;DE%20DA%20FAMILIA\UNIDADE%203\INTERVEN&#199;&#195;O%20COLETA%20DE%20DADOS%20FINALIZAD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ia\Documents\ESPECIALIZA&#199;&#195;O%20SA&#218;DE%20DA%20FAMILIA\UNIDADE%203\INTERVEN&#199;&#195;O%20COLETA%20DE%20DADOS%20FINALIZAD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ia\Documents\ESPECIALIZA&#199;&#195;O%20SA&#218;DE%20DA%20FAMILIA\UNIDADE%203\INTERVEN&#199;&#195;O%20COLETA%20DE%20DADOS%20FINALIZAD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ia\Documents\ESPECIALIZA&#199;&#195;O%20SA&#218;DE%20DA%20FAMILIA\UNIDADE%203\INTERVEN&#199;&#195;O%20COLETA%20DE%20DADOS%20FINALIZAD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62000866917653"/>
          <c:y val="0.14720822848375961"/>
          <c:w val="0.83315003093637596"/>
          <c:h val="0.743670536693562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5.9245960502692999E-2</c:v>
                </c:pt>
                <c:pt idx="1">
                  <c:v>9.1561938958707359E-2</c:v>
                </c:pt>
                <c:pt idx="2">
                  <c:v>0.16696588868940754</c:v>
                </c:pt>
                <c:pt idx="3">
                  <c:v>0.26570915619389585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633280"/>
        <c:axId val="63634816"/>
      </c:barChart>
      <c:catAx>
        <c:axId val="6363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634816"/>
        <c:crosses val="autoZero"/>
        <c:auto val="1"/>
        <c:lblAlgn val="ctr"/>
        <c:lblOffset val="100"/>
        <c:noMultiLvlLbl val="0"/>
      </c:catAx>
      <c:valAx>
        <c:axId val="636348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6332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5.9782608695652176E-2</c:v>
                </c:pt>
                <c:pt idx="1">
                  <c:v>8.1521739130434784E-2</c:v>
                </c:pt>
                <c:pt idx="2">
                  <c:v>9.2391304347826081E-2</c:v>
                </c:pt>
                <c:pt idx="3">
                  <c:v>0.13043478260869565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7392"/>
        <c:axId val="67112960"/>
      </c:barChart>
      <c:catAx>
        <c:axId val="6626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12960"/>
        <c:crosses val="autoZero"/>
        <c:auto val="1"/>
        <c:lblAlgn val="ctr"/>
        <c:lblOffset val="100"/>
        <c:noMultiLvlLbl val="0"/>
      </c:catAx>
      <c:valAx>
        <c:axId val="6711296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2673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67109142158051E-2"/>
          <c:y val="8.6572686478706279E-2"/>
          <c:w val="0.87252329598430589"/>
          <c:h val="0.805622724578782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6.0606060606060608E-2</c:v>
                </c:pt>
                <c:pt idx="1">
                  <c:v>1.9607843137254902E-2</c:v>
                </c:pt>
                <c:pt idx="2">
                  <c:v>3.2258064516129031E-2</c:v>
                </c:pt>
                <c:pt idx="3">
                  <c:v>3.3783783783783786E-2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172608"/>
        <c:axId val="67174400"/>
      </c:barChart>
      <c:catAx>
        <c:axId val="6717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74400"/>
        <c:crosses val="autoZero"/>
        <c:auto val="1"/>
        <c:lblAlgn val="ctr"/>
        <c:lblOffset val="100"/>
        <c:noMultiLvlLbl val="0"/>
      </c:catAx>
      <c:valAx>
        <c:axId val="6717440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726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9599039481767"/>
          <c:y val="8.1819493678828001E-2"/>
          <c:w val="0.83083442229295801"/>
          <c:h val="0.81166441844171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0.96969696969696972</c:v>
                </c:pt>
                <c:pt idx="1">
                  <c:v>0.96078431372549022</c:v>
                </c:pt>
                <c:pt idx="2">
                  <c:v>0.94623655913978499</c:v>
                </c:pt>
                <c:pt idx="3">
                  <c:v>0.98648648648648651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185280"/>
        <c:axId val="67199360"/>
      </c:barChart>
      <c:catAx>
        <c:axId val="6718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99360"/>
        <c:crosses val="autoZero"/>
        <c:auto val="1"/>
        <c:lblAlgn val="ctr"/>
        <c:lblOffset val="100"/>
        <c:noMultiLvlLbl val="0"/>
      </c:catAx>
      <c:valAx>
        <c:axId val="6719936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852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  <a:extLst/>
          </a:lstStyle>
          <a:p>
            <a:fld id="{A8ADFD5B-A66C-449C-B6E8-FB716D07777D}" type="datetimeFigureOut">
              <a:pPr/>
              <a:t>03/04/2014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  <a:extLst/>
          </a:lstStyle>
          <a:p>
            <a:fld id="{CA5D3BF3-D352-46FC-8343-31F56E6730EA}" type="slidenum"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22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pt-BR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pt-BR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pt-BR">
                <a:solidFill>
                  <a:srgbClr val="FFFFFF"/>
                </a:solidFill>
              </a:rPr>
              <a:pPr algn="ctr"/>
              <a:t>03/04/2014</a:t>
            </a:fld>
            <a:endParaRPr kumimoji="0" lang="pt-B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t-B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pt-BR">
                <a:solidFill>
                  <a:schemeClr val="tx2"/>
                </a:solidFill>
              </a:rPr>
              <a:pPr/>
              <a:t>‹nº›</a:t>
            </a:fld>
            <a:endParaRPr kumimoji="0" lang="pt-BR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pt-BR" cap="all" baseline="0"/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pPr/>
              <a:t>03/04/2014</a:t>
            </a:fld>
            <a:endParaRPr kumimoji="0" lang="pt-B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pt-BR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pt-B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pt-B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pt-BR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pPr/>
              <a:t>03/04/2014</a:t>
            </a:fld>
            <a:endParaRPr kumimoji="0"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pt-BR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t-BR" sz="2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03/04/2014</a:t>
            </a:fld>
            <a:endParaRPr kumimoji="0"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pt-BR"/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03/04/2014</a:t>
            </a:fld>
            <a:endParaRPr kumimoji="0"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t-B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t-B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t-B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pPr/>
              <a:t>03/04/2014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pPr/>
              <a:t>03/04/2014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pt-BR">
                <a:solidFill>
                  <a:schemeClr val="tx2"/>
                </a:solidFill>
              </a:rPr>
              <a:pPr/>
              <a:t>‹nº›</a:t>
            </a:fld>
            <a:endParaRPr kumimoji="0" lang="pt-B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pt-BR" sz="4200" b="0"/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pPr/>
              <a:t>03/04/2014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pt-BR" sz="1800"/>
            </a:lvl1pPr>
            <a:lvl2pPr eaLnBrk="1" latinLnBrk="0" hangingPunct="1">
              <a:buNone/>
              <a:defRPr kumimoji="0" lang="pt-BR" sz="1200"/>
            </a:lvl2pPr>
            <a:lvl3pPr eaLnBrk="1" latinLnBrk="0" hangingPunct="1">
              <a:buNone/>
              <a:defRPr kumimoji="0" lang="pt-BR" sz="1000"/>
            </a:lvl3pPr>
            <a:lvl4pPr eaLnBrk="1" latinLnBrk="0" hangingPunct="1">
              <a:buNone/>
              <a:defRPr kumimoji="0" lang="pt-BR" sz="900"/>
            </a:lvl4pPr>
            <a:lvl5pPr eaLnBrk="1" latinLnBrk="0" hangingPunct="1">
              <a:buNone/>
              <a:defRPr kumimoji="0" lang="pt-BR" sz="9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pt-BR"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pt-BR" sz="1700"/>
            </a:lvl1pPr>
            <a:lvl2pPr eaLnBrk="1" latinLnBrk="0" hangingPunct="1">
              <a:buFontTx/>
              <a:buNone/>
              <a:defRPr kumimoji="0" lang="pt-BR" sz="1200"/>
            </a:lvl2pPr>
            <a:lvl3pPr eaLnBrk="1" latinLnBrk="0" hangingPunct="1">
              <a:buFontTx/>
              <a:buNone/>
              <a:defRPr kumimoji="0" lang="pt-BR" sz="1000"/>
            </a:lvl3pPr>
            <a:lvl4pPr eaLnBrk="1" latinLnBrk="0" hangingPunct="1">
              <a:buFontTx/>
              <a:buNone/>
              <a:defRPr kumimoji="0" lang="pt-BR" sz="900"/>
            </a:lvl4pPr>
            <a:lvl5pPr eaLnBrk="1" latinLnBrk="0" hangingPunct="1">
              <a:buFontTx/>
              <a:buNone/>
              <a:defRPr kumimoji="0" lang="pt-BR" sz="9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pt-BR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pPr/>
              <a:t>03/04/2014</a:t>
            </a:fld>
            <a:endParaRPr kumimoji="0"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pt-BR" sz="2800"/>
            </a:lvl1pPr>
            <a:extLst/>
          </a:lstStyle>
          <a:p>
            <a:pPr algn="ctr"/>
            <a:fld id="{8F82E0A0-C266-4798-8C8F-B9F91E9DA37E}" type="slidenum">
              <a:rPr kumimoji="0" lang="pt-BR" sz="28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pt-BR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pPr/>
              <a:t>03/04/2014</a:t>
            </a:fld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pt-BR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pt-BR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pt-BR" smtClean="0"/>
              <a:t>Clique para editar o título mestre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pt-BR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pt-B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pt-B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pt-B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09248" cy="3960440"/>
          </a:xfrm>
        </p:spPr>
        <p:txBody>
          <a:bodyPr>
            <a:normAutofit fontScale="90000"/>
          </a:bodyPr>
          <a:lstStyle>
            <a:extLst/>
          </a:lstStyle>
          <a:p>
            <a:pPr algn="ctr"/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b="1" dirty="0"/>
              <a:t/>
            </a:r>
            <a:br>
              <a:rPr lang="pt-BR" sz="2700" b="1" dirty="0"/>
            </a:b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b="1" dirty="0"/>
              <a:t/>
            </a:r>
            <a:br>
              <a:rPr lang="pt-BR" sz="2700" b="1" dirty="0"/>
            </a:b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b="1" dirty="0"/>
              <a:t/>
            </a:r>
            <a:br>
              <a:rPr lang="pt-BR" sz="2700" b="1" dirty="0"/>
            </a:br>
            <a:r>
              <a:rPr lang="pt-BR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4400" b="1" dirty="0" smtClean="0">
                <a:solidFill>
                  <a:schemeClr val="tx1"/>
                </a:solidFill>
              </a:rPr>
              <a:t>Câncer </a:t>
            </a:r>
            <a:r>
              <a:rPr lang="pt-BR" sz="4400" b="1" dirty="0">
                <a:solidFill>
                  <a:schemeClr val="tx1"/>
                </a:solidFill>
              </a:rPr>
              <a:t>de Colo de Útero e de Mama.</a:t>
            </a:r>
            <a:r>
              <a:rPr lang="pt-BR" sz="4400" dirty="0">
                <a:solidFill>
                  <a:schemeClr val="tx1"/>
                </a:solidFill>
              </a:rPr>
              <a:t/>
            </a:r>
            <a:br>
              <a:rPr lang="pt-BR" sz="4400" dirty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400" b="1" dirty="0">
                <a:solidFill>
                  <a:schemeClr val="tx1"/>
                </a:solidFill>
              </a:rPr>
              <a:t>Melhoria da detecção de câncer de colo do útero e de mama na unidade básica de saúde da família Passagem das Flores, Florânia-RN</a:t>
            </a:r>
            <a:r>
              <a:rPr lang="pt-BR" sz="2400" b="1" dirty="0" smtClean="0">
                <a:solidFill>
                  <a:schemeClr val="tx1"/>
                </a:solidFill>
              </a:rPr>
              <a:t>.</a:t>
            </a: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pt-B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2378769" y="4538734"/>
            <a:ext cx="6781800" cy="514350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pt-BR" sz="1800" dirty="0" smtClean="0"/>
              <a:t>Especializanda: Andréia Azevêdo / Orientador: Dulcian Medeiros</a:t>
            </a:r>
            <a:endParaRPr lang="pt-BR" sz="1800" dirty="0"/>
          </a:p>
        </p:txBody>
      </p:sp>
      <p:sp>
        <p:nvSpPr>
          <p:cNvPr id="2" name="AutoShape 2" descr="http://s3.amazonaws.com/magoo/ABAAABHQwAK-1.png"/>
          <p:cNvSpPr>
            <a:spLocks noChangeAspect="1" noChangeArrowheads="1"/>
          </p:cNvSpPr>
          <p:nvPr/>
        </p:nvSpPr>
        <p:spPr bwMode="auto">
          <a:xfrm>
            <a:off x="63500" y="-136525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Rectangle 4"/>
          <p:cNvSpPr txBox="1">
            <a:spLocks/>
          </p:cNvSpPr>
          <p:nvPr/>
        </p:nvSpPr>
        <p:spPr>
          <a:xfrm>
            <a:off x="63500" y="4584844"/>
            <a:ext cx="2204244" cy="422131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lang="pt-BR"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lang="pt-B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lang="pt-B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dirty="0" smtClean="0"/>
              <a:t>UNASUS - UFPEL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31590"/>
          </a:xfrm>
        </p:spPr>
        <p:txBody>
          <a:bodyPr>
            <a:noAutofit/>
          </a:bodyPr>
          <a:lstStyle>
            <a:extLst/>
          </a:lstStyle>
          <a:p>
            <a:pPr lvl="0"/>
            <a:r>
              <a:rPr lang="pt-BR" sz="2400" b="1" dirty="0" smtClean="0"/>
              <a:t>OBJETIVO 1: 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dirty="0"/>
              <a:t>Ampliar a cobertura de detecção precoce do câncer de colo e do câncer de mama.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107504" y="1635647"/>
            <a:ext cx="4608512" cy="3384376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pt-BR" sz="1800" b="1" dirty="0"/>
              <a:t>Meta 2:</a:t>
            </a:r>
            <a:r>
              <a:rPr lang="pt-BR" sz="1800" dirty="0"/>
              <a:t> Ampliar a cobertura de detecção precoce do câncer de mama das mulheres na faixa etária entre 50 e 69 anos de idade para 100%.</a:t>
            </a:r>
          </a:p>
          <a:p>
            <a:pPr algn="just"/>
            <a:r>
              <a:rPr lang="pt-BR" sz="1800" b="1" dirty="0"/>
              <a:t>Indicador 2:</a:t>
            </a:r>
            <a:r>
              <a:rPr lang="pt-BR" sz="1800" dirty="0"/>
              <a:t> Proporção de mulheres entre 50 e 69 anos com exame em dia para detecção precoce de câncer de mama</a:t>
            </a:r>
            <a:r>
              <a:rPr lang="pt-BR" sz="1800" dirty="0" smtClean="0"/>
              <a:t>.</a:t>
            </a:r>
          </a:p>
          <a:p>
            <a:pPr algn="just"/>
            <a:r>
              <a:rPr lang="pt-BR" sz="1800" dirty="0"/>
              <a:t>A cobertura foi crescente: 6,0% (11 mulheres) no primeiro mês; 8,2% (15) no segundo; 9,2% (17) no terceiro; e 13,0% (24) no quarto mês.</a:t>
            </a:r>
          </a:p>
          <a:p>
            <a:endParaRPr lang="pt-BR" sz="1800" dirty="0"/>
          </a:p>
        </p:txBody>
      </p:sp>
      <p:sp>
        <p:nvSpPr>
          <p:cNvPr id="3" name="Retângulo 2"/>
          <p:cNvSpPr/>
          <p:nvPr/>
        </p:nvSpPr>
        <p:spPr>
          <a:xfrm>
            <a:off x="4860032" y="4299942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b="1" dirty="0" smtClean="0"/>
              <a:t>Gráfico 2: </a:t>
            </a:r>
            <a:r>
              <a:rPr lang="pt-BR" sz="1200" b="1" dirty="0"/>
              <a:t>Proporção de mulheres entre 50 e 69 anos com exame em dia para detecção precoce de câncer de mama. Florânia-RN, 2014.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616259757"/>
              </p:ext>
            </p:extLst>
          </p:nvPr>
        </p:nvGraphicFramePr>
        <p:xfrm>
          <a:off x="4932040" y="1552773"/>
          <a:ext cx="4032447" cy="2531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14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01326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OBJETIVO 2: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dirty="0"/>
              <a:t>Melhorar a adesão das mulheres à realização de </a:t>
            </a:r>
            <a:r>
              <a:rPr lang="pt-BR" sz="2400" dirty="0" smtClean="0"/>
              <a:t>exame citopatológico </a:t>
            </a:r>
            <a:r>
              <a:rPr lang="pt-BR" sz="2400" dirty="0"/>
              <a:t>de colo uterino e mamografia.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107504" y="1419622"/>
            <a:ext cx="5040560" cy="3723878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pt-BR" sz="1600" b="1" dirty="0"/>
              <a:t>Meta 3:</a:t>
            </a:r>
            <a:r>
              <a:rPr lang="pt-BR" sz="1600" dirty="0"/>
              <a:t> Buscar 100% das mulheres que tiveram exame alterado e que não retornaram a unidade de saúde</a:t>
            </a:r>
          </a:p>
          <a:p>
            <a:pPr algn="just"/>
            <a:r>
              <a:rPr lang="pt-BR" sz="1600" b="1" dirty="0"/>
              <a:t>Indicador 3:</a:t>
            </a:r>
            <a:r>
              <a:rPr lang="pt-BR" sz="1600" dirty="0"/>
              <a:t> Proporção de mulheres com exame citopatológico do colo de útero alterado.</a:t>
            </a:r>
          </a:p>
          <a:p>
            <a:pPr algn="just"/>
            <a:r>
              <a:rPr lang="pt-BR" sz="1600" b="1" dirty="0"/>
              <a:t>Indicador 4</a:t>
            </a:r>
            <a:r>
              <a:rPr lang="pt-BR" sz="1600" dirty="0"/>
              <a:t>: Proporção de mulheres que tiveram exame alterado (citopatológico do colo do útero e/ou mamografia) que não retornaram à unidade de saúde.</a:t>
            </a:r>
          </a:p>
          <a:p>
            <a:pPr algn="just"/>
            <a:r>
              <a:rPr lang="pt-BR" sz="1600" b="1" dirty="0"/>
              <a:t>Indicador 5:</a:t>
            </a:r>
            <a:r>
              <a:rPr lang="pt-BR" sz="1600" dirty="0"/>
              <a:t> Proporção de mulheres que não retornaram a unidade de saúde e que foram buscadas pelo serviço  para dar continuidade ao tratamento</a:t>
            </a:r>
            <a:r>
              <a:rPr lang="pt-BR" sz="1600" dirty="0" smtClean="0"/>
              <a:t>.</a:t>
            </a:r>
          </a:p>
          <a:p>
            <a:pPr algn="just"/>
            <a:r>
              <a:rPr lang="pt-BR" sz="1600" dirty="0"/>
              <a:t>A cobertura aconteceu da seguinte forma: 6,1% (02) no primeiro mês; 2,0% (01) no segundo; 3,2% (03) no terceiro; e 3,4% (05) no quarto mês. </a:t>
            </a:r>
          </a:p>
          <a:p>
            <a:endParaRPr lang="pt-BR" sz="1600" dirty="0"/>
          </a:p>
        </p:txBody>
      </p:sp>
      <p:sp>
        <p:nvSpPr>
          <p:cNvPr id="3" name="Retângulo 2"/>
          <p:cNvSpPr/>
          <p:nvPr/>
        </p:nvSpPr>
        <p:spPr>
          <a:xfrm>
            <a:off x="5148064" y="4227934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b="1" dirty="0" smtClean="0"/>
              <a:t>Gráfico 3: Proporção </a:t>
            </a:r>
            <a:r>
              <a:rPr lang="pt-BR" sz="1200" b="1" dirty="0"/>
              <a:t>de mulheres com exame citopatológico alterado. Florânia-RN, 2014.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12966799"/>
              </p:ext>
            </p:extLst>
          </p:nvPr>
        </p:nvGraphicFramePr>
        <p:xfrm>
          <a:off x="5292080" y="1491630"/>
          <a:ext cx="3558555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859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31590"/>
          </a:xfrm>
        </p:spPr>
        <p:txBody>
          <a:bodyPr>
            <a:noAutofit/>
          </a:bodyPr>
          <a:lstStyle>
            <a:extLst/>
          </a:lstStyle>
          <a:p>
            <a:pPr lvl="0"/>
            <a:r>
              <a:rPr lang="pt-BR" sz="2400" b="1" dirty="0" smtClean="0"/>
              <a:t>OBJETIVO2: 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dirty="0"/>
              <a:t>Melhorar a adesão das mulheres à realização de exame citopatológico de colo uterino e mamografia.</a:t>
            </a:r>
            <a:endParaRPr lang="pt-BR" sz="2400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0" y="1419622"/>
            <a:ext cx="5076056" cy="3600400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pt-BR" sz="1600" b="1" dirty="0"/>
              <a:t>Objetivo 3:</a:t>
            </a:r>
            <a:r>
              <a:rPr lang="pt-BR" sz="1600" dirty="0"/>
              <a:t> Melhorar a qualidade do atendimento das mulheres que realizam detecção precoce de câncer de colo de útero e de mama na unidade de saúde.</a:t>
            </a:r>
          </a:p>
          <a:p>
            <a:pPr algn="just"/>
            <a:r>
              <a:rPr lang="pt-BR" sz="1600" b="1" dirty="0"/>
              <a:t>Meta 4:</a:t>
            </a:r>
            <a:r>
              <a:rPr lang="pt-BR" sz="1600" dirty="0"/>
              <a:t> Realizar avaliação de risco (ou pesquisar sinais de alerta para identificação de câncer de colo de útero e de mama) em 100% das mulheres nas faixas etárias-alvo.</a:t>
            </a:r>
          </a:p>
          <a:p>
            <a:pPr algn="just"/>
            <a:r>
              <a:rPr lang="pt-BR" sz="1600" b="1" dirty="0"/>
              <a:t>Indicador 6: </a:t>
            </a:r>
            <a:r>
              <a:rPr lang="pt-BR" sz="1600" dirty="0"/>
              <a:t>Proporção de mulheres com amostras satisfatórias do exame citopatológico do colo do útero</a:t>
            </a:r>
            <a:r>
              <a:rPr lang="pt-BR" sz="1600" dirty="0" smtClean="0"/>
              <a:t>.</a:t>
            </a:r>
          </a:p>
          <a:p>
            <a:pPr algn="just"/>
            <a:r>
              <a:rPr lang="pt-BR" sz="1600" dirty="0" smtClean="0"/>
              <a:t>A </a:t>
            </a:r>
            <a:r>
              <a:rPr lang="pt-BR" sz="1600" dirty="0"/>
              <a:t>cobertura foi de 97,0% (32) no primeiro mês, 96,1% (49) no segundo mês, 94,6% (88) no terceiro mês e 98,6% (146) no quarto mês. </a:t>
            </a:r>
          </a:p>
          <a:p>
            <a:pPr algn="just"/>
            <a:endParaRPr lang="pt-BR" sz="1800" dirty="0"/>
          </a:p>
        </p:txBody>
      </p:sp>
      <p:sp>
        <p:nvSpPr>
          <p:cNvPr id="3" name="Retângulo 2"/>
          <p:cNvSpPr/>
          <p:nvPr/>
        </p:nvSpPr>
        <p:spPr>
          <a:xfrm>
            <a:off x="5076056" y="4227934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/>
              <a:t>Gráfico 4: </a:t>
            </a:r>
            <a:r>
              <a:rPr lang="pt-BR" sz="1200" b="1" dirty="0"/>
              <a:t>Proporção de mulheres com amostras satisfatórias do exame citopatológico do colo do útero. Florânia-RN, 2014.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53539651"/>
              </p:ext>
            </p:extLst>
          </p:nvPr>
        </p:nvGraphicFramePr>
        <p:xfrm>
          <a:off x="5076056" y="1662112"/>
          <a:ext cx="3734766" cy="239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44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686966"/>
          </a:xfrm>
        </p:spPr>
        <p:txBody>
          <a:bodyPr>
            <a:noAutofit/>
          </a:bodyPr>
          <a:lstStyle>
            <a:extLst/>
          </a:lstStyle>
          <a:p>
            <a:r>
              <a:rPr lang="pt-BR" sz="2400" b="1" dirty="0" smtClean="0"/>
              <a:t>OBJETIVO 4</a:t>
            </a:r>
            <a:r>
              <a:rPr lang="pt-BR" sz="2400" b="1" dirty="0"/>
              <a:t>:</a:t>
            </a:r>
            <a:r>
              <a:rPr lang="pt-BR" sz="2400" dirty="0"/>
              <a:t> Melhorar registros das informações.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251520" y="1563638"/>
            <a:ext cx="8568952" cy="3240360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pt-BR" sz="2000" b="1" dirty="0"/>
              <a:t>Meta 5:</a:t>
            </a:r>
            <a:r>
              <a:rPr lang="pt-BR" sz="2000" dirty="0"/>
              <a:t> Manter registro da coleta de exame citopatológico de colo uterino e realização da mamografia em registro específico em 100% das mulheres cadastradas nos programas da unidade de saúde.</a:t>
            </a:r>
          </a:p>
          <a:p>
            <a:pPr algn="just"/>
            <a:r>
              <a:rPr lang="pt-BR" sz="2000" b="1" dirty="0"/>
              <a:t>Indicador 7:</a:t>
            </a:r>
            <a:r>
              <a:rPr lang="pt-BR" sz="2000" dirty="0"/>
              <a:t> Proporção de mulheres com registro adequado do exame citopatológico de colo do útero.</a:t>
            </a:r>
          </a:p>
          <a:p>
            <a:pPr algn="just"/>
            <a:r>
              <a:rPr lang="pt-BR" sz="2000" b="1" dirty="0"/>
              <a:t>Indicador 8:</a:t>
            </a:r>
            <a:r>
              <a:rPr lang="pt-BR" sz="2000" dirty="0"/>
              <a:t> Proporção de mulheres com registro adequado do exame de mamas e mamografia.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66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059582"/>
          </a:xfrm>
        </p:spPr>
        <p:txBody>
          <a:bodyPr>
            <a:noAutofit/>
          </a:bodyPr>
          <a:lstStyle>
            <a:extLst/>
          </a:lstStyle>
          <a:p>
            <a:r>
              <a:rPr lang="pt-BR" sz="2400" b="1" dirty="0" smtClean="0"/>
              <a:t>OBJETIVO </a:t>
            </a:r>
            <a:r>
              <a:rPr lang="pt-BR" sz="2400" b="1" dirty="0"/>
              <a:t>5: </a:t>
            </a:r>
            <a:r>
              <a:rPr lang="pt-BR" sz="2400" dirty="0"/>
              <a:t>Mapear as mulheres de risco para câncer de colo de útero e de mama. </a:t>
            </a:r>
            <a:endParaRPr lang="pt-BR" sz="2400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323528" y="1491630"/>
            <a:ext cx="8280920" cy="3384376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pt-BR" sz="2000" b="1" dirty="0" smtClean="0"/>
              <a:t>Meta </a:t>
            </a:r>
            <a:r>
              <a:rPr lang="pt-BR" sz="2000" b="1" dirty="0"/>
              <a:t>6:</a:t>
            </a:r>
            <a:r>
              <a:rPr lang="pt-BR" sz="2000" dirty="0"/>
              <a:t> Realizar avaliação de risco (ou pesquisar sinais de alerta para identificação de câncer de colo de útero e de mama) em 100% das mulheres nas faixas etárias-alvo.</a:t>
            </a:r>
          </a:p>
          <a:p>
            <a:pPr algn="just"/>
            <a:r>
              <a:rPr lang="pt-BR" sz="2000" b="1" dirty="0"/>
              <a:t>Indicador 9:</a:t>
            </a:r>
            <a:r>
              <a:rPr lang="pt-BR" sz="2000" dirty="0"/>
              <a:t> Proporção de mulheres entre 25 e 64 anos com pesquisa de sinais de alerta para câncer de colo de útero.</a:t>
            </a:r>
          </a:p>
          <a:p>
            <a:pPr algn="just"/>
            <a:r>
              <a:rPr lang="pt-BR" sz="2000" b="1" dirty="0"/>
              <a:t>Indicador 10:</a:t>
            </a:r>
            <a:r>
              <a:rPr lang="pt-BR" sz="2000" dirty="0"/>
              <a:t> Proporção de mulheres entre 50 e 69 com avaliação de risco para câncer de mama.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79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8110"/>
            <a:ext cx="8928992" cy="1005840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/>
              <a:t>Objetivo 6:</a:t>
            </a:r>
            <a:r>
              <a:rPr lang="pt-BR" sz="2400" dirty="0"/>
              <a:t> Promover a saúde das mulheres que realizam detecção precoce de câncer de colo de útero e de mama na unidade de saúde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635647"/>
            <a:ext cx="7994848" cy="2985528"/>
          </a:xfrm>
        </p:spPr>
        <p:txBody>
          <a:bodyPr>
            <a:normAutofit/>
          </a:bodyPr>
          <a:lstStyle/>
          <a:p>
            <a:pPr algn="just"/>
            <a:r>
              <a:rPr lang="pt-BR" sz="2200" b="1" dirty="0" smtClean="0"/>
              <a:t>Meta </a:t>
            </a:r>
            <a:r>
              <a:rPr lang="pt-BR" sz="2200" b="1" dirty="0"/>
              <a:t>7:</a:t>
            </a:r>
            <a:r>
              <a:rPr lang="pt-BR" sz="2200" dirty="0"/>
              <a:t> Orientar 100% das mulheres cadastradas sobre doenças sexualmente transmissíveis (DST) e fatores de risco para câncer de colo de útero e de mama.</a:t>
            </a:r>
          </a:p>
          <a:p>
            <a:pPr algn="just"/>
            <a:r>
              <a:rPr lang="pt-BR" sz="2200" b="1" dirty="0"/>
              <a:t>Indicador 11:</a:t>
            </a:r>
            <a:r>
              <a:rPr lang="pt-BR" sz="2200" dirty="0"/>
              <a:t> Proporção de mulheres orientadas sobre DST e fatores de risco para câncer de colo de útero e mama.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35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11560" y="1491630"/>
            <a:ext cx="8208912" cy="3384376"/>
          </a:xfrm>
        </p:spPr>
        <p:txBody>
          <a:bodyPr anchor="ctr">
            <a:normAutofit fontScale="92500" lnSpcReduction="10000"/>
          </a:bodyPr>
          <a:lstStyle>
            <a:extLst/>
          </a:lstStyle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Objetivos alcançados;</a:t>
            </a:r>
          </a:p>
          <a:p>
            <a:pPr marL="0" lvl="1" indent="0" algn="just">
              <a:buClr>
                <a:srgbClr val="FF0000"/>
              </a:buClr>
              <a:buNone/>
            </a:pPr>
            <a:endParaRPr lang="pt-BR" dirty="0" smtClean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Intervenção será modelo para demais UBS;</a:t>
            </a:r>
          </a:p>
          <a:p>
            <a:pPr marL="274320" lvl="1" algn="just">
              <a:buClr>
                <a:srgbClr val="FF0000"/>
              </a:buClr>
            </a:pPr>
            <a:endParaRPr lang="pt-BR" dirty="0" smtClean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Grande entrosamento da equipe, gestão e comunidade em pró do SUS;</a:t>
            </a:r>
          </a:p>
          <a:p>
            <a:pPr marL="0" lvl="1" indent="0" algn="just">
              <a:buClr>
                <a:srgbClr val="FF0000"/>
              </a:buClr>
              <a:buNone/>
            </a:pPr>
            <a:endParaRPr lang="pt-BR" dirty="0" smtClean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Incorporação da intervenção a rotina da equipe.</a:t>
            </a:r>
          </a:p>
        </p:txBody>
      </p:sp>
    </p:spTree>
    <p:extLst>
      <p:ext uri="{BB962C8B-B14F-4D97-AF65-F5344CB8AC3E}">
        <p14:creationId xmlns:p14="http://schemas.microsoft.com/office/powerpoint/2010/main" val="13263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t-BR" b="1" dirty="0" smtClean="0"/>
              <a:t>CONCLUSÕES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11560" y="1491630"/>
            <a:ext cx="8208912" cy="3384376"/>
          </a:xfrm>
        </p:spPr>
        <p:txBody>
          <a:bodyPr anchor="ctr">
            <a:normAutofit/>
          </a:bodyPr>
          <a:lstStyle>
            <a:extLst/>
          </a:lstStyle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Grande satisfação pelos ganhos para a ESF - II;</a:t>
            </a:r>
          </a:p>
          <a:p>
            <a:pPr marL="0" lvl="1" indent="0" algn="just">
              <a:buClr>
                <a:srgbClr val="FF0000"/>
              </a:buClr>
              <a:buNone/>
            </a:pPr>
            <a:endParaRPr lang="pt-BR" dirty="0" smtClean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Organização do serviço e  implementações de ações;</a:t>
            </a:r>
          </a:p>
          <a:p>
            <a:pPr marL="0" lvl="1" indent="0" algn="just">
              <a:buClr>
                <a:srgbClr val="FF0000"/>
              </a:buClr>
              <a:buNone/>
            </a:pPr>
            <a:endParaRPr lang="pt-BR" dirty="0" smtClean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Ascensão profissional;</a:t>
            </a:r>
          </a:p>
          <a:p>
            <a:pPr marL="0" lvl="1" indent="0" algn="just">
              <a:buClr>
                <a:srgbClr val="FF0000"/>
              </a:buClr>
              <a:buNone/>
            </a:pPr>
            <a:endParaRPr lang="pt-BR" dirty="0" smtClean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Realização pessoal.</a:t>
            </a:r>
          </a:p>
        </p:txBody>
      </p:sp>
    </p:spTree>
    <p:extLst>
      <p:ext uri="{BB962C8B-B14F-4D97-AF65-F5344CB8AC3E}">
        <p14:creationId xmlns:p14="http://schemas.microsoft.com/office/powerpoint/2010/main" val="178885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 dirty="0" smtClean="0"/>
              <a:t>REFERÊNCIAS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8138864" cy="3268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/>
              <a:t>BRASIL</a:t>
            </a:r>
            <a:r>
              <a:rPr lang="pt-BR" dirty="0"/>
              <a:t>. Ministério da Saúde. Secretaria de Atenção à Saúde. Departamento de Atenção Básica. </a:t>
            </a:r>
            <a:r>
              <a:rPr lang="pt-BR" b="1" dirty="0"/>
              <a:t>Controle dos cânceres do colo do útero e da mama.</a:t>
            </a:r>
            <a:r>
              <a:rPr lang="pt-BR" dirty="0"/>
              <a:t> Brasília: Ministério da Saúde, 2013.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21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MENSAGEM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635647"/>
            <a:ext cx="8066856" cy="2985528"/>
          </a:xfrm>
        </p:spPr>
        <p:txBody>
          <a:bodyPr/>
          <a:lstStyle/>
          <a:p>
            <a:pPr algn="just"/>
            <a:r>
              <a:rPr lang="pt-BR" sz="3200" dirty="0"/>
              <a:t>Ninguém poderá jamais aperfeiçoar-se, se não tiver o mundo como mestre. A experiência se adquire na prática</a:t>
            </a:r>
            <a:r>
              <a:rPr lang="pt-BR" sz="3200" dirty="0" smtClean="0"/>
              <a:t>.</a:t>
            </a:r>
          </a:p>
          <a:p>
            <a:pPr marL="0" indent="0" algn="r">
              <a:buNone/>
            </a:pPr>
            <a:endParaRPr lang="pt-BR" dirty="0" smtClean="0"/>
          </a:p>
          <a:p>
            <a:pPr marL="0" indent="0" algn="r">
              <a:buNone/>
            </a:pPr>
            <a:r>
              <a:rPr lang="pt-BR" dirty="0" smtClean="0"/>
              <a:t>“William Shakespeare”.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38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471239" y="1684239"/>
            <a:ext cx="4392488" cy="3456384"/>
          </a:xfrm>
        </p:spPr>
        <p:txBody>
          <a:bodyPr anchor="ctr">
            <a:normAutofit fontScale="92500" lnSpcReduction="20000"/>
          </a:bodyPr>
          <a:lstStyle>
            <a:extLst/>
          </a:lstStyle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Engajamento público;</a:t>
            </a:r>
          </a:p>
          <a:p>
            <a:pPr marL="0" lvl="1" indent="0" algn="just">
              <a:buClr>
                <a:srgbClr val="FF0000"/>
              </a:buClr>
              <a:buNone/>
            </a:pPr>
            <a:endParaRPr lang="pt-BR" dirty="0" smtClean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Melhorar a assistência a mulher;</a:t>
            </a:r>
          </a:p>
          <a:p>
            <a:pPr marL="0" lvl="1" indent="0" algn="just">
              <a:buNone/>
            </a:pPr>
            <a:endParaRPr lang="pt-BR" dirty="0" smtClean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Fortalecimento da equipe;</a:t>
            </a:r>
          </a:p>
          <a:p>
            <a:pPr marL="0" lvl="1" indent="0" algn="just">
              <a:buNone/>
            </a:pPr>
            <a:endParaRPr lang="pt-BR" dirty="0" smtClean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Conscientizar sobre a importância do exame de citologia e mamografia.</a:t>
            </a:r>
          </a:p>
          <a:p>
            <a:pPr marL="274320" lvl="1" algn="just"/>
            <a:endParaRPr lang="pt-BR" dirty="0" smtClean="0"/>
          </a:p>
        </p:txBody>
      </p:sp>
      <p:sp>
        <p:nvSpPr>
          <p:cNvPr id="4" name="AutoShape 2" descr="data:image/jpeg;base64,/9j/4AAQSkZJRgABAQAAAQABAAD/2wCEAAkGBhESEBUUExMVFBQUEBQSEhcVEhAVFBQXFBAWFRQQFRcYGyYeFxojGRQUHy8gIycpLCwsFR4xNTAqNSYrLCkBCQoKDgwOGg8PGi0lHyQwLCwsLTQtLS0yMDUsLCwsLCw0LC8pLCwsLCwsLCwsLCwsLCwpLCwsLywsLCwsLCwtLP/AABEIAMsA+AMBIgACEQEDEQH/xAAcAAEAAwEBAQEBAAAAAAAAAAAABAUGBwMBAgj/xABCEAABAwIDBQYEAgcHBAMAAAABAAIDBBEFEiEGMUFRYQcTInGBkTJCocFSsRQjM3KC0fAWU5KisuHxYrPC0iQ0Y//EABsBAQACAwEBAAAAAAAAAAAAAAAEBQIDBgEH/8QAMxEAAgIBAgUBBwIFBQAAAAAAAAECAxEEIQUSMUFRYRMicYGhsfCR0RQVIzLBBkJD4fH/2gAMAwEAAhEDEQA/AO4oiIAiIgCIiAIiIAiIgCIiAIiIAiIgCIiAIiIAiIgCIiAIiIAiIgCIiAIiIAiIgCIiAIiIAiIgCIoFbjcMRs5/i/C3xO9hu9V42luzGU4wWZPBPRZup2jmd+yjDR+J5ufYaD3KqajGph8c5H7uVv5BR5amK6bkCziNcOib/PU3SLnX9prH/wCw/wDxlWFDtjJmDdJeelj7jd6rz+Kit5bGFfE65vGH9/tubVFUux8WGVpvbjYW6ab1+BjDjxaPT+ahWca0kHyqWfh+/Qu46exrODw2g22p6OQRyB7nuZnswDQEkAkkjiD7Kvj7TqU/JKPSM/8AkvmP4JTVuUzAFzRZr2ktdbfluN4vrYqhf2ZUx+CWZv8AGxw+rVLo43w2SSmpZ/PDIF+l13M3W1g1VP2g0bt5ezq6N1v8t1d0WJwzC8UjX88rgSPMbx6rmMnZxMz9lVej4/u132UCpp6mjc104yjNlZNE42B4A7iL9QrOm/h+qfLRb73h7fdIhSt1tC5roJryv/WdnRZPZba8yERTEZz+zkFg2ToeTvz/AD1ixtqlVLlkTqL4Xw5oBERajeEREAREQBERAEREAREQBERAEREAXwlfVice2jMzzHGf1YNiR85/9fzUPV6uGlhzS69l5NtVTseETtp9pD3T2UxJkNhmA0Av4sp4m19Vm8JmcBpE4u3kkHU8ySptMwWXvPXNjaS42AXNPil1j3S9D3UcJrvnGXM1jb826nnNC9wLpJMjeTbfUlVAmY4lscTHg/PK3OfNoOnuPRectU+oNz4YxqB9ylNI6Q5YgGtGheRv8uamQcq17W+WPT86lvp+DaWiOZxTfrv+fBHtFg8Xesa5jHl5sRlGgO9wtutv0Wpp8OihZla1rRyAA/5UXB8PEVyPE8jV7vi8hyC+4yHiN7icrWRueTxOVpOVo5nmfqqjV3PV2KNafhZ6fEwv9jGXNFJJLdpJZ/Qqsc2jZGcrdXchw8+SrqOaebXNYHgFkoJS51ybkm5W3wKUZQrPTcOppjuk35ZwWp4tqNVdyxk4w7JPD+bW/wDg+VOG1DW3a8332J0P8lQx7Y1THFroJLg2Ni0/ddAkmGRc+2pxVsUl27yLWUj+W03TUVDd+Njb/NNXpsRhPmz53+vX6lrT7dv+aOQfwj+a89oNo2VdOYNW5nNJcbaZXBw0v0WQjqpJTcn0GgVpS4WXBXlH+lFVKNqniS3XXBqv45qrIuuSjv4W/wByxwvCC1gAmzWILTYXBG4jVdWwbEe9jbmI7wNGcdeLh0P3XCsRfNSkOBOW+vT+YWu2U2q7y3is4bitmpu1MJcl++Ph9zRotR7GXM1s9vzwzq6KFhmJCVvJw+IfcdFNSLUllHUQmprmiERF6ZBERAEREAREQBERAEREAX5Ll9JUKsqLBAV21uL91TOsbOf+rHTNvPsCsDSSqdtjiJdkbyJP0A+6psLgfK/Kz1PABclxeTnc14x+5aaVYhnyaWlmvuWcxau76YRg+Fh16lXePuFJSnL8RFutzxWR2duSXkXHP7rDhumlZJzSzgtNHFOTm+xYYxiIYGQtNi/4ugG/+uq0OBNGUeSxeN0nj77iCB6f8q/wHEhlGq08UzNrHY8vs5pteDfUoGilTwNc0ggEEEEHcQRqCqKlxiMb3tHmQrSOva8aEHyIK0VS5Ye8iutqlnONjj+L0X6PUyRcGv8AD+6Rmb9CFNw/FSxbTans9NVaeFwbNazmuJyPA+Gx+U205HpvWFn2Wro3ZXU0vm1he30cy4XSVRn7OMmuqR891+hsruk4LbLxgtKjaR2XRYGqrXSyue7i4gdANB/XVdAwTs9q6hw71pgj+YvFnno1m+/U2HmqDtH2VFDVjICIJWNMZJJ8TWhsjSed/F/Gr3g8MXNyXbYUaa1Qdli9CHQOC1+ESNssBR1KvqTEi0b11ko86wQpxdc+bBebTRMfEQeIsueYHiDoZgL6E6dFo8VxnwG54aeazL6FxaHNFyOSharSq2pwfXsSKWpqXNsmdYrbzUoe24cG5mkGxBAvoR6j1WfZ2hV1OxzRLnBaQDIM5YSNHNJ1uORuOi9NmNoR3GR+nnw5hZnHIz3biOGqreEQcqrK7I7J5WV56/YxrucLVyvD7m52S28qWuaZ5DJG4gOzAEtv8wIF9OS6nS1bJG5mOa9vNpBHkuD4E3NAPK6tabE5qaUvhcW66je13Rw4hT9RoY2vMNn9C8t138MouSymdpRVOze0DKuEPbo4eGRvFrvuDwKtlQzg4ScZdUWkJxsipRezCIixMwiIgCIiAIiID8SKqxDcrZ+5VVeNEBznaphzsA43A87jRanAcNbDEBbW13HmeJVbitHmljd+F9/pp9QFeSzBkRcdwaSfIC5XG8WytS18H9MFpp960YntGr25A0ne7d5Ku2LqmuY5nMaLNbSVr5pC93Emw5DgF+dlcSySDXiui4JX7JOD6vcvVR7OGO7NnUxNyHNY5XWN+R3FZaOpPeFrHHKHWB5q42xDu5L4rkOAzW5cSs1g0moXutpUbG2uu6M66YSnzvrg2uGUmis4s7DmaSCP6seajYS8WCtaqRjWEnkovImtzdZPfGDb4JibZ4Q4CxHhcORA3eW4+qsFxOl2/lh7xlPl8ZF3EXy5b6tB0vrxupFLi9RKbvmkcf33fQA2CvaKZTrUnsUFnC27JcrxHsdkXIe13bCOV36ExjX5Hh0ryLljxujj5Gxs49bc1dUOLVUQu15cPwvu4fXUehXHMWiljqnd6buc8vzfizOJLve6stDp4+0zJ9OhT8R0tlEM9U+5fYRQggK3mwcEblEwGUEBakvYGb+CtpzcXsVKgpLDJexmxtFUUczXXfLIDFISBmi4tMY4fK6/G1uFlz2Cgkp55KeUeON5aeR4hw6EEEeavsC2xFFVykAvD4SMgOheHAxlx4D4teRKjgy1Ez6iY3e83cbWAAFg1o4AAAei01QsjdJt+6/zBXcQlVGlQitz0a1oGoVJjlc0ju2i7n+EDlfeVZVWIxiRocHFubxBmXORxtfQHqfqvxh2AB8xlyljSfC1zs5aORdYXPWwUpyx1IGi0bsam+iJ2G0uSBo52CmGmzNUhmBVFSHinDf1bfmdlBJ+UG2+11QYTj2VxY7QglrgeBBsVpUk20nv4J3EU/dytvJotj6401awH4JT3TuXiPgPo63uV1hcZxAXaHt4EEEcCF1rCK8TwRyj52Bx6G3iHobj0VXxKGXGz5MkcHswpVPtuvmTERFUl6EREAREQBEXwlAfHlVGIygAqfU1AAXJNudujI50MBs0Eh7wfi5tb068fzwnNQWWSNPp53z5YlnU7QxPqWwtdd1ySRuBHy35q+xhpNHLb+5f/pK4zhtV3UzH8GvBPkdD9Cu300jXw9C2x8iFyXE23erH4+zLqzTrTcqW5x6vpLsusyJDHID11W6bCC23oszjOGEElXVc3CSki7kuZYNRguKNkZkdxGio8Wwo0787PgJvp8v+ypcNrnRuA9v5LXw4mJI7HXRdDKMNVXn8RHi+VkSi2gLQo2P7SSPZlF9RZVgq2NkIy2F9ytIqeJ+42WFXBeaCk57/AA2KbU8c9jc61Dp3zh/YqcNl3LZYNUgWVF/Z8jVik0zJGbwVaOiaWMGdPFNPNYbx8fzB0SnrGlnosD2hxNLA8b2vFvJ2hH5eymxYqQOXnovGrw0VbHNdKIwLEEltr33WJGiwgvZS5pbGzVSqlprMSTyvK69vqZjDKiYtBYNOZNr+St2GofoXWHRQ2PkiPdtb3mTwhzPhdbiCVNhgq37mZfM/yVupRayfNrHqm2oLCJNNRRR6uOu88SfMr7Pib5DkiF+Gm4eZXvS7JvcbyvJ6DQLQUeGxxCzQAAsHakeVcOk3zWsqsJ2eDfHIbu3n+SuIWmV4jis0fM8/C0c+p6L81Mmik4Y0SxZWeF7NHAceT/X81D1NsoQ58Z/wXNUI/wBq6G4ww01NCGh7WtGrnPc0Zjxc4niVwSrhzSS5XBz45pMrmkEPAkJ0I3gjUL2xzCKh07mzl2hOTNfLlvoW8LWUSgwV8Un6s5sx+EXJJ6WWOkpcP6jeeYrNdqYz/prZroX2C4jnjyniPquidmuJXjkgJ1jdnZ+646j0d/qXMKvC5aOoa2VpZ3rBMwHhckFp5G43cLhafZjEO6rIX7muPdu8n+HXyJB9Fv1EFdS8fH5og6eb02oi3sv8P9jrqIi5k68IiIAiIgPhKj1E9gv3LIqiuqEBl9v8fdFTOymznnu28xmBzH2B91yVrFtu0eS4iH/6O/0rIwMu63VV+pfv4Or4RBKjm8s/LKMuWiw0VIjyd6/Ja2W+luV99lJw3DhlzHQL5NjTQ7LE0vd0F1GcFLqifOSfboSYKKwXjX4W1zSF+GU1XLxZGOpufZt1K/spUEXbUtLuRY4A9L3NvZblVNroRHraYvea+5g8WwJ7DoPIqPQ1xabO0PFbVlblf3NSzI8c7WPJwO4jqF7TbORF7XujEjAbkXIzDi241C3abUSol6dyRJqSyvl6mVlomSi9lXSUM0Ruy5C0DaHupHtGbJnd3ea2bLfw3tpe1rqW2MELpK7duaDIOo0dWoX9SO/1M5SbRyRmzgR5q+pNrY3fEAv1JhLHcAoz9l43cLeWikx1L/3LP0Kazgj/AOOf6l9BiVM8agKSynpXcG+wWVGyEoPgefIi69nYBWM1Dmn0cs1qIeqIUuFamPZP5mviigG6ymMyW0WFZBMG3dNkcODoZC0no9hJHq1edJtDVNdZ0ZI6EL3mhLpL9SNLSaiDw4P5LP2N2+SyiTT23lV0OJSvGjDfqpkOEEnNM/Tfbh7LCd0IepKo4bdZ/f7q9ev6HnGXSHwjTnwXnDWSQTB43t0cODgd7T/XJT5MUaBkiHqq6dhJud6zonK3POvdGv09FCSrfvd/zsbZmJd5G17W5mEXFwDbmCOYOiq8R7QoqPfF4z8LWta0n14BQtkcbFPKWS/sZDr/ANDtwf5cD6Hgrnbjs9NUWSwFoe1uUtcbNeL3BB4H6G6q7NPGq5Rm/dfcgynJ1uUF7xzDbTtDfWuiLoGxiJzsrgXOdZ1rgnQW0B3Kbh1ZmYCN4IIV2zsxqzoYWDzkZ9lf7L9l3cyB8zm2aQ4RsuQSN2Ynh0G9WUb6KI4UljwUN2nv1TWYNPyzoMZuBffYX9l+kRc6dQEREAXxy+r4UBEqCqOvKvahqo69qA59t5HeNjvwyj6tKyeH/tf4ltdros0D+lnezhf6XWMoB+s9VX6le8dTwiWaMeGzQYzVFsQa3jov3h8AY0Aep5niSomLa90Ob2/mFPiK26ZdWQ+LTa5YL1ZZwPVhFNZVMb16moUsoyRitHFUMyyC9tWuGjmHm0/bcVQNqKij3/roRxG9o5ubw89QrGSqVDtHWnuXNB1ecnpvP0FvVa5Uqx+pO0mpshJQjun2/OhbR1tPU/CQCeBXnNg7hu3f1xWCiw6RurHEdOCu8L2rqYiGvaSPcJ7DUUPMPz5HSKfZ/nzLzKRoRZTaSO6inFBNazbc9Fa0MKsaLJzhmawxLCR7SubGy5UCphrg1sjI87CL2abvA5lm/dyupbIu+qAz5GeJ/I8m+p+61sC8ss5HhFXq9W6ZKMevVnPodoYd0rcruIIsfYqWMWoxwC6IyNrvia137zQ781LgwqnGohiB5iKMH8lh7ZeDQuJLvH6/9HOIa572uNPA94aCS5rCQABc68T0Wfo8ZNU7U2HJd3AC432h7L/oNUKqEWgmfZ4G6OQ6kDk12pHIgjkpejshOzlkvgQdXr7ZR9zZd/P6ntHTBq+Pav1SVIewHovkquO5SkWVgW92BxkyRGF5u6IDKebNwH8J08iFgXOV5sfLkq4z+IuYfItP3A9lH1danU89tzKuWJHTkRFzZOCIiAIiIAiIgPOViqK+n0V2o9TT3CA57jFPcEEaEEH1XPo4ckxbyIC65i+Gk30XNcepDHODbfvUXUxzHJccIt5bXB9/uiHtBOWsa4GxbqD1C9dnsRdNFmdvDiLjS9uP9cl+q2mEjRpcXFxzHEKFWYkYW5YmAdXfYBaqJqPVk7iFE7mowj8/BphJovw6VZvBcffI5zH2uBcEC3HcQrkOU2MlJZRz9tUqpOMup6vcs/jD80ob+Ea+bv8Aay0MbFnKcZ3uf+JxPpfQeylaeOZZJvDa+axy8Emmg0UyOAcl9jjsF+f0xoNlPOgLOkgCsw/I0nkFX0EgKl4ibR+a1vqa3u8E7Z6O0ec75HZj5DRo/M+qu2SquhiyNa38LQPYWXq2RV0nltnLXT9pY5eWXEFQp8NSs/HMpkVUsTSaGKpVdtfhYqqGeLeTE5zOj2DOw/4mheUdSpTKtZRbi00eNZWDh+zmKEiy0Ln3WDwqXLIRycR7Gy18NTZhJ4NJPoLrrZbrJWx8FXTYznmeODXWHotpsgc1XD0cT7McVyTBqy8rjzcSfUrq/Z469XGej/8AtlaLpZok/RmcP7kjqyIi5csAiIgCIiAIiIAiIgPKWnDlQY/sbDUt1u08CN4WkReNZ2Z7GTi8rqcql7Op2GzZWkdWuuqyu7PZDq+QnyFvzXZXRAqNNQg8FqVEF2Jz4jqGsc30Rx2DZhsO5uvE8SvZlKugYlhI5LNVlLlW7oQm23llFiHhhkP/AEEe+n3VHhseiuMbrGd25vE2H+YKvw1mim6boy74Yvck/Um0uHvqJmQR6F51PBrQLuefIfZaXbHYOCHD88DD3kBEj3k3fI3dJm8h4rDQZTbeV97Owz9JmJ+PumhvPKX+Mj1DF0GaBsjHMdq17XMd5OBB+hWFtjU9uxp1mpnG5JdF9TiGCVN7LRujzPib+KRg93hY2jjdDK+N3xRyOjPmxxafyW1w6W8tMT/fxj3cFJn0yW037vMvBqpcPUKakIWrdSqJPRKsOTMsWkL6yQhW9Rh6rpqUhDw9aeVTWNJ91WU51XzE9uqKhIbM8l9r5I25nAcC7UAepWUYSk8RWTxtLdnEy3JUyt4tmkb7SEfZamKikmgkbGCXGI2A39bel1k5q1s1VLI3QSTySDnZ8hcL+hXU+zE//IAP92/8l005uNDkuqRXxSc8HJcOw97JHBzSNeXJdt7MsHfbvnNLWhpDL6ZidCR0tfVbeXCIHOzOhjc78RjYXe5ClgKos1znXyJYz1JUaeWWcn1ERVxvCIiAIiIAiIgCIiAIiIAiIgPGeAELH7R0DgDYLbLwqKRrxYhAfz7joII/fF/YqRQS6LpmO9ncU1yLtJ5Klg7Mww+KRxHIAD6qTTaoLDLXRayFUHGZ49n0R/SJpflDBGOpLg4+waPddKppgVmqPD2wMDGCzR7k8STxKS46yPe6y0zlzSyQtRb7WxyMHt9Q9zikhAsJmsmHmRld/mYT6qdR3dEC34mkOHmDcFQ9v8aiqJIXM+JjXMceFiQW/XN7r22dqNLKbW8wRf6SXPRF+Dc7O7fR1M3cujdFJrluQ5rsouRewtoCtSWBYLZvBQa1sgHwAvd5kZQPc39Fv1Etioywil1tUKrOWHg8JKUFQKnDVbItRCMTitK9jSWjVcL2upJRO9zrkuN7lf1LLTNdvCyu0nZ3DVNNvC7gVI093sp5fQ12Q51g/nnBY9R5rr/ZjGTVaDRsbifUW+6j4d2NTNk8T2NYDv1Jt5LpOAbOQ0jMsYJJtmcfidb8h0VpfrKlS4QeWyPCqXNllqiIqMmBERAEREAREQBERAEREAREQBERAEREAX5dGDwX6RARZcPaVR4nskyTgtMiA5VifZxKfg1VhgOwU7SC9wYPcroqLZGyUVhEmnVWUpxgyJh2GshbZvHVxO8qWiLBvO7NEpOTy+oREXhi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4" descr="data:image/jpeg;base64,/9j/4AAQSkZJRgABAQAAAQABAAD/2wCEAAkGBhESEBUUExMVFBQUEBQSEhcVEhAVFBQXFBAWFRQQFRcYGyYeFxojGRQUHy8gIycpLCwsFR4xNTAqNSYrLCkBCQoKDgwOGg8PGi0lHyQwLCwsLTQtLS0yMDUsLCwsLCw0LC8pLCwsLCwsLCwsLCwsLCwpLCwsLywsLCwsLCwtLP/AABEIAMsA+AMBIgACEQEDEQH/xAAcAAEAAwEBAQEBAAAAAAAAAAAABAUGBwMBAgj/xABCEAABAwIDBQYEAgcHBAMAAAABAAIDBBEFEiEGMUFRYQcTInGBkTJCocFSsRQjM3KC0fAWU5KisuHxYrPC0iQ0Y//EABsBAQACAwEBAAAAAAAAAAAAAAAEBQIDBgEH/8QAMxEAAgIBAgUBBwIFBQAAAAAAAAECAxEEIQUSMUFRYRMicYGhsfCR0RQVIzLBBkJD4fH/2gAMAwEAAhEDEQA/AO4oiIAiIgCIiAIiIAiIgCIiAIiIAiIgCIiAIiIAiIgCIiAIiIAiIgCIiAIiIAiIgCIiAIiIAiIgCIoFbjcMRs5/i/C3xO9hu9V42luzGU4wWZPBPRZup2jmd+yjDR+J5ufYaD3KqajGph8c5H7uVv5BR5amK6bkCziNcOib/PU3SLnX9prH/wCw/wDxlWFDtjJmDdJeelj7jd6rz+Kit5bGFfE65vGH9/tubVFUux8WGVpvbjYW6ab1+BjDjxaPT+ahWca0kHyqWfh+/Qu46exrODw2g22p6OQRyB7nuZnswDQEkAkkjiD7Kvj7TqU/JKPSM/8AkvmP4JTVuUzAFzRZr2ktdbfluN4vrYqhf2ZUx+CWZv8AGxw+rVLo43w2SSmpZ/PDIF+l13M3W1g1VP2g0bt5ezq6N1v8t1d0WJwzC8UjX88rgSPMbx6rmMnZxMz9lVej4/u132UCpp6mjc104yjNlZNE42B4A7iL9QrOm/h+qfLRb73h7fdIhSt1tC5roJryv/WdnRZPZba8yERTEZz+zkFg2ToeTvz/AD1ixtqlVLlkTqL4Xw5oBERajeEREAREQBERAEREAREQBERAEREAXwlfVice2jMzzHGf1YNiR85/9fzUPV6uGlhzS69l5NtVTseETtp9pD3T2UxJkNhmA0Av4sp4m19Vm8JmcBpE4u3kkHU8ySptMwWXvPXNjaS42AXNPil1j3S9D3UcJrvnGXM1jb826nnNC9wLpJMjeTbfUlVAmY4lscTHg/PK3OfNoOnuPRectU+oNz4YxqB9ylNI6Q5YgGtGheRv8uamQcq17W+WPT86lvp+DaWiOZxTfrv+fBHtFg8Xesa5jHl5sRlGgO9wtutv0Wpp8OihZla1rRyAA/5UXB8PEVyPE8jV7vi8hyC+4yHiN7icrWRueTxOVpOVo5nmfqqjV3PV2KNafhZ6fEwv9jGXNFJJLdpJZ/Qqsc2jZGcrdXchw8+SrqOaebXNYHgFkoJS51ybkm5W3wKUZQrPTcOppjuk35ZwWp4tqNVdyxk4w7JPD+bW/wDg+VOG1DW3a8332J0P8lQx7Y1THFroJLg2Ni0/ddAkmGRc+2pxVsUl27yLWUj+W03TUVDd+Njb/NNXpsRhPmz53+vX6lrT7dv+aOQfwj+a89oNo2VdOYNW5nNJcbaZXBw0v0WQjqpJTcn0GgVpS4WXBXlH+lFVKNqniS3XXBqv45qrIuuSjv4W/wByxwvCC1gAmzWILTYXBG4jVdWwbEe9jbmI7wNGcdeLh0P3XCsRfNSkOBOW+vT+YWu2U2q7y3is4bitmpu1MJcl++Ph9zRotR7GXM1s9vzwzq6KFhmJCVvJw+IfcdFNSLUllHUQmprmiERF6ZBERAEREAREQBERAEREAX5Ll9JUKsqLBAV21uL91TOsbOf+rHTNvPsCsDSSqdtjiJdkbyJP0A+6psLgfK/Kz1PABclxeTnc14x+5aaVYhnyaWlmvuWcxau76YRg+Fh16lXePuFJSnL8RFutzxWR2duSXkXHP7rDhumlZJzSzgtNHFOTm+xYYxiIYGQtNi/4ugG/+uq0OBNGUeSxeN0nj77iCB6f8q/wHEhlGq08UzNrHY8vs5pteDfUoGilTwNc0ggEEEEHcQRqCqKlxiMb3tHmQrSOva8aEHyIK0VS5Ye8iutqlnONjj+L0X6PUyRcGv8AD+6Rmb9CFNw/FSxbTans9NVaeFwbNazmuJyPA+Gx+U205HpvWFn2Wro3ZXU0vm1he30cy4XSVRn7OMmuqR891+hsruk4LbLxgtKjaR2XRYGqrXSyue7i4gdANB/XVdAwTs9q6hw71pgj+YvFnno1m+/U2HmqDtH2VFDVjICIJWNMZJJ8TWhsjSed/F/Gr3g8MXNyXbYUaa1Qdli9CHQOC1+ESNssBR1KvqTEi0b11ko86wQpxdc+bBebTRMfEQeIsueYHiDoZgL6E6dFo8VxnwG54aeazL6FxaHNFyOSharSq2pwfXsSKWpqXNsmdYrbzUoe24cG5mkGxBAvoR6j1WfZ2hV1OxzRLnBaQDIM5YSNHNJ1uORuOi9NmNoR3GR+nnw5hZnHIz3biOGqreEQcqrK7I7J5WV56/YxrucLVyvD7m52S28qWuaZ5DJG4gOzAEtv8wIF9OS6nS1bJG5mOa9vNpBHkuD4E3NAPK6tabE5qaUvhcW66je13Rw4hT9RoY2vMNn9C8t138MouSymdpRVOze0DKuEPbo4eGRvFrvuDwKtlQzg4ScZdUWkJxsipRezCIixMwiIgCIiAIiID8SKqxDcrZ+5VVeNEBznaphzsA43A87jRanAcNbDEBbW13HmeJVbitHmljd+F9/pp9QFeSzBkRcdwaSfIC5XG8WytS18H9MFpp960YntGr25A0ne7d5Ku2LqmuY5nMaLNbSVr5pC93Emw5DgF+dlcSySDXiui4JX7JOD6vcvVR7OGO7NnUxNyHNY5XWN+R3FZaOpPeFrHHKHWB5q42xDu5L4rkOAzW5cSs1g0moXutpUbG2uu6M66YSnzvrg2uGUmis4s7DmaSCP6seajYS8WCtaqRjWEnkovImtzdZPfGDb4JibZ4Q4CxHhcORA3eW4+qsFxOl2/lh7xlPl8ZF3EXy5b6tB0vrxupFLi9RKbvmkcf33fQA2CvaKZTrUnsUFnC27JcrxHsdkXIe13bCOV36ExjX5Hh0ryLljxujj5Gxs49bc1dUOLVUQu15cPwvu4fXUehXHMWiljqnd6buc8vzfizOJLve6stDp4+0zJ9OhT8R0tlEM9U+5fYRQggK3mwcEblEwGUEBakvYGb+CtpzcXsVKgpLDJexmxtFUUczXXfLIDFISBmi4tMY4fK6/G1uFlz2Cgkp55KeUeON5aeR4hw6EEEeavsC2xFFVykAvD4SMgOheHAxlx4D4teRKjgy1Ez6iY3e83cbWAAFg1o4AAAei01QsjdJt+6/zBXcQlVGlQitz0a1oGoVJjlc0ju2i7n+EDlfeVZVWIxiRocHFubxBmXORxtfQHqfqvxh2AB8xlyljSfC1zs5aORdYXPWwUpyx1IGi0bsam+iJ2G0uSBo52CmGmzNUhmBVFSHinDf1bfmdlBJ+UG2+11QYTj2VxY7QglrgeBBsVpUk20nv4J3EU/dytvJotj6401awH4JT3TuXiPgPo63uV1hcZxAXaHt4EEEcCF1rCK8TwRyj52Bx6G3iHobj0VXxKGXGz5MkcHswpVPtuvmTERFUl6EREAREQBEXwlAfHlVGIygAqfU1AAXJNudujI50MBs0Eh7wfi5tb068fzwnNQWWSNPp53z5YlnU7QxPqWwtdd1ySRuBHy35q+xhpNHLb+5f/pK4zhtV3UzH8GvBPkdD9Cu300jXw9C2x8iFyXE23erH4+zLqzTrTcqW5x6vpLsusyJDHID11W6bCC23oszjOGEElXVc3CSki7kuZYNRguKNkZkdxGio8Wwo0787PgJvp8v+ypcNrnRuA9v5LXw4mJI7HXRdDKMNVXn8RHi+VkSi2gLQo2P7SSPZlF9RZVgq2NkIy2F9ytIqeJ+42WFXBeaCk57/AA2KbU8c9jc61Dp3zh/YqcNl3LZYNUgWVF/Z8jVik0zJGbwVaOiaWMGdPFNPNYbx8fzB0SnrGlnosD2hxNLA8b2vFvJ2hH5eymxYqQOXnovGrw0VbHNdKIwLEEltr33WJGiwgvZS5pbGzVSqlprMSTyvK69vqZjDKiYtBYNOZNr+St2GofoXWHRQ2PkiPdtb3mTwhzPhdbiCVNhgq37mZfM/yVupRayfNrHqm2oLCJNNRRR6uOu88SfMr7Pib5DkiF+Gm4eZXvS7JvcbyvJ6DQLQUeGxxCzQAAsHakeVcOk3zWsqsJ2eDfHIbu3n+SuIWmV4jis0fM8/C0c+p6L81Mmik4Y0SxZWeF7NHAceT/X81D1NsoQ58Z/wXNUI/wBq6G4ww01NCGh7WtGrnPc0Zjxc4niVwSrhzSS5XBz45pMrmkEPAkJ0I3gjUL2xzCKh07mzl2hOTNfLlvoW8LWUSgwV8Un6s5sx+EXJJ6WWOkpcP6jeeYrNdqYz/prZroX2C4jnjyniPquidmuJXjkgJ1jdnZ+646j0d/qXMKvC5aOoa2VpZ3rBMwHhckFp5G43cLhafZjEO6rIX7muPdu8n+HXyJB9Fv1EFdS8fH5og6eb02oi3sv8P9jrqIi5k68IiIAiIgPhKj1E9gv3LIqiuqEBl9v8fdFTOymznnu28xmBzH2B91yVrFtu0eS4iH/6O/0rIwMu63VV+pfv4Or4RBKjm8s/LKMuWiw0VIjyd6/Ja2W+luV99lJw3DhlzHQL5NjTQ7LE0vd0F1GcFLqifOSfboSYKKwXjX4W1zSF+GU1XLxZGOpufZt1K/spUEXbUtLuRY4A9L3NvZblVNroRHraYvea+5g8WwJ7DoPIqPQ1xabO0PFbVlblf3NSzI8c7WPJwO4jqF7TbORF7XujEjAbkXIzDi241C3abUSol6dyRJqSyvl6mVlomSi9lXSUM0Ruy5C0DaHupHtGbJnd3ea2bLfw3tpe1rqW2MELpK7duaDIOo0dWoX9SO/1M5SbRyRmzgR5q+pNrY3fEAv1JhLHcAoz9l43cLeWikx1L/3LP0Kazgj/AOOf6l9BiVM8agKSynpXcG+wWVGyEoPgefIi69nYBWM1Dmn0cs1qIeqIUuFamPZP5mviigG6ymMyW0WFZBMG3dNkcODoZC0no9hJHq1edJtDVNdZ0ZI6EL3mhLpL9SNLSaiDw4P5LP2N2+SyiTT23lV0OJSvGjDfqpkOEEnNM/Tfbh7LCd0IepKo4bdZ/f7q9ev6HnGXSHwjTnwXnDWSQTB43t0cODgd7T/XJT5MUaBkiHqq6dhJud6zonK3POvdGv09FCSrfvd/zsbZmJd5G17W5mEXFwDbmCOYOiq8R7QoqPfF4z8LWta0n14BQtkcbFPKWS/sZDr/ANDtwf5cD6Hgrnbjs9NUWSwFoe1uUtcbNeL3BB4H6G6q7NPGq5Rm/dfcgynJ1uUF7xzDbTtDfWuiLoGxiJzsrgXOdZ1rgnQW0B3Kbh1ZmYCN4IIV2zsxqzoYWDzkZ9lf7L9l3cyB8zm2aQ4RsuQSN2Ynh0G9WUb6KI4UljwUN2nv1TWYNPyzoMZuBffYX9l+kRc6dQEREAXxy+r4UBEqCqOvKvahqo69qA59t5HeNjvwyj6tKyeH/tf4ltdros0D+lnezhf6XWMoB+s9VX6le8dTwiWaMeGzQYzVFsQa3jov3h8AY0Aep5niSomLa90Ob2/mFPiK26ZdWQ+LTa5YL1ZZwPVhFNZVMb16moUsoyRitHFUMyyC9tWuGjmHm0/bcVQNqKij3/roRxG9o5ubw89QrGSqVDtHWnuXNB1ecnpvP0FvVa5Uqx+pO0mpshJQjun2/OhbR1tPU/CQCeBXnNg7hu3f1xWCiw6RurHEdOCu8L2rqYiGvaSPcJ7DUUPMPz5HSKfZ/nzLzKRoRZTaSO6inFBNazbc9Fa0MKsaLJzhmawxLCR7SubGy5UCphrg1sjI87CL2abvA5lm/dyupbIu+qAz5GeJ/I8m+p+61sC8ss5HhFXq9W6ZKMevVnPodoYd0rcruIIsfYqWMWoxwC6IyNrvia137zQ781LgwqnGohiB5iKMH8lh7ZeDQuJLvH6/9HOIa572uNPA94aCS5rCQABc68T0Wfo8ZNU7U2HJd3AC432h7L/oNUKqEWgmfZ4G6OQ6kDk12pHIgjkpejshOzlkvgQdXr7ZR9zZd/P6ntHTBq+Pav1SVIewHovkquO5SkWVgW92BxkyRGF5u6IDKebNwH8J08iFgXOV5sfLkq4z+IuYfItP3A9lH1danU89tzKuWJHTkRFzZOCIiAIiIAiIgPOViqK+n0V2o9TT3CA57jFPcEEaEEH1XPo4ckxbyIC65i+Gk30XNcepDHODbfvUXUxzHJccIt5bXB9/uiHtBOWsa4GxbqD1C9dnsRdNFmdvDiLjS9uP9cl+q2mEjRpcXFxzHEKFWYkYW5YmAdXfYBaqJqPVk7iFE7mowj8/BphJovw6VZvBcffI5zH2uBcEC3HcQrkOU2MlJZRz9tUqpOMup6vcs/jD80ob+Ea+bv8Aay0MbFnKcZ3uf+JxPpfQeylaeOZZJvDa+axy8Emmg0UyOAcl9jjsF+f0xoNlPOgLOkgCsw/I0nkFX0EgKl4ibR+a1vqa3u8E7Z6O0ec75HZj5DRo/M+qu2SquhiyNa38LQPYWXq2RV0nltnLXT9pY5eWXEFQp8NSs/HMpkVUsTSaGKpVdtfhYqqGeLeTE5zOj2DOw/4mheUdSpTKtZRbi00eNZWDh+zmKEiy0Ln3WDwqXLIRycR7Gy18NTZhJ4NJPoLrrZbrJWx8FXTYznmeODXWHotpsgc1XD0cT7McVyTBqy8rjzcSfUrq/Z469XGej/8AtlaLpZok/RmcP7kjqyIi5csAiIgCIiAIiIAiIgPKWnDlQY/sbDUt1u08CN4WkReNZ2Z7GTi8rqcql7Op2GzZWkdWuuqyu7PZDq+QnyFvzXZXRAqNNQg8FqVEF2Jz4jqGsc30Rx2DZhsO5uvE8SvZlKugYlhI5LNVlLlW7oQm23llFiHhhkP/AEEe+n3VHhseiuMbrGd25vE2H+YKvw1mim6boy74Yvck/Um0uHvqJmQR6F51PBrQLuefIfZaXbHYOCHD88DD3kBEj3k3fI3dJm8h4rDQZTbeV97Owz9JmJ+PumhvPKX+Mj1DF0GaBsjHMdq17XMd5OBB+hWFtjU9uxp1mpnG5JdF9TiGCVN7LRujzPib+KRg93hY2jjdDK+N3xRyOjPmxxafyW1w6W8tMT/fxj3cFJn0yW037vMvBqpcPUKakIWrdSqJPRKsOTMsWkL6yQhW9Rh6rpqUhDw9aeVTWNJ91WU51XzE9uqKhIbM8l9r5I25nAcC7UAepWUYSk8RWTxtLdnEy3JUyt4tmkb7SEfZamKikmgkbGCXGI2A39bel1k5q1s1VLI3QSTySDnZ8hcL+hXU+zE//IAP92/8l005uNDkuqRXxSc8HJcOw97JHBzSNeXJdt7MsHfbvnNLWhpDL6ZidCR0tfVbeXCIHOzOhjc78RjYXe5ClgKos1znXyJYz1JUaeWWcn1ERVxvCIiAIiIAiIgCIiAIiIAiIgPGeAELH7R0DgDYLbLwqKRrxYhAfz7joII/fF/YqRQS6LpmO9ncU1yLtJ5Klg7Mww+KRxHIAD6qTTaoLDLXRayFUHGZ49n0R/SJpflDBGOpLg4+waPddKppgVmqPD2wMDGCzR7k8STxKS46yPe6y0zlzSyQtRb7WxyMHt9Q9zikhAsJmsmHmRld/mYT6qdR3dEC34mkOHmDcFQ9v8aiqJIXM+JjXMceFiQW/XN7r22dqNLKbW8wRf6SXPRF+Dc7O7fR1M3cujdFJrluQ5rsouRewtoCtSWBYLZvBQa1sgHwAvd5kZQPc39Fv1Etioywil1tUKrOWHg8JKUFQKnDVbItRCMTitK9jSWjVcL2upJRO9zrkuN7lf1LLTNdvCyu0nZ3DVNNvC7gVI093sp5fQ12Q51g/nnBY9R5rr/ZjGTVaDRsbifUW+6j4d2NTNk8T2NYDv1Jt5LpOAbOQ0jMsYJJtmcfidb8h0VpfrKlS4QeWyPCqXNllqiIqMmBERAEREAREQBERAEREAREQBERAEREAX5dGDwX6RARZcPaVR4nskyTgtMiA5VifZxKfg1VhgOwU7SC9wYPcroqLZGyUVhEmnVWUpxgyJh2GshbZvHVxO8qWiLBvO7NEpOTy+oREXhi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0" name="Picture 2" descr="C:\Users\Andréia\Pictures\BLOG\vacina-contra-hpv-cancer-colo-utero-133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514">
            <a:off x="5212849" y="2175447"/>
            <a:ext cx="3498045" cy="221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0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76200" cap="flat" cmpd="sng" algn="ctr">
            <a:solidFill>
              <a:schemeClr val="accent4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>
            <a:extLst/>
          </a:lstStyle>
          <a:p>
            <a:endParaRPr lang="pt-BR"/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1143000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pt-B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001000" y="0"/>
            <a:ext cx="0" cy="5143500"/>
          </a:xfrm>
          <a:prstGeom prst="line">
            <a:avLst/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pt-BR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0" y="4780298"/>
            <a:ext cx="9144000" cy="0"/>
          </a:xfrm>
          <a:prstGeom prst="line">
            <a:avLst/>
          </a:prstGeom>
          <a:noFill/>
          <a:ln w="28575" cap="flat" cmpd="sng" algn="ctr">
            <a:solidFill>
              <a:schemeClr val="accent4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pt-B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143000" y="4399651"/>
            <a:ext cx="6858000" cy="0"/>
          </a:xfrm>
          <a:prstGeom prst="line">
            <a:avLst/>
          </a:prstGeom>
          <a:noFill/>
          <a:ln w="28575" cap="flat" cmpd="sng" algn="ctr">
            <a:solidFill>
              <a:schemeClr val="accent4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pt-BR"/>
          </a:p>
        </p:txBody>
      </p:sp>
      <p:pic>
        <p:nvPicPr>
          <p:cNvPr id="7170" name="Picture 2" descr="http://lh4.ggpht.com/-jhhzXP6dfSY/UKo3eQxMKvI/AAAAAAAATcE/05uTOt3ZriI/cart%2525C3%2525A3o%252520do%252520sus%25255B3%25255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48" y="699543"/>
            <a:ext cx="4806324" cy="326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t-BR" b="1" dirty="0" smtClean="0"/>
              <a:t>O MUNICÍPIO DE FLORÂNIA-RN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11560" y="1563638"/>
            <a:ext cx="4176464" cy="3200400"/>
          </a:xfrm>
        </p:spPr>
        <p:txBody>
          <a:bodyPr anchor="ctr">
            <a:normAutofit fontScale="85000" lnSpcReduction="20000"/>
          </a:bodyPr>
          <a:lstStyle>
            <a:extLst/>
          </a:lstStyle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Possui 9.672 habitantes;</a:t>
            </a:r>
          </a:p>
          <a:p>
            <a:pPr marL="0" lvl="1" indent="0" algn="just">
              <a:buClr>
                <a:srgbClr val="FF0000"/>
              </a:buClr>
              <a:buNone/>
            </a:pPr>
            <a:endParaRPr lang="pt-BR" dirty="0" smtClean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Considerada cidade de extrema pobreza;</a:t>
            </a:r>
          </a:p>
          <a:p>
            <a:pPr marL="274320" lvl="1" algn="just">
              <a:buClr>
                <a:srgbClr val="FF0000"/>
              </a:buClr>
            </a:pPr>
            <a:endParaRPr lang="pt-BR" dirty="0"/>
          </a:p>
          <a:p>
            <a:pPr marL="274320" lvl="1" algn="just">
              <a:buClr>
                <a:srgbClr val="FF0000"/>
              </a:buClr>
            </a:pPr>
            <a:r>
              <a:rPr lang="pt-BR" dirty="0"/>
              <a:t>Interior do Seridó Oriental do RN</a:t>
            </a:r>
            <a:r>
              <a:rPr lang="pt-BR" dirty="0" smtClean="0"/>
              <a:t>;</a:t>
            </a:r>
          </a:p>
          <a:p>
            <a:pPr marL="274320" lvl="1" algn="just">
              <a:buClr>
                <a:srgbClr val="FF0000"/>
              </a:buClr>
            </a:pPr>
            <a:endParaRPr lang="pt-BR" dirty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Distante 216 Km da Capital.</a:t>
            </a:r>
            <a:endParaRPr lang="pt-BR" dirty="0"/>
          </a:p>
        </p:txBody>
      </p:sp>
      <p:pic>
        <p:nvPicPr>
          <p:cNvPr id="3074" name="Picture 2" descr="IMG_16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23678"/>
            <a:ext cx="3346603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51520" y="118110"/>
            <a:ext cx="8511480" cy="100584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pt-BR" b="1" dirty="0" smtClean="0"/>
              <a:t>A ESTRATÉGIA DE SAÚDE DA FAMÍLIA II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11560" y="1563638"/>
            <a:ext cx="4176464" cy="3200400"/>
          </a:xfrm>
        </p:spPr>
        <p:txBody>
          <a:bodyPr anchor="ctr">
            <a:normAutofit fontScale="77500" lnSpcReduction="20000"/>
          </a:bodyPr>
          <a:lstStyle>
            <a:extLst/>
          </a:lstStyle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É urbana, atendendo 2.225 usuários;</a:t>
            </a:r>
          </a:p>
          <a:p>
            <a:pPr marL="457200" lvl="1" indent="-457200" algn="just">
              <a:buClr>
                <a:srgbClr val="FF0000"/>
              </a:buClr>
            </a:pPr>
            <a:endParaRPr lang="pt-BR" dirty="0" smtClean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Sendo 1.137 do sexo feminino para 1.108 do sexo masculino ;</a:t>
            </a:r>
          </a:p>
          <a:p>
            <a:pPr marL="274320" lvl="1" algn="just">
              <a:buClr>
                <a:srgbClr val="FF0000"/>
              </a:buClr>
            </a:pPr>
            <a:endParaRPr lang="pt-BR" dirty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A equipe completa;</a:t>
            </a:r>
          </a:p>
          <a:p>
            <a:pPr marL="274320" lvl="1" algn="just">
              <a:buClr>
                <a:srgbClr val="FF0000"/>
              </a:buClr>
            </a:pPr>
            <a:endParaRPr lang="pt-BR" dirty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Funcionava desde sua inauguração em um anexo do hospital da cidade.</a:t>
            </a:r>
            <a:endParaRPr lang="pt-BR" dirty="0"/>
          </a:p>
        </p:txBody>
      </p:sp>
      <p:pic>
        <p:nvPicPr>
          <p:cNvPr id="4098" name="Picture 2" descr="http://2.bp.blogspot.com/-WHxTp78qm54/T8zGFzmbAJI/AAAAAAAAAGQ/DyKdKlSXb34/s1600/S%25C3%25ADmbolo-da-ES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79662"/>
            <a:ext cx="3312368" cy="239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5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t-BR" b="1" dirty="0" smtClean="0"/>
              <a:t>ESF II – ANTES DA INTERVENÇÃO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11560" y="1563638"/>
            <a:ext cx="4176464" cy="3200400"/>
          </a:xfrm>
        </p:spPr>
        <p:txBody>
          <a:bodyPr anchor="ctr">
            <a:normAutofit fontScale="85000" lnSpcReduction="20000"/>
          </a:bodyPr>
          <a:lstStyle>
            <a:extLst/>
          </a:lstStyle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Funcionando conjuntamente a Maternidade e Hospital;</a:t>
            </a:r>
          </a:p>
          <a:p>
            <a:pPr marL="0" lvl="1" indent="0" algn="just">
              <a:buClr>
                <a:srgbClr val="FF0000"/>
              </a:buClr>
              <a:buNone/>
            </a:pPr>
            <a:endParaRPr lang="pt-BR" dirty="0" smtClean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Grande demanda;</a:t>
            </a:r>
          </a:p>
          <a:p>
            <a:pPr marL="274320" lvl="1" algn="just">
              <a:buClr>
                <a:srgbClr val="FF0000"/>
              </a:buClr>
            </a:pPr>
            <a:endParaRPr lang="pt-BR" dirty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Programas da atenção básica ficavam prejudicados;</a:t>
            </a:r>
          </a:p>
          <a:p>
            <a:pPr marL="274320" lvl="1" algn="just">
              <a:buClr>
                <a:srgbClr val="FF0000"/>
              </a:buClr>
            </a:pPr>
            <a:endParaRPr lang="pt-BR" dirty="0"/>
          </a:p>
          <a:p>
            <a:pPr marL="274320" lvl="1" algn="just">
              <a:buClr>
                <a:srgbClr val="FF0000"/>
              </a:buClr>
            </a:pPr>
            <a:r>
              <a:rPr lang="pt-BR" dirty="0" smtClean="0"/>
              <a:t>Descaracterização da ESF.</a:t>
            </a:r>
            <a:endParaRPr lang="pt-BR" dirty="0"/>
          </a:p>
        </p:txBody>
      </p:sp>
      <p:pic>
        <p:nvPicPr>
          <p:cNvPr id="5122" name="Picture 2" descr="http://3.bp.blogspot.com/-gEneduSv7Dk/TVfHjeOILXI/AAAAAAAAEWY/siF-BCQHJVU/s1600/APAMI_Florania_R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2067694"/>
            <a:ext cx="355513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19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t-BR" b="1" dirty="0" smtClean="0"/>
              <a:t>OBJETIVO GERAL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11560" y="1491630"/>
            <a:ext cx="3528392" cy="3384376"/>
          </a:xfrm>
        </p:spPr>
        <p:txBody>
          <a:bodyPr anchor="ctr">
            <a:normAutofit/>
          </a:bodyPr>
          <a:lstStyle>
            <a:extLst/>
          </a:lstStyle>
          <a:p>
            <a:pPr marL="342900" lvl="1" indent="-3429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 smtClean="0"/>
              <a:t>Melhorar </a:t>
            </a:r>
            <a:r>
              <a:rPr lang="pt-BR" sz="2400" dirty="0"/>
              <a:t>a </a:t>
            </a:r>
            <a:r>
              <a:rPr lang="pt-BR" sz="2400" dirty="0" smtClean="0"/>
              <a:t>detecção precoce </a:t>
            </a:r>
            <a:r>
              <a:rPr lang="pt-BR" sz="2400" dirty="0"/>
              <a:t>de câncer de colo do útero e de </a:t>
            </a:r>
            <a:r>
              <a:rPr lang="pt-BR" sz="2400" dirty="0" smtClean="0"/>
              <a:t>mama no Município </a:t>
            </a:r>
            <a:r>
              <a:rPr lang="pt-BR" sz="2400" dirty="0"/>
              <a:t>de Florânia, no ESF II </a:t>
            </a:r>
            <a:r>
              <a:rPr lang="pt-BR" sz="2400" dirty="0" smtClean="0"/>
              <a:t>Passagem </a:t>
            </a:r>
            <a:r>
              <a:rPr lang="pt-BR" sz="2400" dirty="0"/>
              <a:t>das </a:t>
            </a:r>
            <a:r>
              <a:rPr lang="pt-BR" sz="2400" dirty="0" smtClean="0"/>
              <a:t>Flores.</a:t>
            </a:r>
          </a:p>
          <a:p>
            <a:pPr marL="0" lvl="1" indent="0" algn="just">
              <a:buNone/>
            </a:pPr>
            <a:endParaRPr lang="pt-BR" sz="2400" dirty="0" smtClean="0"/>
          </a:p>
        </p:txBody>
      </p:sp>
      <p:pic>
        <p:nvPicPr>
          <p:cNvPr id="6149" name="Picture 5" descr="http://www.florania.rn.gov.br/wp-content/uploads/2013/08/ESF-II-Flores-Jucur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6174">
            <a:off x="4359377" y="1888574"/>
            <a:ext cx="4392488" cy="267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5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Livro de registro, ficha espelho;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Busca ativa;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Ações coletivas </a:t>
            </a:r>
            <a:r>
              <a:rPr lang="pt-BR" dirty="0"/>
              <a:t>de </a:t>
            </a:r>
            <a:r>
              <a:rPr lang="pt-BR" dirty="0" smtClean="0"/>
              <a:t>informações </a:t>
            </a:r>
            <a:r>
              <a:rPr lang="pt-BR" dirty="0"/>
              <a:t>junto à </a:t>
            </a:r>
            <a:r>
              <a:rPr lang="pt-BR" dirty="0" smtClean="0"/>
              <a:t>população alvo.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 descr="C:\Users\Andréia\Pictures\BLOG\1381935_557235471012971_127955403_n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7623">
            <a:off x="4845050" y="1529556"/>
            <a:ext cx="3886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46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b="1" dirty="0" smtClean="0"/>
              <a:t>Objetivos, metas e resultados.</a:t>
            </a:r>
            <a:endParaRPr lang="pt-BR" b="1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323528" y="1347614"/>
            <a:ext cx="8604448" cy="3672408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pt-BR" sz="2800" dirty="0">
                <a:cs typeface="Arial" panose="020B0604020202020204" pitchFamily="34" charset="0"/>
              </a:rPr>
              <a:t>A intervenção tratou da melhoria no </a:t>
            </a:r>
            <a:r>
              <a:rPr lang="pt-BR" sz="2800" dirty="0" smtClean="0">
                <a:cs typeface="Arial" panose="020B0604020202020204" pitchFamily="34" charset="0"/>
              </a:rPr>
              <a:t>atendimento </a:t>
            </a:r>
            <a:r>
              <a:rPr lang="pt-BR" sz="2800" dirty="0">
                <a:cs typeface="Arial" panose="020B0604020202020204" pitchFamily="34" charset="0"/>
              </a:rPr>
              <a:t>a detecção de câncer de colo do útero e de </a:t>
            </a:r>
            <a:r>
              <a:rPr lang="pt-BR" sz="2800" dirty="0" smtClean="0">
                <a:cs typeface="Arial" panose="020B0604020202020204" pitchFamily="34" charset="0"/>
              </a:rPr>
              <a:t>mama da </a:t>
            </a:r>
            <a:r>
              <a:rPr lang="pt-BR" sz="2800" dirty="0">
                <a:cs typeface="Arial" panose="020B0604020202020204" pitchFamily="34" charset="0"/>
              </a:rPr>
              <a:t>ESF II </a:t>
            </a:r>
            <a:r>
              <a:rPr lang="pt-BR" sz="2800" dirty="0" smtClean="0">
                <a:cs typeface="Arial" panose="020B0604020202020204" pitchFamily="34" charset="0"/>
              </a:rPr>
              <a:t> </a:t>
            </a:r>
            <a:r>
              <a:rPr lang="pt-BR" sz="2800" dirty="0">
                <a:cs typeface="Arial" panose="020B0604020202020204" pitchFamily="34" charset="0"/>
              </a:rPr>
              <a:t>Passagem das Flores. Na área adscrita, ao final do 4º mês de intervenção, foram </a:t>
            </a:r>
            <a:r>
              <a:rPr lang="pt-BR" sz="2800" dirty="0" smtClean="0">
                <a:cs typeface="Arial" panose="020B0604020202020204" pitchFamily="34" charset="0"/>
              </a:rPr>
              <a:t>cadastradas,187 mulheres </a:t>
            </a:r>
            <a:r>
              <a:rPr lang="pt-BR" sz="2800" dirty="0">
                <a:cs typeface="Arial" panose="020B0604020202020204" pitchFamily="34" charset="0"/>
              </a:rPr>
              <a:t>totalizando 148 coletas de </a:t>
            </a:r>
            <a:r>
              <a:rPr lang="pt-BR" sz="2800" dirty="0" smtClean="0">
                <a:cs typeface="Arial" panose="020B0604020202020204" pitchFamily="34" charset="0"/>
              </a:rPr>
              <a:t>material citopatológico </a:t>
            </a:r>
            <a:r>
              <a:rPr lang="pt-BR" sz="2800" dirty="0">
                <a:cs typeface="Arial" panose="020B0604020202020204" pitchFamily="34" charset="0"/>
              </a:rPr>
              <a:t>e 24 </a:t>
            </a:r>
            <a:r>
              <a:rPr lang="pt-BR" sz="2800" dirty="0" smtClean="0">
                <a:cs typeface="Arial" panose="020B0604020202020204" pitchFamily="34" charset="0"/>
              </a:rPr>
              <a:t>exames  mamográficos, todas acompanhadas integralmente pela </a:t>
            </a:r>
            <a:r>
              <a:rPr lang="pt-BR" sz="2800" dirty="0">
                <a:cs typeface="Arial" panose="020B0604020202020204" pitchFamily="34" charset="0"/>
              </a:rPr>
              <a:t>UBS.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64704"/>
          </a:xfrm>
        </p:spPr>
        <p:txBody>
          <a:bodyPr>
            <a:noAutofit/>
          </a:bodyPr>
          <a:lstStyle>
            <a:extLst/>
          </a:lstStyle>
          <a:p>
            <a:r>
              <a:rPr lang="pt-BR" sz="2400" b="1" dirty="0" smtClean="0"/>
              <a:t>OBJETIVO 1: 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dirty="0"/>
              <a:t>Ampliar a cobertura de detecção precoce do câncer de colo e do câncer de mama.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107504" y="1419622"/>
            <a:ext cx="4608512" cy="3600400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pt-BR" sz="1800" b="1" dirty="0" smtClean="0"/>
              <a:t>Meta </a:t>
            </a:r>
            <a:r>
              <a:rPr lang="pt-BR" sz="1800" b="1" dirty="0"/>
              <a:t>1:</a:t>
            </a:r>
            <a:r>
              <a:rPr lang="pt-BR" sz="1800" dirty="0"/>
              <a:t> Ampliar a cobertura de detecção precoce do câncer de colo de útero das mulheres na faixa etária entre 25 e 64 anos para 100%.</a:t>
            </a:r>
          </a:p>
          <a:p>
            <a:pPr algn="just"/>
            <a:r>
              <a:rPr lang="pt-BR" sz="1800" b="1" dirty="0"/>
              <a:t>Indicador 1:</a:t>
            </a:r>
            <a:r>
              <a:rPr lang="pt-BR" sz="1800" dirty="0"/>
              <a:t> Proporção de mulheres entre 25 e 64 anos com exame em dia para detecção precoce de câncer de colo do útero</a:t>
            </a:r>
            <a:r>
              <a:rPr lang="pt-BR" sz="1800" dirty="0" smtClean="0"/>
              <a:t>.</a:t>
            </a:r>
          </a:p>
          <a:p>
            <a:pPr algn="just"/>
            <a:r>
              <a:rPr lang="pt-BR" sz="1800" dirty="0" smtClean="0"/>
              <a:t>A </a:t>
            </a:r>
            <a:r>
              <a:rPr lang="pt-BR" sz="1800" dirty="0"/>
              <a:t>cobertura foi crescente ao longo da intervenção: 5,9% (33 mulheres) no primeiro mês, 9,2% (51) no segundo, 16,7% (93) no terceiro e 26,6% (148) no quarto mês.</a:t>
            </a:r>
          </a:p>
          <a:p>
            <a:pPr marL="0" indent="0">
              <a:buNone/>
            </a:pPr>
            <a:endParaRPr lang="pt-BR" sz="1800" dirty="0"/>
          </a:p>
        </p:txBody>
      </p:sp>
      <p:sp>
        <p:nvSpPr>
          <p:cNvPr id="3" name="Retângulo 2"/>
          <p:cNvSpPr/>
          <p:nvPr/>
        </p:nvSpPr>
        <p:spPr>
          <a:xfrm>
            <a:off x="4788024" y="4371950"/>
            <a:ext cx="4067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/>
              <a:t>Gráfico 1:  </a:t>
            </a:r>
            <a:r>
              <a:rPr lang="pt-BR" sz="1400" b="1" dirty="0" smtClean="0"/>
              <a:t>Proporção </a:t>
            </a:r>
            <a:r>
              <a:rPr lang="pt-BR" sz="1400" b="1" dirty="0"/>
              <a:t>de mulheres com exame em dia para câncer de colo uterino. Florânia-RN, 2014.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695752380"/>
              </p:ext>
            </p:extLst>
          </p:nvPr>
        </p:nvGraphicFramePr>
        <p:xfrm>
          <a:off x="4788024" y="1538287"/>
          <a:ext cx="4176464" cy="2617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09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2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resentação em Tela Larga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1152</Words>
  <Application>Microsoft Office PowerPoint</Application>
  <PresentationFormat>Apresentação na tela (16:9)</PresentationFormat>
  <Paragraphs>116</Paragraphs>
  <Slides>20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Apresentação em Tela Larga</vt:lpstr>
      <vt:lpstr>          Câncer de Colo de Útero e de Mama.  “Melhoria da detecção de câncer de colo do útero e de mama na unidade básica de saúde da família Passagem das Flores, Florânia-RN.” </vt:lpstr>
      <vt:lpstr>INTRODUÇÃO</vt:lpstr>
      <vt:lpstr>O MUNICÍPIO DE FLORÂNIA-RN</vt:lpstr>
      <vt:lpstr>A ESTRATÉGIA DE SAÚDE DA FAMÍLIA II</vt:lpstr>
      <vt:lpstr>ESF II – ANTES DA INTERVENÇÃO</vt:lpstr>
      <vt:lpstr>OBJETIVO GERAL</vt:lpstr>
      <vt:lpstr>METODOLOGIA</vt:lpstr>
      <vt:lpstr>Objetivos, metas e resultados.</vt:lpstr>
      <vt:lpstr>OBJETIVO 1:  Ampliar a cobertura de detecção precoce do câncer de colo e do câncer de mama.</vt:lpstr>
      <vt:lpstr>OBJETIVO 1:  Ampliar a cobertura de detecção precoce do câncer de colo e do câncer de mama.</vt:lpstr>
      <vt:lpstr> OBJETIVO 2: Melhorar a adesão das mulheres à realização de exame citopatológico de colo uterino e mamografia.</vt:lpstr>
      <vt:lpstr>OBJETIVO2:  Melhorar a adesão das mulheres à realização de exame citopatológico de colo uterino e mamografia.</vt:lpstr>
      <vt:lpstr>OBJETIVO 4: Melhorar registros das informações.</vt:lpstr>
      <vt:lpstr>OBJETIVO 5: Mapear as mulheres de risco para câncer de colo de útero e de mama. </vt:lpstr>
      <vt:lpstr>Objetivo 6: Promover a saúde das mulheres que realizam detecção precoce de câncer de colo de útero e de mama na unidade de saúde.</vt:lpstr>
      <vt:lpstr>DISCUSSÃO</vt:lpstr>
      <vt:lpstr>CONCLUSÕES</vt:lpstr>
      <vt:lpstr>REFERÊNCIAS</vt:lpstr>
      <vt:lpstr>MENSAGEM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2013-02-20T02:29:17Z</dcterms:created>
  <dcterms:modified xsi:type="dcterms:W3CDTF">2014-04-03T23:23:13Z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1046</vt:i4>
  </property>
  <property fmtid="{D5CDD505-2E9C-101B-9397-08002B2CF9AE}" pid="3" name="_Version">
    <vt:lpwstr>12.0.4518</vt:lpwstr>
  </property>
</Properties>
</file>