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F058ED-BE76-423D-B05A-6EDFD81ABB15}" type="datetimeFigureOut">
              <a:rPr lang="pt-BR" smtClean="0"/>
              <a:t>28/05/2013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87C6B6-1ADD-47AB-9149-E4651A536E1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640" r="55344" b="81250"/>
          <a:stretch/>
        </p:blipFill>
        <p:spPr bwMode="auto">
          <a:xfrm>
            <a:off x="1835696" y="85625"/>
            <a:ext cx="3168352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13" y="6021288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55776" y="1268760"/>
            <a:ext cx="603247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Intervenção com Hipertensos e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Diabéticos na Unidade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Básica de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Saúde Cinquentenário do Município </a:t>
            </a:r>
            <a:r>
              <a:rPr lang="pt-BR" sz="3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Farroupilha</a:t>
            </a:r>
            <a:endParaRPr lang="pt-B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Andréia Froner da Silveira</a:t>
            </a:r>
          </a:p>
          <a:p>
            <a:pPr algn="ctr"/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Orientadora</a:t>
            </a:r>
          </a:p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Andressa de Andrade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94" y="181625"/>
            <a:ext cx="77048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547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02351"/>
              </p:ext>
            </p:extLst>
          </p:nvPr>
        </p:nvGraphicFramePr>
        <p:xfrm>
          <a:off x="35496" y="1052735"/>
          <a:ext cx="9108504" cy="58052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28592"/>
                <a:gridCol w="1872208"/>
                <a:gridCol w="1907704"/>
              </a:tblGrid>
              <a:tr h="647204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Indicador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Meta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Resultados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76282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hipertensos e diabéticos com exames complementares do protocolo em dia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Buscar </a:t>
                      </a:r>
                    </a:p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90% 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64,2% HA</a:t>
                      </a:r>
                    </a:p>
                    <a:p>
                      <a:pPr algn="ctr"/>
                      <a:r>
                        <a:rPr lang="pt-BR" sz="1800" dirty="0" smtClean="0"/>
                        <a:t>67,3% DIA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4758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hipertensos e diabéticos que utilizam medicamentos para controle da doença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_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93,6% HA</a:t>
                      </a:r>
                    </a:p>
                    <a:p>
                      <a:pPr algn="ctr"/>
                      <a:r>
                        <a:rPr lang="pt-BR" sz="1800" dirty="0" smtClean="0"/>
                        <a:t>98,8% DIA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3234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que tomam todos os medicamentos de acordo com a prescrição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_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59,2% HA</a:t>
                      </a:r>
                    </a:p>
                    <a:p>
                      <a:pPr algn="ctr"/>
                      <a:r>
                        <a:rPr lang="pt-BR" sz="1800" dirty="0" smtClean="0"/>
                        <a:t>75% DIA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3234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com a pressão arterial compensada e de diabéticos com a glicemia compensada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Identificar 100%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53,9% HA</a:t>
                      </a:r>
                    </a:p>
                    <a:p>
                      <a:pPr algn="ctr"/>
                      <a:r>
                        <a:rPr lang="pt-BR" sz="1800" dirty="0" smtClean="0"/>
                        <a:t>83,3% DIA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3234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com estratificação de risco cardiovascular por exame clinico em dia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_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54,6% HA</a:t>
                      </a:r>
                    </a:p>
                    <a:p>
                      <a:pPr algn="ctr"/>
                      <a:r>
                        <a:rPr lang="pt-BR" sz="1800" dirty="0" smtClean="0"/>
                        <a:t>63,8% DIA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94" y="181625"/>
            <a:ext cx="770485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547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91091"/>
              </p:ext>
            </p:extLst>
          </p:nvPr>
        </p:nvGraphicFramePr>
        <p:xfrm>
          <a:off x="35496" y="1074177"/>
          <a:ext cx="9108504" cy="57838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28592"/>
                <a:gridCol w="1872208"/>
                <a:gridCol w="1907704"/>
              </a:tblGrid>
              <a:tr h="698852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Indicador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Meta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Resultados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4725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de alto risco com avaliação de comprometimento de órgãos alvo em dia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_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40,8% HA</a:t>
                      </a:r>
                    </a:p>
                    <a:p>
                      <a:pPr algn="ctr"/>
                      <a:r>
                        <a:rPr lang="pt-BR" sz="1800" dirty="0" smtClean="0"/>
                        <a:t>51,3% DIA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57124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com consulta periódica com dentista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 periódica 50% 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30,1% HA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26,5% DIA</a:t>
                      </a:r>
                      <a:endParaRPr lang="pt-BR" sz="18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5085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que receberam orientação nutricional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Orientar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95%</a:t>
                      </a:r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99% HA</a:t>
                      </a:r>
                    </a:p>
                    <a:p>
                      <a:pPr algn="ctr"/>
                      <a:r>
                        <a:rPr lang="pt-BR" sz="1800" dirty="0" smtClean="0"/>
                        <a:t>100% DIA</a:t>
                      </a:r>
                      <a:endParaRPr lang="pt-BR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8113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que receberam orientação sobre atividade física regular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Orientar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95%</a:t>
                      </a: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93,9% HA</a:t>
                      </a:r>
                    </a:p>
                    <a:p>
                      <a:pPr algn="ctr"/>
                      <a:r>
                        <a:rPr lang="pt-BR" sz="1800" dirty="0" smtClean="0"/>
                        <a:t>96,3% DIA</a:t>
                      </a:r>
                      <a:endParaRPr lang="pt-BR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8113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Proporção de hipertensos e diabéticos que receberam orientação sobre os riscos do tabagismo</a:t>
                      </a:r>
                      <a:endParaRPr lang="pt-BR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Orientar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95%</a:t>
                      </a: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43,6% HA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50% DIA</a:t>
                      </a:r>
                      <a:endParaRPr lang="pt-BR" sz="18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pt-BR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2794" y="181625"/>
            <a:ext cx="77048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94" y="181625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     </a:t>
            </a:r>
            <a:endParaRPr lang="pt-BR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    Aspectos Qualitativos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56" y="1772816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Engajamento da equipe na intervenção;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Cadastro atualizado dos usuários;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Acolhimento com eficácia;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Comparecimento dos usuários, após busca ativa;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Participação da comunidade nos grupos de hiperdia;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Qualificação das orientações dadas aos usuários.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11560" y="1052736"/>
            <a:ext cx="792088" cy="1933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0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94" y="408146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Discussão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     </a:t>
            </a:r>
            <a:endParaRPr lang="pt-BR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2794" y="1196752"/>
            <a:ext cx="8585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Serviço-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aumento de ações, melhora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na qualidade da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atenção, registro de dados atualizados, implantação de 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grupo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mensal, acolhimento com eficácia;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Equipe-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embasamento teórico para as ações, motivação, sentir-se integrante do sistema, reorganização do serviço.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Comunidade-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individualidade, orientações, visão da equipe do individuo com um todo. 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Incorporação da intervenção a rotina-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alguns pontos permanecem sendo seguidos, como grupos mensais, orientações, encaminhamentos as especialidades...</a:t>
            </a:r>
          </a:p>
          <a:p>
            <a:pPr algn="just"/>
            <a:r>
              <a:rPr lang="pt-B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Mudança de membros da equipe e gestores</a:t>
            </a:r>
            <a:endParaRPr lang="pt-B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2794" y="408146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Reflexão crítica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     </a:t>
            </a:r>
            <a:endParaRPr lang="pt-BR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0756" y="134076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Mudança de local de trabalho interferiram nas expectativas iniciais; início das atividades sem expectativas de êxito;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Reflexão sobre a prática profissional, olhar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integral do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paciente, importância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das orientações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dadas, eficácia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 trabalhar com uma rede de saúde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integrada;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Realizar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 pós-graduação foi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uma tarefa árdua,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 diversos aprendizados (autonomia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para desenvolver a atividade,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ampliação da visão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do atendimento coletivo, padronização de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atividades, ser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protagonista de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mudanças mesmo que esta sejam lentas)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0"/>
            <a:ext cx="86458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latin typeface="Mongolian Baiti" pitchFamily="66" charset="0"/>
                <a:cs typeface="Mongolian Baiti" pitchFamily="66" charset="0"/>
              </a:rPr>
              <a:t>“ O sucesso nasce do querer, da determinação e persistência em se chegar a um objetivo. Mesmo não atingindo o alvo, quem busca e vence obstáculos, no mínimo fará coisas admiráveis” </a:t>
            </a:r>
            <a:endParaRPr lang="pt-BR" sz="3000" dirty="0">
              <a:latin typeface="Mongolian Baiti" pitchFamily="66" charset="0"/>
              <a:cs typeface="Mongolian Baiti" pitchFamily="66" charset="0"/>
            </a:endParaRPr>
          </a:p>
          <a:p>
            <a:pPr algn="ctr"/>
            <a:endParaRPr lang="pt-BR" sz="3000" dirty="0" smtClean="0">
              <a:latin typeface="Mongolian Baiti" pitchFamily="66" charset="0"/>
              <a:cs typeface="Mongolian Baiti" pitchFamily="66" charset="0"/>
            </a:endParaRPr>
          </a:p>
          <a:p>
            <a:pPr algn="ctr"/>
            <a:r>
              <a:rPr lang="pt-BR" sz="3000" dirty="0" smtClean="0">
                <a:latin typeface="Mongolian Baiti" pitchFamily="66" charset="0"/>
                <a:cs typeface="Mongolian Baiti" pitchFamily="66" charset="0"/>
              </a:rPr>
              <a:t>José de Alencar</a:t>
            </a:r>
          </a:p>
          <a:p>
            <a:pPr algn="ctr"/>
            <a:endParaRPr lang="pt-BR" sz="1500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028" name="Picture 4" descr="http://www.animatoons.com.br/wp-content/uploads/2010/12/cu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179"/>
            <a:ext cx="8825408" cy="33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050" y="497960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Introdução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41277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Doenças crônico-degenerativas necessitam de estratégias de intervenção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no âmbito da saúde pública. 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udança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no estilo de vida, alimentação inadequada, sedentarismo, tabagismo,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propiciam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elevação do número de pacientes acometidos por doenças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crônicas, dentre elas Hipertensão Arterial e Diabetes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050" y="497960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Introdução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Farroupilha, localizada na serra gaúcha, com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63.293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habitantes, atividades econômicas baseada na metalurgia, malhas, vinhos e sucos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280668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UBS Cinquentenário, modelo de atenção básica, equipe de enfermagem, clínicos, pediatra, ginecologista, dentista, sem vinculação a instituições de ensino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438891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Não possui cadastramento populacional, equipe desmotivada, acolhimento inadequado e atendimento centrado na equipe médica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2050" y="497960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Objetivos e Metas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50626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Melhorar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atenção aos adultos portadores de Hipertensão Arterial Sistêmica e/ou Diabetes Mellitus</a:t>
            </a: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/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  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Ampliar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cobertura a hipertensos e diabéticos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Melhorar a adesão do hipertenso e/ou diabético ao programa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Melhorar a qualidade do atendimento ao paciente hipertenso e/ou diabético realizado na Unidade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Melhorar o registro das informações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27469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2050" y="497960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Objetivos e Metas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8947" y="1384900"/>
            <a:ext cx="15601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Rastrear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25435" y="1168886"/>
            <a:ext cx="356918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90% &gt;18 anos para HAS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38283" y="1846565"/>
            <a:ext cx="529080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90% dos adultos com PA sustentada</a:t>
            </a:r>
          </a:p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&gt;135/80 mmHg para DM</a:t>
            </a:r>
            <a:endParaRPr lang="pt-BR" sz="2400" dirty="0"/>
          </a:p>
        </p:txBody>
      </p:sp>
      <p:cxnSp>
        <p:nvCxnSpPr>
          <p:cNvPr id="17" name="Conector angulado 16"/>
          <p:cNvCxnSpPr>
            <a:stCxn id="12" idx="3"/>
          </p:cNvCxnSpPr>
          <p:nvPr/>
        </p:nvCxnSpPr>
        <p:spPr>
          <a:xfrm flipV="1">
            <a:off x="2079087" y="1384900"/>
            <a:ext cx="959196" cy="23083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12" idx="3"/>
          </p:cNvCxnSpPr>
          <p:nvPr/>
        </p:nvCxnSpPr>
        <p:spPr>
          <a:xfrm>
            <a:off x="2079087" y="1615733"/>
            <a:ext cx="959196" cy="55399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3" idx="3"/>
            <a:endCxn id="24" idx="1"/>
          </p:cNvCxnSpPr>
          <p:nvPr/>
        </p:nvCxnSpPr>
        <p:spPr>
          <a:xfrm>
            <a:off x="2055895" y="3324190"/>
            <a:ext cx="573496" cy="15965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95755" y="3093357"/>
            <a:ext cx="15601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Cadastrar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629391" y="3068348"/>
            <a:ext cx="529080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90% dos hipertensos e diabéticos detectados pelo rastreamento</a:t>
            </a:r>
            <a:endParaRPr lang="pt-BR" sz="2400" dirty="0"/>
          </a:p>
        </p:txBody>
      </p:sp>
      <p:cxnSp>
        <p:nvCxnSpPr>
          <p:cNvPr id="30" name="Conector angulado 29"/>
          <p:cNvCxnSpPr>
            <a:stCxn id="31" idx="3"/>
            <a:endCxn id="32" idx="1"/>
          </p:cNvCxnSpPr>
          <p:nvPr/>
        </p:nvCxnSpPr>
        <p:spPr>
          <a:xfrm>
            <a:off x="2055895" y="4476930"/>
            <a:ext cx="573496" cy="34432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95755" y="4246097"/>
            <a:ext cx="15601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Buscar</a:t>
            </a:r>
            <a:endParaRPr lang="pt-BR" sz="2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629391" y="4221088"/>
            <a:ext cx="5290809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90% dos hipertensos e diabéticos faltosos às consultas e exames conforme periodicidade recomendada</a:t>
            </a:r>
            <a:endParaRPr lang="pt-BR" sz="2400" dirty="0"/>
          </a:p>
        </p:txBody>
      </p:sp>
      <p:cxnSp>
        <p:nvCxnSpPr>
          <p:cNvPr id="33" name="Conector angulado 32"/>
          <p:cNvCxnSpPr>
            <a:stCxn id="34" idx="3"/>
            <a:endCxn id="35" idx="1"/>
          </p:cNvCxnSpPr>
          <p:nvPr/>
        </p:nvCxnSpPr>
        <p:spPr>
          <a:xfrm>
            <a:off x="1985189" y="5913513"/>
            <a:ext cx="573496" cy="15965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25049" y="5682680"/>
            <a:ext cx="15601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Capacitar</a:t>
            </a:r>
            <a:endParaRPr lang="pt-BR" sz="24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558685" y="5657671"/>
            <a:ext cx="5290809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100% dos profissionais conforme protocolos adotados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7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197919"/>
            <a:ext cx="202331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Exame clínico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79512" y="3861048"/>
            <a:ext cx="451174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Consulta periódica com dentista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2050" y="344269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Objetivos e Metas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61955" y="990402"/>
            <a:ext cx="4554461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85% das consultas com exame físico dos pés, e medida da sensibilidade para diabéticos;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82296" y="3676381"/>
            <a:ext cx="286649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50% dos pacientes </a:t>
            </a:r>
          </a:p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acompanhados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Conector de seta reta 16"/>
          <p:cNvCxnSpPr>
            <a:stCxn id="4" idx="3"/>
          </p:cNvCxnSpPr>
          <p:nvPr/>
        </p:nvCxnSpPr>
        <p:spPr>
          <a:xfrm flipV="1">
            <a:off x="2202823" y="1428751"/>
            <a:ext cx="146142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8" idx="3"/>
            <a:endCxn id="13" idx="1"/>
          </p:cNvCxnSpPr>
          <p:nvPr/>
        </p:nvCxnSpPr>
        <p:spPr>
          <a:xfrm flipV="1">
            <a:off x="4691260" y="4091880"/>
            <a:ext cx="59103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92551" y="2276872"/>
            <a:ext cx="165301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Orientação</a:t>
            </a:r>
            <a:endParaRPr lang="pt-BR" sz="2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895941" y="2415528"/>
            <a:ext cx="6492483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alimentação saudável, prática de atividade</a:t>
            </a:r>
          </a:p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física regular e riscos do tabagismo</a:t>
            </a:r>
          </a:p>
          <a:p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95% dos pacientes hipertensos e diabéticos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Conector angulado 36"/>
          <p:cNvCxnSpPr>
            <a:stCxn id="31" idx="2"/>
            <a:endCxn id="32" idx="1"/>
          </p:cNvCxnSpPr>
          <p:nvPr/>
        </p:nvCxnSpPr>
        <p:spPr>
          <a:xfrm rot="16200000" flipH="1">
            <a:off x="1318922" y="2438674"/>
            <a:ext cx="277156" cy="87688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451756" y="4758243"/>
            <a:ext cx="743261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Identificar hipertensos e diabéticos descompensados </a:t>
            </a:r>
          </a:p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acordo com o protocolo adotado</a:t>
            </a:r>
            <a:endParaRPr lang="pt-BR" sz="2400" dirty="0"/>
          </a:p>
        </p:txBody>
      </p:sp>
      <p:sp>
        <p:nvSpPr>
          <p:cNvPr id="39" name="Retângulo 38"/>
          <p:cNvSpPr/>
          <p:nvPr/>
        </p:nvSpPr>
        <p:spPr>
          <a:xfrm>
            <a:off x="406807" y="5877272"/>
            <a:ext cx="748082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Manter ficha de acompanhamento 90% dos hipertensos e diabéticos acompanhados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6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050" y="344269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Metodologia</a:t>
            </a:r>
          </a:p>
          <a:p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Ações Realizadas 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98994"/>
            <a:ext cx="813690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Hipertensos e diabéticos que buscaram atendimento;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Capacitação da equipe;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Qualificação do acolhimento;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Revisão de prontuários e planilha eletrônica;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Orientações á comunidade;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Implantação do Grupo de Hiperdia;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Busca ativa dos usuários com consultas e exames</a:t>
            </a: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em atraso;</a:t>
            </a:r>
          </a:p>
          <a:p>
            <a:pPr algn="just"/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Realização de exames clínicos apropriados;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Ouvir a comunidade quanto a intervenção.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11560" y="1291412"/>
            <a:ext cx="792088" cy="1933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9052" y="341531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Metodologia</a:t>
            </a:r>
          </a:p>
          <a:p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Logística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11560" y="1291412"/>
            <a:ext cx="792088" cy="1933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420888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Cadernos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 Atenção Básica-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 e DIA (Protocolos elaborados 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pelo Ministério da Saúde,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2006;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Ficha espelho – Hiperdia e prontuário Clinico;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Planilha eletrônica;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Monitoramento mensal das fichas e digitação dos </a:t>
            </a:r>
          </a:p>
          <a:p>
            <a:pPr algn="just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dados (semanal);</a:t>
            </a:r>
          </a:p>
          <a:p>
            <a:pPr algn="just"/>
            <a:endParaRPr lang="pt-BR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Orientações para agendamentos de consultas;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Manutenção dos equipamentos.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94" y="181625"/>
            <a:ext cx="770485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5478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9031"/>
              </p:ext>
            </p:extLst>
          </p:nvPr>
        </p:nvGraphicFramePr>
        <p:xfrm>
          <a:off x="35496" y="1052737"/>
          <a:ext cx="9108504" cy="58052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28592"/>
                <a:gridCol w="1872208"/>
                <a:gridCol w="1907704"/>
              </a:tblGrid>
              <a:tr h="676901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Indicador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Meta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Resultados</a:t>
                      </a:r>
                      <a:endParaRPr lang="pt-BR" sz="23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21079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Cobertura do programa de atenção ao hipertenso e diabético na UBS</a:t>
                      </a:r>
                      <a:endParaRPr lang="pt-BR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Rastrear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90%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21,6% HA</a:t>
                      </a:r>
                    </a:p>
                    <a:p>
                      <a:pPr algn="ctr"/>
                      <a:r>
                        <a:rPr lang="pt-BR" sz="1800" dirty="0" smtClean="0"/>
                        <a:t>13,9% DIA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34532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hipertensos e diabéticos com cadastro no programa HIPERDIA ou em planilha própria</a:t>
                      </a:r>
                      <a:endParaRPr lang="pt-BR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cadastrar 90% 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37,8% HA</a:t>
                      </a:r>
                    </a:p>
                    <a:p>
                      <a:pPr algn="ctr"/>
                      <a:r>
                        <a:rPr lang="pt-BR" sz="1800" dirty="0" smtClean="0"/>
                        <a:t>50% DIA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72117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hipertensos e diabéticos com a consulta de acordo com o protocolo em dia</a:t>
                      </a:r>
                      <a:endParaRPr lang="pt-BR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Buscar </a:t>
                      </a:r>
                    </a:p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90% 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80,8% HA</a:t>
                      </a:r>
                    </a:p>
                    <a:p>
                      <a:pPr algn="ctr"/>
                      <a:r>
                        <a:rPr lang="pt-BR" sz="1800" dirty="0" smtClean="0"/>
                        <a:t>85,7% DIA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50317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hipertensos com o exame clínico de acordo com o protocolo em dia</a:t>
                      </a:r>
                      <a:endParaRPr lang="pt-BR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Exame clínico  85% 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70,5% HA</a:t>
                      </a:r>
                      <a:endParaRPr lang="pt-BR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50317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Proporção de diabéticos com exame de pé diabético em dia</a:t>
                      </a:r>
                      <a:endParaRPr lang="pt-BR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kern="1200" dirty="0" smtClean="0">
                          <a:effectLst/>
                        </a:rPr>
                        <a:t>Exame físico dos pés 85%</a:t>
                      </a:r>
                      <a:endParaRPr lang="pt-B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93,8% DIA</a:t>
                      </a:r>
                      <a:endParaRPr lang="pt-B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62794" y="181625"/>
            <a:ext cx="77048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r>
              <a:rPr lang="pt-BR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pt-BR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Personalizada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965</Words>
  <Application>Microsoft Office PowerPoint</Application>
  <PresentationFormat>Apresentação na tela (4:3)</PresentationFormat>
  <Paragraphs>207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e Lucas</dc:creator>
  <cp:lastModifiedBy>Andreia e Lucas</cp:lastModifiedBy>
  <cp:revision>35</cp:revision>
  <dcterms:created xsi:type="dcterms:W3CDTF">2013-05-09T00:35:45Z</dcterms:created>
  <dcterms:modified xsi:type="dcterms:W3CDTF">2013-05-29T01:24:54Z</dcterms:modified>
</cp:coreProperties>
</file>