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92" r:id="rId1"/>
  </p:sldMasterIdLst>
  <p:notesMasterIdLst>
    <p:notesMasterId r:id="rId32"/>
  </p:notesMasterIdLst>
  <p:sldIdLst>
    <p:sldId id="289" r:id="rId2"/>
    <p:sldId id="301" r:id="rId3"/>
    <p:sldId id="300" r:id="rId4"/>
    <p:sldId id="260" r:id="rId5"/>
    <p:sldId id="299" r:id="rId6"/>
    <p:sldId id="261" r:id="rId7"/>
    <p:sldId id="262" r:id="rId8"/>
    <p:sldId id="263" r:id="rId9"/>
    <p:sldId id="286" r:id="rId10"/>
    <p:sldId id="264" r:id="rId11"/>
    <p:sldId id="297" r:id="rId12"/>
    <p:sldId id="267" r:id="rId13"/>
    <p:sldId id="269" r:id="rId14"/>
    <p:sldId id="270" r:id="rId15"/>
    <p:sldId id="295" r:id="rId16"/>
    <p:sldId id="272" r:id="rId17"/>
    <p:sldId id="276" r:id="rId18"/>
    <p:sldId id="277" r:id="rId19"/>
    <p:sldId id="278" r:id="rId20"/>
    <p:sldId id="293" r:id="rId21"/>
    <p:sldId id="280" r:id="rId22"/>
    <p:sldId id="281" r:id="rId23"/>
    <p:sldId id="282" r:id="rId24"/>
    <p:sldId id="283" r:id="rId25"/>
    <p:sldId id="285" r:id="rId26"/>
    <p:sldId id="273" r:id="rId27"/>
    <p:sldId id="274" r:id="rId28"/>
    <p:sldId id="275" r:id="rId29"/>
    <p:sldId id="296" r:id="rId30"/>
    <p:sldId id="298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F60A"/>
    <a:srgbClr val="960000"/>
    <a:srgbClr val="2718EC"/>
    <a:srgbClr val="05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4296D-D9CD-4A6E-A312-A273BD1BDF88}" type="datetimeFigureOut">
              <a:rPr lang="pt-BR" smtClean="0"/>
              <a:t>3/7/2015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ABC99-1465-4B1A-9F92-EE5151FA6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90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ABC99-1465-4B1A-9F92-EE5151FA6C30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ABC99-1465-4B1A-9F92-EE5151FA6C30}" type="slidenum">
              <a:rPr lang="pt-BR" smtClean="0"/>
              <a:t>28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F3E5749-7003-45AB-AD97-1DCB79BCC476}" type="datetimeFigureOut">
              <a:rPr lang="pt-BR" smtClean="0"/>
              <a:pPr/>
              <a:t>3/7/2015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B0D5EBA-D681-434E-BB3F-29C0853515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749-7003-45AB-AD97-1DCB79BCC476}" type="datetimeFigureOut">
              <a:rPr lang="pt-BR" smtClean="0"/>
              <a:pPr/>
              <a:t>3/7/2015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5EBA-D681-434E-BB3F-29C0853515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749-7003-45AB-AD97-1DCB79BCC476}" type="datetimeFigureOut">
              <a:rPr lang="pt-BR" smtClean="0"/>
              <a:pPr/>
              <a:t>3/7/2015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5EBA-D681-434E-BB3F-29C0853515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F3E5749-7003-45AB-AD97-1DCB79BCC476}" type="datetimeFigureOut">
              <a:rPr lang="pt-BR" smtClean="0"/>
              <a:pPr/>
              <a:t>3/7/2015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5EBA-D681-434E-BB3F-29C0853515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F3E5749-7003-45AB-AD97-1DCB79BCC476}" type="datetimeFigureOut">
              <a:rPr lang="pt-BR" smtClean="0"/>
              <a:pPr/>
              <a:t>3/7/2015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B0D5EBA-D681-434E-BB3F-29C0853515DE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3E5749-7003-45AB-AD97-1DCB79BCC476}" type="datetimeFigureOut">
              <a:rPr lang="pt-BR" smtClean="0"/>
              <a:pPr/>
              <a:t>3/7/2015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0D5EBA-D681-434E-BB3F-29C0853515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F3E5749-7003-45AB-AD97-1DCB79BCC476}" type="datetimeFigureOut">
              <a:rPr lang="pt-BR" smtClean="0"/>
              <a:pPr/>
              <a:t>3/7/2015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B0D5EBA-D681-434E-BB3F-29C0853515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5749-7003-45AB-AD97-1DCB79BCC476}" type="datetimeFigureOut">
              <a:rPr lang="pt-BR" smtClean="0"/>
              <a:pPr/>
              <a:t>3/7/2015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5EBA-D681-434E-BB3F-29C0853515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3E5749-7003-45AB-AD97-1DCB79BCC476}" type="datetimeFigureOut">
              <a:rPr lang="pt-BR" smtClean="0"/>
              <a:pPr/>
              <a:t>3/7/2015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0D5EBA-D681-434E-BB3F-29C0853515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F3E5749-7003-45AB-AD97-1DCB79BCC476}" type="datetimeFigureOut">
              <a:rPr lang="pt-BR" smtClean="0"/>
              <a:pPr/>
              <a:t>3/7/2015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B0D5EBA-D681-434E-BB3F-29C0853515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F3E5749-7003-45AB-AD97-1DCB79BCC476}" type="datetimeFigureOut">
              <a:rPr lang="pt-BR" smtClean="0"/>
              <a:pPr/>
              <a:t>3/7/2015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B0D5EBA-D681-434E-BB3F-29C0853515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F3E5749-7003-45AB-AD97-1DCB79BCC476}" type="datetimeFigureOut">
              <a:rPr lang="pt-BR" smtClean="0"/>
              <a:pPr/>
              <a:t>3/7/2015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0D5EBA-D681-434E-BB3F-29C0853515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br/pdf/csc/v11n3/30988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0166" y="49098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n-US" sz="2000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UNIVERSIDADE ABERTA DO SUS – UNASUS</a:t>
            </a:r>
            <a:r>
              <a:rPr lang="pt-BR" sz="2000" dirty="0" smtClean="0">
                <a:solidFill>
                  <a:schemeClr val="bg1"/>
                </a:solidFill>
              </a:rPr>
              <a:t/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altLang="en-US" sz="2000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UNIVERSIDADE FEDERAL DE PELOTAS</a:t>
            </a:r>
            <a:r>
              <a:rPr lang="pt-BR" sz="2000" dirty="0" smtClean="0">
                <a:solidFill>
                  <a:schemeClr val="bg1"/>
                </a:solidFill>
              </a:rPr>
              <a:t/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altLang="en-US" sz="2000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ESPECIALIZAÇÃO EM SAÚDE DA FAMÍLIA</a:t>
            </a:r>
            <a:r>
              <a:rPr lang="pt-BR" sz="2000" dirty="0" smtClean="0">
                <a:solidFill>
                  <a:schemeClr val="bg1"/>
                </a:solidFill>
              </a:rPr>
              <a:t/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altLang="en-US" sz="2000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MODALIDADE À DISTÂNCIA</a:t>
            </a:r>
            <a:endParaRPr lang="pt-BR" sz="2000" dirty="0">
              <a:solidFill>
                <a:schemeClr val="bg1"/>
              </a:solidFill>
              <a:latin typeface="Antique Olive" pitchFamily="34" charset="0"/>
            </a:endParaRPr>
          </a:p>
        </p:txBody>
      </p:sp>
      <p:pic>
        <p:nvPicPr>
          <p:cNvPr id="3" name="Imagem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357158" y="285728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4282" y="2060848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Melhoria da Atenção a saúde da criança de zero a </a:t>
            </a:r>
            <a:r>
              <a:rPr lang="pt-BR" sz="36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setenta e dois meses, </a:t>
            </a: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na UBS SANSCA, Pelotas/RS.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endParaRPr lang="pt-B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35782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omic Sans MS" pitchFamily="66" charset="0"/>
              </a:rPr>
              <a:t>Andréia </a:t>
            </a:r>
            <a:r>
              <a:rPr lang="pt-BR" sz="2400" dirty="0" err="1">
                <a:solidFill>
                  <a:schemeClr val="bg1"/>
                </a:solidFill>
                <a:latin typeface="Comic Sans MS" pitchFamily="66" charset="0"/>
              </a:rPr>
              <a:t>Saratt</a:t>
            </a:r>
            <a:r>
              <a:rPr lang="pt-BR" sz="2400" dirty="0">
                <a:solidFill>
                  <a:schemeClr val="bg1"/>
                </a:solidFill>
                <a:latin typeface="Comic Sans MS" pitchFamily="66" charset="0"/>
              </a:rPr>
              <a:t> Lima </a:t>
            </a:r>
            <a:r>
              <a:rPr lang="pt-BR" sz="2400" dirty="0" err="1">
                <a:solidFill>
                  <a:schemeClr val="bg1"/>
                </a:solidFill>
                <a:latin typeface="Comic Sans MS" pitchFamily="66" charset="0"/>
              </a:rPr>
              <a:t>Acevedo</a:t>
            </a:r>
            <a:endParaRPr lang="pt-BR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Comic Sans MS" pitchFamily="66" charset="0"/>
              </a:rPr>
              <a:t>Orientador: Maria </a:t>
            </a:r>
            <a:r>
              <a:rPr lang="pt-BR" sz="2400" dirty="0" err="1">
                <a:solidFill>
                  <a:schemeClr val="bg1"/>
                </a:solidFill>
                <a:latin typeface="Comic Sans MS" pitchFamily="66" charset="0"/>
              </a:rPr>
              <a:t>Emilia</a:t>
            </a:r>
            <a:r>
              <a:rPr lang="pt-BR" sz="2400" dirty="0">
                <a:solidFill>
                  <a:schemeClr val="bg1"/>
                </a:solidFill>
                <a:latin typeface="Comic Sans MS" pitchFamily="66" charset="0"/>
              </a:rPr>
              <a:t> Nunes Bueno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7500958" y="214290"/>
            <a:ext cx="1438275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7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642918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avaliação periódica das metas estabelecidas.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1472" y="58143"/>
            <a:ext cx="7290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MONITORAMENTO E AVALIAÇÃO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1782696"/>
            <a:ext cx="8587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ORGANIZAÇÃO E GESTÃO DO SERVIÇO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6608" y="2204864"/>
            <a:ext cx="885739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Cadastrar a população de crianças entre zero e 72 meses;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Priorizar o atendimento de crianças, principalmente de alto risco;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Fazer busca ativa;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 de alerta na ficha de acompanhamento;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endParaRPr lang="pt-BR" sz="20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32656"/>
            <a:ext cx="9252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ORGANIZAÇÃO E GESTÃO DO SERVIÇO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074510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referencia;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o material necessário para a puericultura e cumprimento das metas;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Registrar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informações adequadamente em material específico;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Definir atribuições;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Organizar atividades educativas nas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escolas.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59378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  <a:latin typeface="Californian FB" pitchFamily="18" charset="0"/>
              </a:rPr>
              <a:t> </a:t>
            </a:r>
            <a:r>
              <a:rPr lang="pt-B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Orientar a comunidade sobre o programa e  benefícios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pt-BR" sz="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Informar às mães e a comunidade sobre a importância da realização da primeira consulta  e do teste do pezinho na primeira semana de vida, desenvolvimento esperado de acordo a faixa etária, calendário vacinal, suplementação de ferro, avaliação da saúde bucal, TAN;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pt-BR" sz="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Promover a participação de membros da comunidade e da escola na organização, planejamento e gestão das ações de saúde para as crianças assim como sua avaliação  e monitoramento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7158" y="74603"/>
            <a:ext cx="5477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ENGAJAMENTO PÚBLICO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5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500174"/>
            <a:ext cx="87484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Capacitação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 equipe no acolhimento das crianças e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família;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Capacitação da equipe nas ações que devem ser realizadas durante a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intervenção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 alcançarmos as metas estabelecidas.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7412" y="297776"/>
            <a:ext cx="8291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QUALIFICAÇÃO DA PRÁTICA CLÍNICA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282" y="12858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Adoção do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Manual Técnico Saúde da criança: Crescimento e Desenvolvimento (2012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Utilização da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Caderneta de Saúde da Criança, a ficha espelho e o prontuário da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criança; 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Acompanhamento mensal através da planilha eletrônica de coleta de dados.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59832" y="692696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LOGÍSTICA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43108" y="1571612"/>
            <a:ext cx="5000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ea typeface="Arial" charset="0"/>
              </a:rPr>
              <a:t>OBJETIVOS</a:t>
            </a:r>
            <a:b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ea typeface="Arial" charset="0"/>
              </a:rPr>
            </a:br>
            <a: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ea typeface="Arial" charset="0"/>
              </a:rPr>
              <a:t/>
            </a:r>
            <a:b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ea typeface="Arial" charset="0"/>
              </a:rPr>
            </a:br>
            <a: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ea typeface="Arial" charset="0"/>
              </a:rPr>
              <a:t>METAS  </a:t>
            </a:r>
            <a:b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ea typeface="Arial" charset="0"/>
              </a:rPr>
            </a:br>
            <a: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ea typeface="Arial" charset="0"/>
              </a:rPr>
              <a:t/>
            </a:r>
            <a:b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ea typeface="Arial" charset="0"/>
              </a:rPr>
            </a:br>
            <a:r>
              <a:rPr lang="en-US" altLang="en-US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ea typeface="Arial" charset="0"/>
              </a:rPr>
              <a:t>RESULTADOS</a:t>
            </a:r>
            <a:r>
              <a:rPr lang="en-US" sz="4000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Constantia" pitchFamily="18" charset="0"/>
              </a:rPr>
            </a:br>
            <a:endParaRPr lang="pt-BR" sz="40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Gráfico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2"/>
            <a:ext cx="9144000" cy="23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214290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1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Ampliar a cobertura do Programa de Saúde da Criança.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1.1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Ampliar a cobertura da atenção à saúde para 70% das crianças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512" y="5643578"/>
            <a:ext cx="8821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 possível alcançar a meta estipulada: não contabilizados os retornos, pouco tempo da intervenção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228020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Constantia" pitchFamily="18" charset="0"/>
              </a:rPr>
              <a:t>Proporção de crianças entre zero e 72 meses inscritas no programa da unidade de saúde.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34237" y="3051456"/>
            <a:ext cx="149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1: 22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75856" y="305145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2: 36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259361" y="305145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3: 55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70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Gráfico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41" y="3103762"/>
            <a:ext cx="9144000" cy="24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4282" y="214290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Melhorar a qualidade do atendimento à criança.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2.1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Realizar a primeira consulta na primeira semana de vida para 100% 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crianças cadastradas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5786454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alcançamos a meta: não percepção da importância, intercorrências (3).  16 RN.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27036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 bmk="_Toc420668296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Proporção de crianças com primeira consulta na primeira  semana de vida</a:t>
            </a:r>
            <a:r>
              <a:rPr lang="pt-BR" b="1" dirty="0" smtClean="0" bmk="_Toc420668296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.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403648" y="350100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20264" y="313167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2/22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368943" y="313167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ês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4/36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292080" y="313167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ês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6/55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973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7039" y="793486"/>
            <a:ext cx="9036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2.2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Monitorar o crescimento em 100% das crianças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2.3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Monitorar 100% das crianças com déficit de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peso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acompanhamento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2.4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Monitorar 100% das crianças com excesso de peso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Não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tivemos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crianças nesta condição.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2.5: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Monitorar o desenvolvimento em 100% das crianças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Metas atingidas em 100% em todos os meses da intervenção</a:t>
            </a:r>
            <a:endParaRPr lang="pt-BR" sz="2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4822"/>
            <a:ext cx="9324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do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atendimento.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Gráfico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440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278924" y="3500256"/>
            <a:ext cx="7170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Constantia" pitchFamily="18" charset="0"/>
              </a:rPr>
              <a:t>Proporção </a:t>
            </a:r>
            <a:r>
              <a:rPr lang="pt-BR" sz="2000" b="1" dirty="0">
                <a:solidFill>
                  <a:schemeClr val="bg1"/>
                </a:solidFill>
                <a:latin typeface="Constantia" pitchFamily="18" charset="0"/>
              </a:rPr>
              <a:t>de crianças com vacinação em dia para a idade.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2844" y="285728"/>
            <a:ext cx="9001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2.6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Vacinar 100% das crianças de acordo com a idade.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 possível alcançarmos a meta devido a falta da vacina BCG no município (3 crianças)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19672" y="522455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22/22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63888" y="524406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35/36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50968" y="5221869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52/55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IMPORTÂNCIA DA </a:t>
            </a:r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AÇÃO PROGRAMÁTICA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3041" y="2327885"/>
            <a:ext cx="3384376" cy="1147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Promoção e prevenção</a:t>
            </a:r>
          </a:p>
          <a:p>
            <a:pPr algn="ctr"/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364088" y="4093206"/>
            <a:ext cx="2787302" cy="9199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411760" y="5589240"/>
            <a:ext cx="4916809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Diminuição da </a:t>
            </a:r>
            <a:r>
              <a:rPr lang="pt-BR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morbi-mortalidade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93041" y="4093207"/>
            <a:ext cx="4195511" cy="919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Crescimento e desenvolvimento plenos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91680" y="1388969"/>
            <a:ext cx="6264696" cy="67187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PUERICULTURA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175448" y="2327885"/>
            <a:ext cx="4968552" cy="9917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 a criança como um todo</a:t>
            </a:r>
          </a:p>
          <a:p>
            <a:pPr algn="ctr"/>
            <a:endParaRPr lang="pt-BR" sz="2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754180" y="4368525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Educação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90102"/>
            <a:ext cx="8715436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2.7:</a:t>
            </a:r>
            <a:r>
              <a:rPr lang="pt-BR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Realizar suplementação de ferro em 100% das crianças de 6 a 24 meses</a:t>
            </a:r>
            <a:r>
              <a:rPr lang="pt-BR" sz="2600" dirty="0" smtClean="0">
                <a:solidFill>
                  <a:prstClr val="black"/>
                </a:solidFill>
                <a:latin typeface="Constantia" pitchFamily="18" charset="0"/>
              </a:rPr>
              <a:t>.   </a:t>
            </a:r>
          </a:p>
          <a:p>
            <a:pPr lvl="0">
              <a:lnSpc>
                <a:spcPct val="150000"/>
              </a:lnSpc>
            </a:pPr>
            <a:endParaRPr lang="pt-BR" sz="2400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4283968" y="1142984"/>
            <a:ext cx="1156118" cy="28575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87485" y="1039604"/>
            <a:ext cx="262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Meta atingida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428736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2.8:</a:t>
            </a:r>
            <a:r>
              <a: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Realizar triagem auditiva em 100% das crianças.</a:t>
            </a:r>
          </a:p>
          <a:p>
            <a:pPr>
              <a:lnSpc>
                <a:spcPct val="150000"/>
              </a:lnSpc>
            </a:pPr>
            <a:r>
              <a: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sz="26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áfico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15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893074" y="3284984"/>
            <a:ext cx="6822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Constantia" pitchFamily="18" charset="0"/>
              </a:rPr>
              <a:t>Proporção </a:t>
            </a:r>
            <a:r>
              <a:rPr lang="pt-BR" sz="2000" b="1" dirty="0">
                <a:solidFill>
                  <a:schemeClr val="bg1"/>
                </a:solidFill>
                <a:latin typeface="Constantia" pitchFamily="18" charset="0"/>
              </a:rPr>
              <a:t>de crianças com triagem auditiva</a:t>
            </a:r>
            <a:r>
              <a:rPr lang="pt-BR" b="1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pt-BR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2200011"/>
            <a:ext cx="89297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600" dirty="0">
                <a:solidFill>
                  <a:srgbClr val="9C007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Meta não atingida: </a:t>
            </a:r>
            <a:r>
              <a:rPr lang="pt-BR" sz="2600" dirty="0" smtClean="0">
                <a:solidFill>
                  <a:srgbClr val="9C007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de interesse </a:t>
            </a:r>
            <a:r>
              <a:rPr lang="pt-BR" sz="2600" dirty="0">
                <a:solidFill>
                  <a:srgbClr val="9C007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das mães. </a:t>
            </a:r>
            <a:r>
              <a:rPr lang="es-CL" sz="2600" dirty="0">
                <a:solidFill>
                  <a:srgbClr val="9C007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600" dirty="0" smtClean="0">
                <a:solidFill>
                  <a:srgbClr val="9C007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16 --- 10).</a:t>
            </a:r>
            <a:endParaRPr lang="pt-BR" sz="2600" dirty="0">
              <a:solidFill>
                <a:srgbClr val="9C007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08244" y="3956902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ê</a:t>
            </a:r>
            <a:r>
              <a:rPr lang="es-C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1: 11/22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137548" y="394850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ê</a:t>
            </a:r>
            <a:r>
              <a:rPr lang="es-C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2: 21/36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94324" y="3933056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ê</a:t>
            </a:r>
            <a:r>
              <a:rPr lang="es-C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3: 27/55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16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2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282" y="357166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2.9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Realizar teste do pezinho em 100% das crianças até 7 dias de vida.</a:t>
            </a:r>
          </a:p>
          <a:p>
            <a:pPr algn="ctr"/>
            <a:endParaRPr lang="pt-BR" sz="2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5122" name="Gráfico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79"/>
            <a:ext cx="9144000" cy="297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228599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Constantia" pitchFamily="18" charset="0"/>
              </a:rPr>
              <a:t>Proporção </a:t>
            </a:r>
            <a:r>
              <a:rPr lang="pt-BR" sz="2000" b="1" dirty="0">
                <a:solidFill>
                  <a:schemeClr val="bg1"/>
                </a:solidFill>
                <a:latin typeface="Constantia" pitchFamily="18" charset="0"/>
              </a:rPr>
              <a:t>de crianças com teste do pezinho realizado até 7 dias de vida.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59632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44363" y="3068979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11/22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40883" y="306897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ês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24/36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67209" y="306897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ês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39/55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992" y="142852"/>
            <a:ext cx="911500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2.10</a:t>
            </a:r>
            <a:r>
              <a:rPr lang="pt-BR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Realizar avaliação da necessidade de atendimento odontológico em 100% das crianças de 6 e 72 meses.</a:t>
            </a:r>
          </a:p>
          <a:p>
            <a:pPr algn="ctr"/>
            <a:r>
              <a:rPr lang="pt-BR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Meta atingida </a:t>
            </a:r>
            <a:endParaRPr lang="pt-BR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992" y="6098539"/>
            <a:ext cx="89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pt-BR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264" y="1571612"/>
            <a:ext cx="91197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2.11</a:t>
            </a:r>
            <a:r>
              <a:rPr lang="pt-BR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Realizar primeira consulta odontológica para 100% das crianças de 6 a 72 meses de idade</a:t>
            </a:r>
            <a:r>
              <a:rPr lang="pt-BR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71670" y="2714620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8" name="Gráfico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" y="3929066"/>
            <a:ext cx="9119736" cy="246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8992" y="3214686"/>
            <a:ext cx="9115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black"/>
                </a:solidFill>
                <a:latin typeface="Constantia" pitchFamily="18" charset="0"/>
              </a:rPr>
              <a:t>Proporção </a:t>
            </a:r>
            <a:r>
              <a:rPr lang="pt-BR" sz="2000" b="1" dirty="0">
                <a:solidFill>
                  <a:prstClr val="black"/>
                </a:solidFill>
                <a:latin typeface="Constantia" pitchFamily="18" charset="0"/>
              </a:rPr>
              <a:t>de crianças de 6 a 72 meses com primeira consulta </a:t>
            </a:r>
            <a:r>
              <a:rPr lang="pt-BR" sz="2000" b="1" dirty="0" smtClean="0">
                <a:solidFill>
                  <a:prstClr val="black"/>
                </a:solidFill>
                <a:latin typeface="Constantia" pitchFamily="18" charset="0"/>
              </a:rPr>
              <a:t>odontológica</a:t>
            </a:r>
            <a:endParaRPr lang="pt-BR" sz="2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624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72355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251498" y="3986952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6/22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35431" y="392906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ês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8/36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64088" y="397343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ês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9/55</a:t>
            </a:r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9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64399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Melhorar a adesão ao programa de Saúde da Criança.</a:t>
            </a:r>
          </a:p>
          <a:p>
            <a:pPr>
              <a:lnSpc>
                <a:spcPct val="150000"/>
              </a:lnSpc>
            </a:pPr>
            <a:r>
              <a: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3.1: </a:t>
            </a:r>
            <a:r>
              <a:rPr lang="pt-B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Fazer busca ativa de 100% das crianças faltosas às consultas. </a:t>
            </a:r>
          </a:p>
          <a:p>
            <a:pPr>
              <a:lnSpc>
                <a:spcPct val="150000"/>
              </a:lnSpc>
            </a:pPr>
            <a:r>
              <a: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4</a:t>
            </a:r>
            <a:r>
              <a:rPr lang="pt-B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Melhorar o registro das informações.</a:t>
            </a:r>
          </a:p>
          <a:p>
            <a:pPr>
              <a:lnSpc>
                <a:spcPct val="150000"/>
              </a:lnSpc>
            </a:pPr>
            <a:r>
              <a: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4.1:</a:t>
            </a:r>
            <a:r>
              <a:rPr lang="pt-B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Manter registro na ficha de acompanhamento/ espelho da saúde da criança de 100% das crianças que consultam no serviço.</a:t>
            </a:r>
          </a:p>
          <a:p>
            <a:pPr algn="ctr">
              <a:lnSpc>
                <a:spcPct val="150000"/>
              </a:lnSpc>
            </a:pPr>
            <a:r>
              <a:rPr lang="pt-BR" sz="2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Atingida </a:t>
            </a:r>
            <a:r>
              <a:rPr lang="pt-BR" sz="2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(ficha espelho</a:t>
            </a:r>
            <a:r>
              <a:rPr lang="pt-BR" sz="2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2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3635896" y="2204864"/>
            <a:ext cx="1008112" cy="36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644008" y="2018972"/>
            <a:ext cx="2928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Atingida (5)</a:t>
            </a:r>
            <a:r>
              <a:rPr lang="pt-BR" sz="2800" dirty="0" smtClean="0">
                <a:solidFill>
                  <a:schemeClr val="bg1"/>
                </a:solidFill>
                <a:latin typeface="Constantia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639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5720" y="285728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t-B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Mapear as crianças de risco pertencentes à área de abrangência.   </a:t>
            </a:r>
            <a:r>
              <a:rPr lang="pt-BR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pt-BR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5.1: </a:t>
            </a:r>
            <a:r>
              <a:rPr lang="pt-B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Realizar avaliação de risco em 100% das crianças cadastradas no </a:t>
            </a:r>
            <a:r>
              <a:rPr lang="pt-BR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programa</a:t>
            </a:r>
            <a:endParaRPr lang="pt-BR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5508104" y="2214554"/>
            <a:ext cx="107157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862010" y="2034264"/>
            <a:ext cx="194820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ATINGIDA</a:t>
            </a:r>
            <a:endParaRPr lang="pt-BR" sz="2800" b="1" dirty="0"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720" y="2928934"/>
            <a:ext cx="8678768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6:</a:t>
            </a:r>
            <a:r>
              <a:rPr lang="pt-B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Promover a saúde das crianças.</a:t>
            </a:r>
          </a:p>
          <a:p>
            <a:pPr>
              <a:lnSpc>
                <a:spcPct val="150000"/>
              </a:lnSpc>
            </a:pPr>
            <a:r>
              <a:rPr lang="pt-BR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6.1: </a:t>
            </a:r>
            <a:r>
              <a:rPr lang="pt-B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 </a:t>
            </a:r>
            <a:r>
              <a:rPr lang="pt-BR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orientações </a:t>
            </a:r>
            <a:r>
              <a:rPr lang="pt-B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 prevenir acidentes na infância em 100% </a:t>
            </a:r>
            <a:r>
              <a:rPr lang="pt-BR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das </a:t>
            </a:r>
            <a:r>
              <a:rPr lang="pt-B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consultas de saúde da criança.</a:t>
            </a:r>
          </a:p>
          <a:p>
            <a:pPr>
              <a:lnSpc>
                <a:spcPct val="150000"/>
              </a:lnSpc>
            </a:pPr>
            <a:r>
              <a:rPr lang="pt-BR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6.2</a:t>
            </a:r>
            <a:r>
              <a:rPr lang="pt-B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Colocar </a:t>
            </a:r>
            <a:r>
              <a:rPr lang="pt-BR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100</a:t>
            </a:r>
            <a:r>
              <a:rPr lang="pt-B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das crianças para mamar durante a primeira consulta.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Metas atingidas em 100% em todos os meses.</a:t>
            </a:r>
            <a:endParaRPr lang="pt-BR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282" y="1398028"/>
            <a:ext cx="860733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6.3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Fornecer orientações nutricionais de acordo com a faixa etária para 100% das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crianças</a:t>
            </a:r>
          </a:p>
          <a:p>
            <a:pPr>
              <a:lnSpc>
                <a:spcPct val="150000"/>
              </a:lnSpc>
            </a:pPr>
            <a:endParaRPr lang="pt-BR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6.4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Fornecer orientações sobre higiene bucal, etiologia e prevenção da cárie para 100% das crianças de acordo com a faixa etária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Metas atingidas em 100% em todos os meses.</a:t>
            </a:r>
          </a:p>
          <a:p>
            <a:pPr>
              <a:lnSpc>
                <a:spcPct val="150000"/>
              </a:lnSpc>
            </a:pPr>
            <a:endParaRPr lang="pt-BR" sz="2800" dirty="0"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185629"/>
            <a:ext cx="770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6: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Promover a saúde das crianças.</a:t>
            </a:r>
          </a:p>
        </p:txBody>
      </p:sp>
    </p:spTree>
    <p:extLst>
      <p:ext uri="{BB962C8B-B14F-4D97-AF65-F5344CB8AC3E}">
        <p14:creationId xmlns:p14="http://schemas.microsoft.com/office/powerpoint/2010/main" val="13050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5720" y="518923"/>
            <a:ext cx="850112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  <a:endParaRPr lang="pt-BR" dirty="0"/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Implantação do atendimento em puericultura com aumento da cobertura, melhora da qualidade do atendimento, melhora da adesão e do registro das informações, mapeamento das crianças de risco  e promoção da saúde das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crianças;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Capacitação da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equipe;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Trabalho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integrado;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Fortalecimento da UBS com trabalho integral.</a:t>
            </a:r>
          </a:p>
          <a:p>
            <a:pPr marL="457200" lvl="0" indent="-457200">
              <a:lnSpc>
                <a:spcPct val="200000"/>
              </a:lnSpc>
              <a:buFont typeface="Wingdings" pitchFamily="2" charset="2"/>
              <a:buChar char="Ø"/>
            </a:pPr>
            <a:endParaRPr lang="pt-BR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39752" y="227032"/>
            <a:ext cx="2744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DISCUSSÃO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035131"/>
            <a:ext cx="8748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Boa aceitação pela comunidade e equipe tendo incorporado a rotina da UBS o atendimento das crianças;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Dificuldades: alcançar a cobertura (pouco tempo, não contabilização dos retornos);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Continuidade da puericultura com mudança no dia e intercalar com enfermeira, VD aos RN  e teste pezinho a tarde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99792" y="450356"/>
            <a:ext cx="2744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32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val="30883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5720" y="901704"/>
            <a:ext cx="88582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Caso 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clínico;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Fórum de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clínica;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Análise situacional, conhecer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realidade da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UBS objetivamente;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Aumento do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vínculo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 a comunidade e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equipe;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Atualização;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Fazer a diferença na vida das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crianças. 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99792" y="332656"/>
            <a:ext cx="4339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REFLEXÃO CRÍTICA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28024" y="12080"/>
            <a:ext cx="9172024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4000"/>
              </a:spcBef>
              <a:spcAft>
                <a:spcPts val="1200"/>
              </a:spcAft>
            </a:pPr>
            <a:r>
              <a:rPr lang="pt-BR" sz="3200" b="1" kern="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MS Gothic"/>
                <a:cs typeface="Times New Roman"/>
              </a:rPr>
              <a:t>REFERENCIAS</a:t>
            </a:r>
            <a: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 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sz="22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Saúde da criança : crescimento e desenvolvimento</a:t>
            </a:r>
            <a:r>
              <a:rPr lang="pt-BR" sz="2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/ Ministério da Saúde. Secretaria de Atenção à Saúde. Departamento de Atenção Básica. – Brasília : Ministério da Saúde, 2012. 272 p.: il. – (Cadernos de Atenção Básica, nº 33</a:t>
            </a:r>
            <a:r>
              <a:rPr lang="pt-BR" sz="22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2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r>
              <a:rPr lang="es-CL" sz="22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DEL </a:t>
            </a:r>
            <a:r>
              <a:rPr lang="es-CL" sz="2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CIAMPO, </a:t>
            </a:r>
            <a:r>
              <a:rPr lang="es-CL" sz="22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Luiz</a:t>
            </a:r>
            <a:r>
              <a:rPr lang="es-CL" sz="2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Antonio et al . </a:t>
            </a:r>
            <a:r>
              <a:rPr lang="pt-BR" sz="2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 Programa de Saúde da Família e a Puericultura. </a:t>
            </a:r>
            <a:r>
              <a:rPr lang="pt-BR" sz="22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Ciênc. saúde coletiva</a:t>
            </a:r>
            <a:r>
              <a:rPr lang="pt-BR" sz="2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Rio de Janeiro, v.11, n.3, </a:t>
            </a:r>
            <a:r>
              <a:rPr lang="pt-BR" sz="22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p.739-743, 2006. Disponível em  </a:t>
            </a:r>
            <a:r>
              <a:rPr lang="pt-BR" sz="2200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  <a:hlinkClick r:id="rId2"/>
              </a:rPr>
              <a:t>http</a:t>
            </a:r>
            <a:r>
              <a:rPr lang="pt-BR" sz="2200" u="sng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  <a:hlinkClick r:id="rId2"/>
              </a:rPr>
              <a:t>://</a:t>
            </a:r>
            <a:r>
              <a:rPr lang="pt-BR" sz="2200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  <a:hlinkClick r:id="rId2"/>
              </a:rPr>
              <a:t>www.scielo.br/pdf/csc/v11n3/30988.pdf</a:t>
            </a:r>
            <a:r>
              <a:rPr lang="pt-BR" sz="2200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&gt;  </a:t>
            </a:r>
            <a:r>
              <a:rPr lang="pt-BR" sz="22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Acesso </a:t>
            </a:r>
            <a:r>
              <a:rPr lang="pt-BR" sz="2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em: 01 nov.2014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Constantia" pitchFamily="18" charset="0"/>
                <a:ea typeface="Calibri"/>
                <a:cs typeface="Times New Roman"/>
              </a:rPr>
              <a:t> 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Constantia" pitchFamily="18" charset="0"/>
                <a:ea typeface="Calibri"/>
                <a:cs typeface="Times New Roman"/>
              </a:rPr>
              <a:t> 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  <a:tabLst>
                <a:tab pos="5490845" algn="l"/>
              </a:tabLst>
            </a:pPr>
            <a:r>
              <a:rPr lang="pt-BR" sz="2400" dirty="0">
                <a:solidFill>
                  <a:srgbClr val="000000"/>
                </a:solidFill>
                <a:latin typeface="Constantia" pitchFamily="18" charset="0"/>
                <a:ea typeface="Calibri"/>
                <a:cs typeface="Times New Roman"/>
              </a:rPr>
              <a:t> </a:t>
            </a:r>
          </a:p>
          <a:p>
            <a:endParaRPr lang="pt-BR" sz="2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riaspelobrasil.com.br/wp-content/uploads/2014/05/pelotas-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292387"/>
            <a:ext cx="932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solidFill>
                  <a:srgbClr val="9C007F">
                    <a:lumMod val="75000"/>
                  </a:srgbClr>
                </a:solidFill>
                <a:latin typeface="Comic Sans MS" pitchFamily="66" charset="0"/>
              </a:rPr>
              <a:t>CARACTERIZAÇÃO </a:t>
            </a:r>
            <a:r>
              <a:rPr lang="pt-BR" sz="3200" b="1" dirty="0" smtClean="0">
                <a:solidFill>
                  <a:srgbClr val="9C007F">
                    <a:lumMod val="75000"/>
                  </a:srgbClr>
                </a:solidFill>
                <a:latin typeface="Comic Sans MS" pitchFamily="66" charset="0"/>
              </a:rPr>
              <a:t>MUNICIPIO PELOTAS </a:t>
            </a:r>
            <a:endParaRPr lang="pt-BR" sz="3200" b="1" dirty="0">
              <a:solidFill>
                <a:srgbClr val="9C007F">
                  <a:lumMod val="75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3330"/>
            <a:ext cx="8708315" cy="572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267744" y="0"/>
            <a:ext cx="4136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L" sz="5400" dirty="0">
                <a:solidFill>
                  <a:srgbClr val="9C007F">
                    <a:lumMod val="75000"/>
                  </a:srgbClr>
                </a:solidFill>
                <a:latin typeface="Comic Sans MS" pitchFamily="66" charset="0"/>
              </a:rPr>
              <a:t>OBRIGADA!</a:t>
            </a:r>
            <a:endParaRPr lang="pt-BR" sz="5400" dirty="0">
              <a:solidFill>
                <a:srgbClr val="9C007F">
                  <a:lumMod val="75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56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318022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Terceira maior cidade do Estado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328.275 habitantes 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 Unidades Básicas de Saúde (UBS): 45 S.M.S., 3 </a:t>
            </a:r>
            <a:r>
              <a:rPr lang="pt-BR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UCPel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,3 </a:t>
            </a:r>
            <a:r>
              <a:rPr lang="pt-BR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UFPel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 UBS são ESF e 37 unidades com ESB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hospitais,  1 PS adulto e um pediátrico, 1UBAI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1CEO e 1 Centro de Especialidades Médicas</a:t>
            </a:r>
          </a:p>
          <a:p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1166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CARACTERIZAÇÃO MUNICIPIO</a:t>
            </a:r>
          </a:p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PELOTAS - RS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16" y="-315416"/>
            <a:ext cx="9356651" cy="717341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5135" y="116632"/>
            <a:ext cx="9675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solidFill>
                  <a:srgbClr val="9C007F">
                    <a:lumMod val="75000"/>
                  </a:srgbClr>
                </a:solidFill>
                <a:latin typeface="Comic Sans MS" pitchFamily="66" charset="0"/>
              </a:rPr>
              <a:t>CARACTERIZAÇÃO DA UNIDADE BÁSICA </a:t>
            </a:r>
          </a:p>
          <a:p>
            <a:pPr lvl="0" algn="ctr"/>
            <a:r>
              <a:rPr lang="pt-BR" sz="3200" b="1" dirty="0">
                <a:solidFill>
                  <a:srgbClr val="9C007F">
                    <a:lumMod val="75000"/>
                  </a:srgbClr>
                </a:solidFill>
                <a:latin typeface="Comic Sans MS" pitchFamily="66" charset="0"/>
              </a:rPr>
              <a:t>DE SAÚDE.</a:t>
            </a:r>
          </a:p>
        </p:txBody>
      </p:sp>
    </p:spTree>
    <p:extLst>
      <p:ext uri="{BB962C8B-B14F-4D97-AF65-F5344CB8AC3E}">
        <p14:creationId xmlns:p14="http://schemas.microsoft.com/office/powerpoint/2010/main" val="9816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595021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UBS SANSCA-  centro do município. Inaugurada em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2008, 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boas condições estruturais. </a:t>
            </a:r>
            <a:endParaRPr lang="pt-B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Uma equipe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ESF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Seis Agentes Comunitários de Saúde – ACS;  sete </a:t>
            </a:r>
            <a:r>
              <a:rPr lang="pt-BR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microáreas</a:t>
            </a:r>
            <a:endParaRPr lang="pt-B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pt-BR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ESB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Cadastradas 1100 </a:t>
            </a:r>
            <a:r>
              <a:rPr lang="pt-BR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famílias-3265 pessoas.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População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heterogênea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163 crianças com até 72 meses.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015" y="179089"/>
            <a:ext cx="89867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CARACTERIZAÇÃO DA UNIDADE BÁSICA </a:t>
            </a:r>
          </a:p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DE SAÚDE.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9024" y="1071546"/>
            <a:ext cx="8605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havia atendimento programado para as crianças pelo médico da ESF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adoção de protocolo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Realizado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 técnica de enfermagem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Indicadores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ruins- atraso nas consultas, na realização do teste do pezinho, no monitoramento do crescimento e desenvolvimento e no controle das vacinas.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2602" y="351219"/>
            <a:ext cx="8162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SITUAÇÃO ANTES DA INTERVENÇÃO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5720" y="1628800"/>
            <a:ext cx="8643998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pt-BR" sz="28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Melhorar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atenção à saúde da criança entre 0 a 72 meses na área de abrangência da Unidade Básica de Saúde SANSCA, no município de Pelotas/RS.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87824" y="297945"/>
            <a:ext cx="3914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OBJETIVO GERAL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95736" y="2852935"/>
            <a:ext cx="4600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METODOLOGIA</a:t>
            </a:r>
            <a:endParaRPr lang="pt-BR" sz="44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Rosto feliz 1"/>
          <p:cNvSpPr/>
          <p:nvPr/>
        </p:nvSpPr>
        <p:spPr>
          <a:xfrm>
            <a:off x="6796676" y="2852935"/>
            <a:ext cx="943676" cy="62809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3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1210</TotalTime>
  <Words>1286</Words>
  <Application>Microsoft Office PowerPoint</Application>
  <PresentationFormat>Apresentação na tela (4:3)</PresentationFormat>
  <Paragraphs>165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Verve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Marcello</dc:creator>
  <cp:lastModifiedBy>Marcello</cp:lastModifiedBy>
  <cp:revision>79</cp:revision>
  <dcterms:created xsi:type="dcterms:W3CDTF">2015-06-13T00:50:37Z</dcterms:created>
  <dcterms:modified xsi:type="dcterms:W3CDTF">2015-07-03T23:34:35Z</dcterms:modified>
</cp:coreProperties>
</file>