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2" r:id="rId2"/>
    <p:sldId id="273" r:id="rId3"/>
    <p:sldId id="274" r:id="rId4"/>
    <p:sldId id="275" r:id="rId5"/>
    <p:sldId id="276" r:id="rId6"/>
    <p:sldId id="277" r:id="rId7"/>
    <p:sldId id="278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05" r:id="rId20"/>
    <p:sldId id="306" r:id="rId21"/>
    <p:sldId id="307" r:id="rId22"/>
    <p:sldId id="309" r:id="rId23"/>
    <p:sldId id="310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&#233;s%20Mesa\Documents\planilha%208%20Andre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&#233;s%20Mesa\Documents\planilha%208%20Andre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&#233;s%20Mesa\Documents\planilha%208%20Andres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&#233;s%20Mesa\Documents\planilha%208%20Andres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0566784225701"/>
          <c:y val="3.0075135451033897E-2"/>
          <c:w val="0.85904341027716358"/>
          <c:h val="0.78520737337918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hade val="51000"/>
                    <a:satMod val="130000"/>
                  </a:srgbClr>
                </a:gs>
                <a:gs pos="80000">
                  <a:srgbClr val="ED7D31">
                    <a:shade val="93000"/>
                    <a:satMod val="130000"/>
                  </a:srgbClr>
                </a:gs>
                <a:gs pos="100000">
                  <a:srgbClr val="ED7D31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0.11573472041612522</c:v>
                </c:pt>
                <c:pt idx="1">
                  <c:v>0.22496749024707463</c:v>
                </c:pt>
                <c:pt idx="2">
                  <c:v>0.32379713914174252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225168"/>
        <c:axId val="657226256"/>
      </c:barChart>
      <c:catAx>
        <c:axId val="65722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7226256"/>
        <c:crosses val="autoZero"/>
        <c:auto val="1"/>
        <c:lblAlgn val="ctr"/>
        <c:lblOffset val="100"/>
        <c:noMultiLvlLbl val="0"/>
      </c:catAx>
      <c:valAx>
        <c:axId val="657226256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72251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hade val="51000"/>
                    <a:satMod val="130000"/>
                  </a:srgbClr>
                </a:gs>
                <a:gs pos="80000">
                  <a:srgbClr val="ED7D31">
                    <a:shade val="93000"/>
                    <a:satMod val="130000"/>
                  </a:srgbClr>
                </a:gs>
                <a:gs pos="100000">
                  <a:srgbClr val="ED7D31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0.15000000000000024</c:v>
                </c:pt>
                <c:pt idx="1">
                  <c:v>0.26363636363636361</c:v>
                </c:pt>
                <c:pt idx="2">
                  <c:v>0.35454545454545455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8117344"/>
        <c:axId val="458118432"/>
      </c:barChart>
      <c:catAx>
        <c:axId val="45811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8118432"/>
        <c:crosses val="autoZero"/>
        <c:auto val="1"/>
        <c:lblAlgn val="ctr"/>
        <c:lblOffset val="100"/>
        <c:noMultiLvlLbl val="0"/>
      </c:catAx>
      <c:valAx>
        <c:axId val="45811843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811734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hade val="51000"/>
                    <a:satMod val="130000"/>
                  </a:srgbClr>
                </a:gs>
                <a:gs pos="80000">
                  <a:srgbClr val="ED7D31">
                    <a:shade val="93000"/>
                    <a:satMod val="130000"/>
                  </a:srgbClr>
                </a:gs>
                <a:gs pos="100000">
                  <a:srgbClr val="ED7D31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</c:v>
                </c:pt>
                <c:pt idx="1">
                  <c:v>0.89595375722543369</c:v>
                </c:pt>
                <c:pt idx="2">
                  <c:v>0.89558232931726511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9034512"/>
        <c:axId val="789037232"/>
      </c:barChart>
      <c:catAx>
        <c:axId val="78903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037232"/>
        <c:crosses val="autoZero"/>
        <c:auto val="1"/>
        <c:lblAlgn val="ctr"/>
        <c:lblOffset val="100"/>
        <c:noMultiLvlLbl val="0"/>
      </c:catAx>
      <c:valAx>
        <c:axId val="78903723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0345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gradFill rotWithShape="1">
              <a:gsLst>
                <a:gs pos="0">
                  <a:srgbClr val="ED7D31">
                    <a:shade val="51000"/>
                    <a:satMod val="130000"/>
                  </a:srgbClr>
                </a:gs>
                <a:gs pos="80000">
                  <a:srgbClr val="ED7D31">
                    <a:shade val="93000"/>
                    <a:satMod val="130000"/>
                  </a:srgbClr>
                </a:gs>
                <a:gs pos="100000">
                  <a:srgbClr val="ED7D31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0.96551724137931039</c:v>
                </c:pt>
                <c:pt idx="2">
                  <c:v>0.94871794871794635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9037776"/>
        <c:axId val="789035600"/>
      </c:barChart>
      <c:catAx>
        <c:axId val="78903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035600"/>
        <c:crosses val="autoZero"/>
        <c:auto val="1"/>
        <c:lblAlgn val="ctr"/>
        <c:lblOffset val="100"/>
        <c:noMultiLvlLbl val="0"/>
      </c:catAx>
      <c:valAx>
        <c:axId val="789035600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90377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4E293-7C06-453E-8545-0DC647E6A73C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8C3FF-F4E1-4879-A7C3-68AB067EF6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44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C3FF-F4E1-4879-A7C3-68AB067EF6FE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50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C3FF-F4E1-4879-A7C3-68AB067EF6FE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96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C3FF-F4E1-4879-A7C3-68AB067EF6FE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806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49801-A75F-498C-9879-72E50C14561D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86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C3FF-F4E1-4879-A7C3-68AB067EF6FE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31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82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55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53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59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89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05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20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24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83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81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3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6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0C7A7-36C9-4816-8709-C19695CF65E2}" type="datetimeFigureOut">
              <a:rPr lang="pt-BR" smtClean="0"/>
              <a:pPr/>
              <a:t>07/06/2015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9BC9-BA57-457C-B9C1-6B3CD03A21D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38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br/url?sa=i&amp;rct=j&amp;q=&amp;esrc=s&amp;frm=1&amp;source=images&amp;cd=&amp;cad=rja&amp;uact=8&amp;ved=0CAcQjRw&amp;url=http://unasus.ufpel.edu.br/&amp;ei=eZhwVZ_pDsG_ggSFjoK4Cw&amp;bvm=bv.94911696,d.cWc&amp;psig=AFQjCNFEj5tsWBAvW1r5kWf8mXkuPEOwCw&amp;ust=143352877889355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356075" y="5875667"/>
            <a:ext cx="35173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Pelotas, 9</a:t>
            </a:r>
            <a:r>
              <a:rPr lang="pt-B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Julho </a:t>
            </a: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pt-B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894233" y="5196935"/>
            <a:ext cx="240322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Andrés Mesa Garcia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892" y="2071243"/>
            <a:ext cx="2219325" cy="2219325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1676400" y="3921051"/>
            <a:ext cx="90885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Melhoria da Atenção aos usuários com Hipertensão Arterial Sistêmica e Diabetes Mellitus da Unidade de Saúde da Família Areal I, Pelotas/RS.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679510" y="301978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UNIVERSIDADE ABERTA DO SUS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UNIVERSIDADE FEDERAL DE PELOTAS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Modalidade a Distância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Turma nº 7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06582" y="581891"/>
            <a:ext cx="110559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2: Melhorar a qualidade da atenção a hipertensos e/ou diabéticos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exame clínico apropriado em 100% dos hipertensos.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2.2: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exame clínico apropriado em 100% dos diabéticos. </a:t>
            </a:r>
          </a:p>
          <a:p>
            <a:pPr algn="ctr">
              <a:lnSpc>
                <a:spcPct val="150000"/>
              </a:lnSpc>
            </a:pP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 cumpridas em 100% em todos os meses de intervenção.</a:t>
            </a:r>
          </a:p>
          <a:p>
            <a:pPr algn="ctr">
              <a:lnSpc>
                <a:spcPct val="150000"/>
              </a:lnSpc>
            </a:pPr>
            <a:r>
              <a:rPr lang="pt-BR" sz="2000" b="1" dirty="0" smtClean="0">
                <a:solidFill>
                  <a:srgbClr val="FF0000"/>
                </a:solidFill>
              </a:rPr>
              <a:t>Todas as pessoas portadoras de HAS e/ou DM cadastradas no programa receberam exame clínico apropriado durante os três meses da intervenção.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17418" y="692727"/>
            <a:ext cx="1062643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2.3: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Garantir a 100% dos hipertensos a realização de exames complementares em dia de acordo com o protocolo.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2.4: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protocolo.   </a:t>
            </a:r>
          </a:p>
          <a:p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665017" y="4184073"/>
          <a:ext cx="5306291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92727" y="3491345"/>
            <a:ext cx="5264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Proporção de hipertensos com os exames complementares em dia de acordo com o protocolo.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6331527" y="4211781"/>
          <a:ext cx="5278582" cy="2272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345382" y="3477491"/>
            <a:ext cx="5264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Proporção de diabéticos com os exames complementares em dia de acordo com o protocolo.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31816" y="2563091"/>
            <a:ext cx="286789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1: n= 89</a:t>
            </a:r>
          </a:p>
          <a:p>
            <a:r>
              <a:rPr lang="pt-BR" dirty="0" smtClean="0"/>
              <a:t>Mês 2: n=  155           </a:t>
            </a:r>
            <a:r>
              <a:rPr lang="pt-BR" b="1" dirty="0" smtClean="0"/>
              <a:t>HAS</a:t>
            </a:r>
          </a:p>
          <a:p>
            <a:r>
              <a:rPr lang="pt-BR" dirty="0" smtClean="0"/>
              <a:t>Mês 3: n=  223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689271" y="2452255"/>
            <a:ext cx="277091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1: n= 33 </a:t>
            </a:r>
          </a:p>
          <a:p>
            <a:r>
              <a:rPr lang="pt-BR" dirty="0" smtClean="0"/>
              <a:t>Mês 2: n=  56       </a:t>
            </a:r>
            <a:r>
              <a:rPr lang="pt-BR" b="1" dirty="0" smtClean="0"/>
              <a:t>DM</a:t>
            </a:r>
          </a:p>
          <a:p>
            <a:r>
              <a:rPr lang="pt-BR" dirty="0" smtClean="0"/>
              <a:t>Mês 3: n=   74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72836" y="678873"/>
            <a:ext cx="107649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2.5: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Priorizar a prescrição de medicamentos da farmácia popular para 100% dos hipertensos cadastrados na unidade de saúde. 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2.6: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Priorizar a prescrição de medicamentos da farmácia popular para 100% dos diabéticos cadastrados na unidade de saúde.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Todos os hipertensos e diabéticos que faziam uso de medicamentos que estão disponíveis na farmácia popular, tiveram estes prescritos, atingindo a meta em sua integralidade em todos os meses da intervenção. </a:t>
            </a:r>
          </a:p>
          <a:p>
            <a:pPr algn="ctr">
              <a:lnSpc>
                <a:spcPct val="150000"/>
              </a:lnSpc>
            </a:pP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 cumpridas em 100%.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09600" y="748146"/>
            <a:ext cx="1072341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2.7: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avaliação da necessidade de atendimento odontológico em 100% dos hipertensos.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2.8: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avaliação da necessidade de atendimento odontológico em 100% dos diabéticos.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 dos hipertensos e diabéticos cadastrados neste período da intervenção receberam a avaliação odontológica, a qual foi realizada pelo médico clínico geral.</a:t>
            </a:r>
            <a:endParaRPr lang="pt-B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58982" y="540327"/>
            <a:ext cx="106541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3: Melhorar a adesão de hipertensos e/ou diabéticos ao programa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3.1: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Buscar 100% dos hipertensos faltosos às consultas na unidade de saúde conforme a periodicidade recomendada.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3.2: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Buscar 100% dos diabéticos faltosos às consultas na unidade de saúde conforme a periodicidade recomendada.</a:t>
            </a:r>
          </a:p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440871" y="3255818"/>
            <a:ext cx="325582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 smtClean="0"/>
          </a:p>
          <a:p>
            <a:pPr algn="ctr"/>
            <a:r>
              <a:rPr lang="pt-BR" b="1" dirty="0" smtClean="0"/>
              <a:t>Hipertensos faltosos: </a:t>
            </a:r>
          </a:p>
          <a:p>
            <a:r>
              <a:rPr lang="pt-BR" dirty="0" smtClean="0"/>
              <a:t>Mês 1: n= 0</a:t>
            </a:r>
          </a:p>
          <a:p>
            <a:r>
              <a:rPr lang="pt-BR" dirty="0" smtClean="0"/>
              <a:t>Mês 2: n=  8          </a:t>
            </a:r>
            <a:endParaRPr lang="pt-BR" b="1" dirty="0" smtClean="0"/>
          </a:p>
          <a:p>
            <a:r>
              <a:rPr lang="pt-BR" dirty="0" smtClean="0"/>
              <a:t>Mês 3: n=  11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36325" y="3228109"/>
            <a:ext cx="325582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 smtClean="0"/>
          </a:p>
          <a:p>
            <a:pPr algn="ctr"/>
            <a:r>
              <a:rPr lang="pt-BR" b="1" dirty="0" smtClean="0"/>
              <a:t>Diabéticos faltosos: </a:t>
            </a:r>
          </a:p>
          <a:p>
            <a:r>
              <a:rPr lang="pt-BR" dirty="0" smtClean="0"/>
              <a:t>Mês 1: n= 0</a:t>
            </a:r>
          </a:p>
          <a:p>
            <a:r>
              <a:rPr lang="pt-BR" dirty="0" smtClean="0"/>
              <a:t>Mês 2: n=  0          </a:t>
            </a:r>
            <a:endParaRPr lang="pt-BR" b="1" dirty="0" smtClean="0"/>
          </a:p>
          <a:p>
            <a:r>
              <a:rPr lang="pt-BR" dirty="0" smtClean="0"/>
              <a:t>Mês 3: n=  2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84764" y="5320145"/>
            <a:ext cx="713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100% dos hipertensos e diabéticos faltosos receberam busca ativa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914399" y="5486401"/>
            <a:ext cx="1801091" cy="5264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69818" y="775854"/>
            <a:ext cx="104047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4: Melhorar o registro das informações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4.1: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Manter ficha de acompanhamento de 100% dos hipertensos cadastrados na unidade de saúde.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4.2: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Manter ficha de acompanhamento de 100% dos diabéticos cadastrados na unidade de saúde.</a:t>
            </a:r>
          </a:p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Todos os hipertensos e diabéticos cadastrados do primeiro ao terceiro mês da intervenção tiveram seus registros nas fichas espelho e prontuários atualizados.</a:t>
            </a:r>
          </a:p>
          <a:p>
            <a:endParaRPr lang="pt-BR" dirty="0"/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72836" y="623455"/>
            <a:ext cx="105294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</a:t>
            </a:r>
          </a:p>
          <a:p>
            <a:pPr algn="ctr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5: Mapear hipertensos e diabéticos de risco para doença cardiovascular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Realizar estratificação do risco cardiovascular em 100% dos hipertensos cadastrados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5.2: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Realizar estratificação do risco cardiovascular em 100% dos diabéticos cadastrados na unidade de saúde.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Durante os três meses da intervenção todos os hipertensos e diabéticos receberam a estratificação de risco cardiovascular.</a:t>
            </a:r>
          </a:p>
          <a:p>
            <a:endParaRPr lang="pt-BR" dirty="0"/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03564" y="748145"/>
            <a:ext cx="1029392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6: Promover a saúde de hipertensos e diabéticos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6.1: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nutricional sobre alimentação saudável a 100% dos hipertensos.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6.2: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nutricional sobre alimentação saudável a 100% dos diabéticos.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6.3: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em relação à prática regular de atividade física a 100% dos pacientes hipertensos.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6.4: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em relação à prática regular de atividade física a 100% dos pacientes diabéticos.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 cumpridas integralmente em todos os meses da intervenção.</a:t>
            </a:r>
          </a:p>
          <a:p>
            <a:endParaRPr lang="pt-BR" dirty="0"/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03564" y="803564"/>
            <a:ext cx="1048789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6.5: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sobre os riscos do tabagismo a 100% dos pacientes hipertensos.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6.6: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sobre os riscos do tabagismo a 100% dos pacientes diabéticos.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6.7: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sobre higiene bucal a 100% dos pacientes hipertensos.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6.8: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Garantir orientação sobre higiene bucal a 100% dos pacientes diabéticos.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 cumpridas integralmente em todos os meses da intervenção.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/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575" y="61436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20670" y="374073"/>
            <a:ext cx="2995069" cy="60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360" b="1" dirty="0">
                <a:solidFill>
                  <a:schemeClr val="tx1"/>
                </a:solidFill>
                <a:latin typeface="+mj-lt"/>
              </a:rPr>
              <a:t>DISCUSSÃO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-686938" y="180048"/>
            <a:ext cx="12191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200" dirty="0"/>
          </a:p>
        </p:txBody>
      </p:sp>
      <p:sp>
        <p:nvSpPr>
          <p:cNvPr id="5" name="Espaço Reservado para Conteúdo 44034"/>
          <p:cNvSpPr txBox="1">
            <a:spLocks/>
          </p:cNvSpPr>
          <p:nvPr/>
        </p:nvSpPr>
        <p:spPr>
          <a:xfrm>
            <a:off x="443345" y="1052736"/>
            <a:ext cx="10861964" cy="5805264"/>
          </a:xfrm>
          <a:prstGeom prst="rect">
            <a:avLst/>
          </a:prstGeo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Importância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da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intervenção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EQUIPE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Coesão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ou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em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função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de um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mesmo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objetivo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Melhor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capacitação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SERVIÇO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Melhora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na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rotina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de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trabalho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Melhora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na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organização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e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registro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de dados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COMUNIDADE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Maior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cobertura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e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qualidade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do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atendimento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Ações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da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intervenção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incorporadas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a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rotina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 de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trabalho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3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1054" y="273575"/>
            <a:ext cx="3199987" cy="60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360" b="1" dirty="0">
                <a:solidFill>
                  <a:schemeClr val="tx1"/>
                </a:solidFill>
                <a:latin typeface="+mj-lt"/>
              </a:rPr>
              <a:t>INTRODUÇÃO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655507" y="917414"/>
            <a:ext cx="101129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Hipertensão Arterial Sistêmica (HAS) e o Diabetes Mellitus (DM) são doenças comuns em todo o mundo e acomete jovens, adultos e idosos, de ambos os sexos, de todas as raças e de qualquer padrão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social (BRASIL, 2006).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Brasil, a prevalência média de HAS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auto referida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 população acima de 18 anos, segundo Vigitel (2011) é de 22,7% e a prevalência de diabetes é de 5,6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 (BRASIL, 2006).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Desta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forma, torna-se fundamental entender a fisiopatologia dessas doenças a fim de desenvolver hábitos e estilos de vida saudáveis nas pessoas e preservar a qualidade de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vida.</a:t>
            </a:r>
          </a:p>
        </p:txBody>
      </p:sp>
      <p:pic>
        <p:nvPicPr>
          <p:cNvPr id="7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272" y="5885526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620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70421" y="369698"/>
            <a:ext cx="5054924" cy="60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360" b="1" dirty="0">
                <a:solidFill>
                  <a:schemeClr val="tx1"/>
                </a:solidFill>
                <a:latin typeface="+mj-lt"/>
              </a:rPr>
              <a:t>REFLEXÃO</a:t>
            </a:r>
            <a:r>
              <a:rPr lang="pt-BR" sz="3360" b="1" dirty="0">
                <a:latin typeface="+mj-lt"/>
              </a:rPr>
              <a:t> </a:t>
            </a:r>
            <a:r>
              <a:rPr lang="pt-BR" sz="3360" b="1" dirty="0">
                <a:solidFill>
                  <a:schemeClr val="tx1"/>
                </a:solidFill>
                <a:latin typeface="+mj-lt"/>
              </a:rPr>
              <a:t>CRÍTICA</a:t>
            </a:r>
          </a:p>
        </p:txBody>
      </p:sp>
      <p:sp>
        <p:nvSpPr>
          <p:cNvPr id="6" name="Retângulo 5"/>
          <p:cNvSpPr/>
          <p:nvPr/>
        </p:nvSpPr>
        <p:spPr>
          <a:xfrm>
            <a:off x="692726" y="1026171"/>
            <a:ext cx="1106978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Expectativas iniciais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Organizar 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planejar minhas ações com os conhecimentos adequados para a atenção aos usuários e a comunidade sendo de grande significado para minha prática como profissional.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Os estudos de prática clínica me permitiram aprimorar meus conhecimentos sobre diferentes temas ao longo de todo o curso.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saúde coletiva, consegui desenvolver um bom trabalho com a implantação do projeto de intervenção para hipertensos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Com tudo isso, foi possível melhorar a qualidade do atendimento na unidade e melhorar minha compreensão a respeito do atendimento na atenção básica no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Brasil.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/>
              <a:t> </a:t>
            </a:r>
          </a:p>
          <a:p>
            <a:r>
              <a:rPr lang="pt-BR" sz="2000" dirty="0"/>
              <a:t> </a:t>
            </a:r>
          </a:p>
          <a:p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387" y="580136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16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99062" y="304800"/>
            <a:ext cx="3869083" cy="60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360" b="1" dirty="0" smtClean="0">
                <a:solidFill>
                  <a:schemeClr val="tx1"/>
                </a:solidFill>
                <a:latin typeface="+mj-lt"/>
              </a:rPr>
              <a:t>REFERÊNCIAS</a:t>
            </a:r>
            <a:endParaRPr lang="pt-BR" sz="336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01782" y="1011181"/>
            <a:ext cx="1116676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ABNT. NBR 9.050: 1994.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Acessibilidade de pessoas portadoras de deficiência e edificações, espaço, mobiliário e equipamento urbano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Rio de Janeiro: ABNT; 2001.</a:t>
            </a:r>
          </a:p>
          <a:p>
            <a:pPr indent="540385" algn="just"/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Ministério da Saúde. Secretaria de Atenção à Saúde. Departamento de Atenção Básica. 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 de estrutura física das unidades básicas de saúde: saúde da família. 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Ministério da Saúde, Secretaria de Atenção à Saúde, Departamento de Atenção Básica Brasília: Ministério da Saúde, 2006.  72p. (Série A. Normas e Manuais Técnicos) </a:t>
            </a:r>
            <a:endParaRPr lang="pt-B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Instituto Brasileiro de Geografia e Estatística.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Indicadores populacionais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Rio de Janeiro: IBGE;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2010.</a:t>
            </a:r>
          </a:p>
          <a:p>
            <a:pPr algn="just"/>
            <a:endParaRPr lang="pt-BR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VIGITEL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Secretaria de Vigilância em Saúde, Ministério da Saúde. </a:t>
            </a:r>
            <a:r>
              <a:rPr lang="pt-B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Vigilância de fatores de risco e proteção para doenças crônicas por inquérito telefônico.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Brasília (DF), 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2011.</a:t>
            </a:r>
          </a:p>
          <a:p>
            <a:pPr algn="just"/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BRASIL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Ministério da Saúde. </a:t>
            </a:r>
            <a:r>
              <a:rPr lang="pt-B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Cadernos de Atenção Básica, nº 36.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Diabetes Mellitus. Brasília, 2013. </a:t>
            </a:r>
            <a:endParaRPr lang="pt-BR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BRASIL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Ministério da Saúde. </a:t>
            </a:r>
            <a:r>
              <a:rPr lang="pt-B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Cadernos de Atenção Básica, nº 37.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Hipertensão Arterial. Brasília, 2013. </a:t>
            </a:r>
          </a:p>
          <a:p>
            <a:pPr algn="just"/>
            <a:endParaRPr lang="pt-BR" sz="16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SIQUEIRA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et al </a:t>
            </a:r>
            <a:r>
              <a:rPr lang="pt-B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Barreiras arquitetônicas a idosos e portadores de deficiência física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Ciênc. saúde coletiva vol.14 no.1 Rio de Janeiro Jan./</a:t>
            </a:r>
            <a:r>
              <a:rPr lang="pt-BR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</a:t>
            </a:r>
            <a:r>
              <a:rPr lang="pt-BR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2009.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727" y="573312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8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93045" y="717956"/>
            <a:ext cx="3823648" cy="559558"/>
          </a:xfrm>
          <a:noFill/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AGRADECIMENTOS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3081" y="1160059"/>
            <a:ext cx="11588809" cy="4464886"/>
          </a:xfrm>
        </p:spPr>
        <p:txBody>
          <a:bodyPr>
            <a:normAutofit/>
          </a:bodyPr>
          <a:lstStyle/>
          <a:p>
            <a:r>
              <a:rPr lang="pt-BR" dirty="0"/>
              <a:t> </a:t>
            </a:r>
            <a:endParaRPr lang="pt-BR" dirty="0" smtClean="0"/>
          </a:p>
          <a:p>
            <a:r>
              <a:rPr lang="pt-BR" sz="3200" dirty="0" smtClean="0">
                <a:latin typeface="Brush Script MT" panose="03060802040406070304" pitchFamily="66" charset="0"/>
                <a:cs typeface="Arial" panose="020B0604020202020204" pitchFamily="34" charset="0"/>
              </a:rPr>
              <a:t>Tenho </a:t>
            </a:r>
            <a:r>
              <a:rPr lang="pt-BR" sz="3200" dirty="0">
                <a:latin typeface="Brush Script MT" panose="03060802040406070304" pitchFamily="66" charset="0"/>
                <a:cs typeface="Arial" panose="020B0604020202020204" pitchFamily="34" charset="0"/>
              </a:rPr>
              <a:t>muito que agradecer. Primeiramente a Deus por permitir dar-me esta oportunidade de participar no Projeto Mais Médico para Brasil.</a:t>
            </a:r>
          </a:p>
          <a:p>
            <a:r>
              <a:rPr lang="pt-BR" sz="3200" dirty="0">
                <a:latin typeface="Brush Script MT" panose="03060802040406070304" pitchFamily="66" charset="0"/>
                <a:cs typeface="Arial" panose="020B0604020202020204" pitchFamily="34" charset="0"/>
              </a:rPr>
              <a:t>Agradecer a minha orientadora Maria </a:t>
            </a:r>
            <a:r>
              <a:rPr lang="pt-BR" sz="3200" dirty="0" smtClean="0">
                <a:latin typeface="Brush Script MT" panose="03060802040406070304" pitchFamily="66" charset="0"/>
                <a:cs typeface="Arial" panose="020B0604020202020204" pitchFamily="34" charset="0"/>
              </a:rPr>
              <a:t>Emília </a:t>
            </a:r>
            <a:r>
              <a:rPr lang="pt-BR" sz="3200" dirty="0">
                <a:latin typeface="Brush Script MT" panose="03060802040406070304" pitchFamily="66" charset="0"/>
                <a:cs typeface="Arial" panose="020B0604020202020204" pitchFamily="34" charset="0"/>
              </a:rPr>
              <a:t>Nunes Bueno por sua dedicação e ajuda em o desenvolvimento do curso e finalização de meu TCC.</a:t>
            </a:r>
          </a:p>
          <a:p>
            <a:r>
              <a:rPr lang="pt-BR" sz="3200" dirty="0">
                <a:latin typeface="Brush Script MT" panose="03060802040406070304" pitchFamily="66" charset="0"/>
                <a:cs typeface="Arial" panose="020B0604020202020204" pitchFamily="34" charset="0"/>
              </a:rPr>
              <a:t>E por último um agradecimento muito especial a minha esposa </a:t>
            </a:r>
            <a:r>
              <a:rPr lang="pt-BR" sz="3200" dirty="0" err="1">
                <a:latin typeface="Brush Script MT" panose="03060802040406070304" pitchFamily="66" charset="0"/>
                <a:cs typeface="Arial" panose="020B0604020202020204" pitchFamily="34" charset="0"/>
              </a:rPr>
              <a:t>Enid</a:t>
            </a:r>
            <a:r>
              <a:rPr lang="pt-BR" sz="3200" dirty="0">
                <a:latin typeface="Brush Script MT" panose="03060802040406070304" pitchFamily="66" charset="0"/>
                <a:cs typeface="Arial" panose="020B0604020202020204" pitchFamily="34" charset="0"/>
              </a:rPr>
              <a:t> Maria Ramirez </a:t>
            </a:r>
            <a:r>
              <a:rPr lang="pt-BR" sz="3200" dirty="0" err="1">
                <a:latin typeface="Brush Script MT" panose="03060802040406070304" pitchFamily="66" charset="0"/>
                <a:cs typeface="Arial" panose="020B0604020202020204" pitchFamily="34" charset="0"/>
              </a:rPr>
              <a:t>Alemán</a:t>
            </a:r>
            <a:r>
              <a:rPr lang="pt-BR" sz="3200" dirty="0">
                <a:latin typeface="Brush Script MT" panose="03060802040406070304" pitchFamily="66" charset="0"/>
                <a:cs typeface="Arial" panose="020B0604020202020204" pitchFamily="34" charset="0"/>
              </a:rPr>
              <a:t> que com sua compreensão, dedicação e ajuda em todo momento foi capaz de estar a meu lado e entender a importância do curso para minha superação. </a:t>
            </a:r>
          </a:p>
        </p:txBody>
      </p:sp>
      <p:pic>
        <p:nvPicPr>
          <p:cNvPr id="4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273" y="5828660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74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76" y="1039091"/>
            <a:ext cx="10128215" cy="3966289"/>
          </a:xfrm>
        </p:spPr>
      </p:pic>
      <p:pic>
        <p:nvPicPr>
          <p:cNvPr id="5" name="irc_mi" descr="http://unasus.ufpel.edu.br/site/wp-content/uploads/2013/10/ESF-Ufpel-011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011" y="5555705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06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57200" y="47695"/>
            <a:ext cx="11402291" cy="677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t-BR" sz="2880" b="1" dirty="0" smtClean="0"/>
          </a:p>
          <a:p>
            <a:pPr algn="ctr">
              <a:defRPr/>
            </a:pPr>
            <a:r>
              <a:rPr lang="pt-BR" sz="2880" b="1" dirty="0" smtClean="0"/>
              <a:t>Município </a:t>
            </a:r>
            <a:r>
              <a:rPr lang="pt-BR" sz="2880" b="1" dirty="0"/>
              <a:t>de Pelotas </a:t>
            </a:r>
            <a:r>
              <a:rPr lang="pt-BR" sz="2880" b="1" dirty="0" smtClean="0"/>
              <a:t>– RS</a:t>
            </a:r>
          </a:p>
          <a:p>
            <a:pPr algn="ctr">
              <a:defRPr/>
            </a:pPr>
            <a:endParaRPr lang="pt-BR" sz="2880" b="1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Localização:  O município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de Pelotas está localizado a 250 km de Porto Alegre, capital do estado Rio Grande do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Sul,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as margens do Canal São Gonçalo que liga as Lagoas dos Patos e Mirim, no extremo sul do Brasil, ocupa uma área de 1609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km².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População é de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327 778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habitantes 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com 92%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total morando na zona urbana do município. 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Existem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50 Unidades Básicas de Saúde (UBS) no município, das quais 27 atendem no modelo de Estratégia de Saúde da Família (ESF) e 23 são unidades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tradicionais, tem 2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Centros Especializados Odontológicos(CEO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),  7 Centros de Apoio Psicossociais (CAPS).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defRPr/>
            </a:pPr>
            <a:endParaRPr lang="pt-BR" sz="2880" dirty="0"/>
          </a:p>
        </p:txBody>
      </p:sp>
      <p:pic>
        <p:nvPicPr>
          <p:cNvPr id="6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286" y="5842308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292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46206" y="678953"/>
            <a:ext cx="11080776" cy="626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ESF  Areal I </a:t>
            </a:r>
          </a:p>
          <a:p>
            <a:pPr marL="0" lvl="1"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urbana 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Rua Apolinário de Porto Alegre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nº 290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no bairro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estimada em 3442 habitantes;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Composição da ESF: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médico , 1 enfermeira , 1 técnica de enfermagem e 3 ACS.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 Física: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sala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vacinas,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01 sala de curativos, 05 salas de consultas, 01 sala de atenção odontológica, 01 salão de reunião, 01 sala de farmácia, 01 recepção, 01 sala de espera, 01 cozinha, 02 banheiros e 01 sala de serviços gerais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80" dirty="0">
              <a:solidFill>
                <a:srgbClr val="FF0000"/>
              </a:solidFill>
            </a:endParaRPr>
          </a:p>
        </p:txBody>
      </p:sp>
      <p:pic>
        <p:nvPicPr>
          <p:cNvPr id="7" name="irc_mi" descr="http://unasus.ufpel.edu.br/site/wp-content/uploads/2013/10/ESF-Ufpel-011.p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639" y="5912614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2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9490" y="429491"/>
            <a:ext cx="1157802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 algn="ctr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ESF Areal I antes da intervenção </a:t>
            </a:r>
          </a:p>
          <a:p>
            <a:pPr marL="7429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tínhamos controle do HIPERDIA. </a:t>
            </a:r>
          </a:p>
          <a:p>
            <a:pPr marL="7429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Não tínhamos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protocolo, registro específico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monitoramento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Não existia planejamento das ações.</a:t>
            </a:r>
          </a:p>
          <a:p>
            <a:pPr marL="7429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Quando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usuários chegam à unidade com sintomas de HAS, fazemos um controle por 7 dias com a medida da pressão arterial, para ver a possibilidade da constatação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doença, assim mesmo fazíamos com os pacientes com suspeita de diabetes onde realizávamos teste glicosídicos capilar (HGT). 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rc_mi" descr="http://unasus.ufpel.edu.br/site/wp-content/uploads/2013/10/ESF-Ufpel-011.p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438" y="5897726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6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38194" y="231845"/>
            <a:ext cx="5099770" cy="60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3360" b="1" dirty="0">
                <a:solidFill>
                  <a:schemeClr val="tx1"/>
                </a:solidFill>
                <a:latin typeface="+mj-lt"/>
              </a:rPr>
              <a:t>OBJETIVO</a:t>
            </a:r>
            <a:r>
              <a:rPr lang="pt-BR" sz="3360" b="1" dirty="0">
                <a:latin typeface="+mj-lt"/>
              </a:rPr>
              <a:t> </a:t>
            </a:r>
            <a:r>
              <a:rPr lang="pt-BR" sz="3360" b="1" dirty="0">
                <a:solidFill>
                  <a:schemeClr val="tx1"/>
                </a:solidFill>
                <a:latin typeface="+mj-lt"/>
              </a:rPr>
              <a:t>GERAL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1039504" y="1897038"/>
            <a:ext cx="10112991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atenção aos usuários com Hipertensão Arterial Sistêmica e Diabetes Mellitus da Unidade de Saúde da Família Areal I no município de Pelotas/RS.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431" y="5405579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7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80499" y="241188"/>
            <a:ext cx="3431004" cy="60939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pt-BR" sz="336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sp>
        <p:nvSpPr>
          <p:cNvPr id="3" name="Retângulo 2"/>
          <p:cNvSpPr/>
          <p:nvPr/>
        </p:nvSpPr>
        <p:spPr>
          <a:xfrm>
            <a:off x="484908" y="990607"/>
            <a:ext cx="11028219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metodologia compreende ações a serem realizadas nos quatro eixos pedagógicos: </a:t>
            </a:r>
            <a:endParaRPr lang="pt-BR" sz="2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Avaliação e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monitoramento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Engajamento público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pt-B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Organização e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gestão do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serviço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Qualificação da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prática clínica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Manuais Técnicos utilizados: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Caderno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Atenção Básica N° 37 para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Caderno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Atenção Básica N° 36 de Diabetes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Mellitus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	Ficha espelho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rc_mi" descr="http://unasus.ufpel.edu.br/site/wp-content/uploads/2013/10/ESF-Ufpel-011.p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358" y="5790102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99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81745" y="1440873"/>
            <a:ext cx="640080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b="1" dirty="0" smtClean="0"/>
              <a:t>Objetivos Específicos</a:t>
            </a:r>
          </a:p>
          <a:p>
            <a:pPr algn="ctr">
              <a:lnSpc>
                <a:spcPct val="150000"/>
              </a:lnSpc>
            </a:pPr>
            <a:r>
              <a:rPr lang="pt-BR" sz="4000" b="1" dirty="0" smtClean="0"/>
              <a:t>Metas</a:t>
            </a:r>
          </a:p>
          <a:p>
            <a:pPr algn="ctr">
              <a:lnSpc>
                <a:spcPct val="150000"/>
              </a:lnSpc>
            </a:pPr>
            <a:r>
              <a:rPr lang="pt-BR" sz="4000" b="1" dirty="0" smtClean="0"/>
              <a:t>Resultados</a:t>
            </a:r>
            <a:endParaRPr lang="pt-BR" sz="4000" b="1" dirty="0"/>
          </a:p>
        </p:txBody>
      </p:sp>
      <p:pic>
        <p:nvPicPr>
          <p:cNvPr id="3" name="irc_mi" descr="http://unasus.ufpel.edu.br/site/wp-content/uploads/2013/10/ESF-Ufpel-011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358" y="5790102"/>
            <a:ext cx="26384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17417" y="498764"/>
            <a:ext cx="1079269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Objetivo 1: </a:t>
            </a: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Ampliar a cobertura a hipertensos e/ou diabéticos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Meta 1.1: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Cadastrar 60% dos hipertensos da área de abrangência no Programa de Atenção à Hipertensão Arterial e à Diabetes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da unidade de saúde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 1.2: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Cadastrar 60% dos diabéticos da área de abrangência no Programa de Atenção à Hipertensão Arterial e à Diabetes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Mellitus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da unidade de saúde.</a:t>
            </a:r>
          </a:p>
          <a:p>
            <a:endParaRPr lang="pt-BR" dirty="0"/>
          </a:p>
        </p:txBody>
      </p:sp>
      <p:graphicFrame>
        <p:nvGraphicFramePr>
          <p:cNvPr id="3" name="Gráfico 2"/>
          <p:cNvGraphicFramePr/>
          <p:nvPr/>
        </p:nvGraphicFramePr>
        <p:xfrm>
          <a:off x="803563" y="4156362"/>
          <a:ext cx="4890655" cy="2521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/>
        </p:nvGraphicFramePr>
        <p:xfrm>
          <a:off x="6345381" y="4211783"/>
          <a:ext cx="5029200" cy="245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20437" y="3519054"/>
            <a:ext cx="4946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Cobertura do programa de atenção ao hipertenso na unidade de saúde. 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00801" y="3519053"/>
            <a:ext cx="4946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Cobertura do programa de atenção ao diabético na unidade de saúde. 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92035" y="2563091"/>
            <a:ext cx="2867891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1: n= 89</a:t>
            </a:r>
          </a:p>
          <a:p>
            <a:r>
              <a:rPr lang="pt-BR" dirty="0" smtClean="0"/>
              <a:t>Mês 2: n= 173            </a:t>
            </a:r>
            <a:r>
              <a:rPr lang="pt-BR" b="1" dirty="0" smtClean="0"/>
              <a:t>HAS</a:t>
            </a:r>
          </a:p>
          <a:p>
            <a:r>
              <a:rPr lang="pt-BR" dirty="0" smtClean="0"/>
              <a:t>Mês 3: n=  249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744690" y="2535382"/>
            <a:ext cx="277091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Mês 1: n= 33 </a:t>
            </a:r>
          </a:p>
          <a:p>
            <a:r>
              <a:rPr lang="pt-BR" dirty="0" smtClean="0"/>
              <a:t>Mês 2: n=  58        </a:t>
            </a:r>
            <a:r>
              <a:rPr lang="pt-BR" b="1" dirty="0" smtClean="0"/>
              <a:t>DM</a:t>
            </a:r>
          </a:p>
          <a:p>
            <a:r>
              <a:rPr lang="pt-BR" dirty="0" smtClean="0"/>
              <a:t>Mês 3: n=   78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1559</Words>
  <Application>Microsoft Office PowerPoint</Application>
  <PresentationFormat>Widescreen</PresentationFormat>
  <Paragraphs>170</Paragraphs>
  <Slides>23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Brush Script MT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AGRADECIMENTOS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noel marzo lores</dc:creator>
  <cp:lastModifiedBy>Andrés Mesa</cp:lastModifiedBy>
  <cp:revision>75</cp:revision>
  <dcterms:created xsi:type="dcterms:W3CDTF">2015-01-23T22:42:13Z</dcterms:created>
  <dcterms:modified xsi:type="dcterms:W3CDTF">2015-06-07T23:26:26Z</dcterms:modified>
</cp:coreProperties>
</file>