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314" r:id="rId5"/>
    <p:sldId id="315" r:id="rId6"/>
    <p:sldId id="259" r:id="rId7"/>
    <p:sldId id="318" r:id="rId8"/>
    <p:sldId id="317" r:id="rId9"/>
    <p:sldId id="260" r:id="rId10"/>
    <p:sldId id="261" r:id="rId11"/>
    <p:sldId id="278" r:id="rId12"/>
    <p:sldId id="319" r:id="rId13"/>
    <p:sldId id="323" r:id="rId14"/>
    <p:sldId id="263" r:id="rId15"/>
    <p:sldId id="264" r:id="rId16"/>
    <p:sldId id="272" r:id="rId17"/>
    <p:sldId id="281" r:id="rId18"/>
    <p:sldId id="282" r:id="rId19"/>
    <p:sldId id="285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13" r:id="rId35"/>
    <p:sldId id="274" r:id="rId36"/>
    <p:sldId id="275" r:id="rId37"/>
    <p:sldId id="324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003BD"/>
    <a:srgbClr val="1325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F358-0B83-427A-9C36-BDDF7C96839F}" type="datetimeFigureOut">
              <a:rPr lang="pt-BR" smtClean="0"/>
              <a:pPr/>
              <a:t>05/03/2014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B3C5-859B-4DEE-A3E3-3DDF0F6601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F358-0B83-427A-9C36-BDDF7C96839F}" type="datetimeFigureOut">
              <a:rPr lang="pt-BR" smtClean="0"/>
              <a:pPr/>
              <a:t>05/03/2014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B3C5-859B-4DEE-A3E3-3DDF0F6601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F358-0B83-427A-9C36-BDDF7C96839F}" type="datetimeFigureOut">
              <a:rPr lang="pt-BR" smtClean="0"/>
              <a:pPr/>
              <a:t>05/03/2014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B3C5-859B-4DEE-A3E3-3DDF0F6601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F358-0B83-427A-9C36-BDDF7C96839F}" type="datetimeFigureOut">
              <a:rPr lang="pt-BR" smtClean="0"/>
              <a:pPr/>
              <a:t>05/03/2014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B3C5-859B-4DEE-A3E3-3DDF0F6601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F358-0B83-427A-9C36-BDDF7C96839F}" type="datetimeFigureOut">
              <a:rPr lang="pt-BR" smtClean="0"/>
              <a:pPr/>
              <a:t>05/03/2014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B3C5-859B-4DEE-A3E3-3DDF0F6601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F358-0B83-427A-9C36-BDDF7C96839F}" type="datetimeFigureOut">
              <a:rPr lang="pt-BR" smtClean="0"/>
              <a:pPr/>
              <a:t>05/03/2014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B3C5-859B-4DEE-A3E3-3DDF0F6601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F358-0B83-427A-9C36-BDDF7C96839F}" type="datetimeFigureOut">
              <a:rPr lang="pt-BR" smtClean="0"/>
              <a:pPr/>
              <a:t>05/03/2014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B3C5-859B-4DEE-A3E3-3DDF0F6601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F358-0B83-427A-9C36-BDDF7C96839F}" type="datetimeFigureOut">
              <a:rPr lang="pt-BR" smtClean="0"/>
              <a:pPr/>
              <a:t>05/03/2014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B3C5-859B-4DEE-A3E3-3DDF0F6601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F358-0B83-427A-9C36-BDDF7C96839F}" type="datetimeFigureOut">
              <a:rPr lang="pt-BR" smtClean="0"/>
              <a:pPr/>
              <a:t>05/03/2014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B3C5-859B-4DEE-A3E3-3DDF0F6601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F358-0B83-427A-9C36-BDDF7C96839F}" type="datetimeFigureOut">
              <a:rPr lang="pt-BR" smtClean="0"/>
              <a:pPr/>
              <a:t>05/03/2014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B3C5-859B-4DEE-A3E3-3DDF0F6601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F358-0B83-427A-9C36-BDDF7C96839F}" type="datetimeFigureOut">
              <a:rPr lang="pt-BR" smtClean="0"/>
              <a:pPr/>
              <a:t>05/03/2014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B3C5-859B-4DEE-A3E3-3DDF0F6601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F358-0B83-427A-9C36-BDDF7C96839F}" type="datetimeFigureOut">
              <a:rPr lang="pt-BR" smtClean="0"/>
              <a:pPr/>
              <a:t>05/03/2014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9B3C5-859B-4DEE-A3E3-3DDF0F6601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unasusufpe.com.br/media/images/images_news/Logo_UNA-SUS_Vertical_4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0" y="42860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pt-BR" sz="2400" b="1" i="0" u="none" strike="noStrike" cap="none" normalizeH="0" baseline="0" dirty="0" smtClean="0" bmk="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niversidade Aberta do SUS</a:t>
            </a:r>
            <a:endParaRPr kumimoji="0" lang="pt-BR" sz="2400" b="0" i="0" u="none" strike="noStrike" cap="none" normalizeH="0" baseline="0" dirty="0" smtClean="0" bmk="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 bmk="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Universidade Federal de Pelotas</a:t>
            </a:r>
            <a:endParaRPr kumimoji="0" lang="pt-BR" sz="2400" b="0" i="0" u="none" strike="noStrike" cap="none" normalizeH="0" baseline="0" dirty="0" smtClean="0" bmk="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 bmk="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Especialização em Saúde da Família</a:t>
            </a:r>
            <a:endParaRPr kumimoji="0" lang="pt-BR" sz="2400" b="0" i="0" u="none" strike="noStrike" cap="none" normalizeH="0" baseline="0" dirty="0" smtClean="0" bmk="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 bmk="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Modalidade à distância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 bmk="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Turma 4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pt-BR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357422" y="2571744"/>
            <a:ext cx="4357718" cy="1500198"/>
            <a:chOff x="2428860" y="2071678"/>
            <a:chExt cx="4357718" cy="1500198"/>
          </a:xfrm>
        </p:grpSpPr>
        <p:sp>
          <p:nvSpPr>
            <p:cNvPr id="13" name="Retângulo 12"/>
            <p:cNvSpPr/>
            <p:nvPr/>
          </p:nvSpPr>
          <p:spPr>
            <a:xfrm>
              <a:off x="2428860" y="2071678"/>
              <a:ext cx="4357718" cy="15001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Imagem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3174" y="2285992"/>
              <a:ext cx="112712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http://www.unasusufpe.com.br/media/images/images_news/Logo_UNA-SUS_Vertical_4.jpg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5000628" y="2285992"/>
              <a:ext cx="1543050" cy="109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tângulo 15"/>
          <p:cNvSpPr/>
          <p:nvPr/>
        </p:nvSpPr>
        <p:spPr>
          <a:xfrm>
            <a:off x="0" y="42862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MELHORIA NA QUALIDADE DO ATENDIMENTO EM SAÚDE DO IDOSO DO POSTO DE SAÚDE DA COLÔNIA OSÓRIO NO MUNICÍPIO DE PELOTAS-RS</a:t>
            </a:r>
            <a:endParaRPr lang="pt-BR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578645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André Cazarré Tavares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Orientador: Marcos Fábio Turra</a:t>
            </a:r>
            <a:endParaRPr lang="pt-B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7" y="428604"/>
            <a:ext cx="814393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Objetivo Geral</a:t>
            </a:r>
          </a:p>
          <a:p>
            <a:endParaRPr lang="pt-BR" sz="1000" dirty="0" smtClean="0">
              <a:solidFill>
                <a:srgbClr val="FFFF00"/>
              </a:solidFill>
            </a:endParaRPr>
          </a:p>
          <a:p>
            <a:r>
              <a:rPr lang="pt-BR" sz="4000" dirty="0" smtClean="0">
                <a:solidFill>
                  <a:srgbClr val="FFFF00"/>
                </a:solidFill>
              </a:rPr>
              <a:t>Melhorar </a:t>
            </a:r>
            <a:r>
              <a:rPr lang="pt-BR" sz="4000" dirty="0">
                <a:solidFill>
                  <a:srgbClr val="FFFF00"/>
                </a:solidFill>
              </a:rPr>
              <a:t>a atenção à saúde do idoso na área adstrita da UBS Colônia </a:t>
            </a:r>
            <a:r>
              <a:rPr lang="pt-BR" sz="4000" dirty="0" smtClean="0">
                <a:solidFill>
                  <a:srgbClr val="FFFF00"/>
                </a:solidFill>
              </a:rPr>
              <a:t>Osório.</a:t>
            </a:r>
            <a:endParaRPr lang="pt-B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Foto 06 - Visita domicili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661808"/>
            <a:ext cx="5167315" cy="386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214290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endParaRPr lang="pt-BR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 ações</a:t>
            </a:r>
          </a:p>
          <a:p>
            <a:endParaRPr lang="pt-BR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Ampliação da cobertura dos idosos da área;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Visita domiciliar de idosos acamados;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Identificação de idosos com hipertensão arterial;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Rastreamento para diabetes de idosos com pressão arterial sustentada maior que 135/80mmHg;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Busca de idosos faltosos às consultas programadas;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214290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endParaRPr lang="pt-BR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 ações</a:t>
            </a:r>
            <a:endParaRPr lang="pt-B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2" y="214290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endParaRPr lang="pt-BR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 ações</a:t>
            </a:r>
          </a:p>
          <a:p>
            <a:endParaRPr lang="pt-BR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Orientação do uso correto das medicações;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Avaliação multidimensional rápida;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Realização de exame clínico apropriado;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Realização de solicitação de exames complementares;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Avaliação do acesso aos medicamentos prescritos;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Registro específico dos idosos;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214290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endParaRPr lang="pt-BR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 ações</a:t>
            </a:r>
            <a:endParaRPr lang="pt-B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2" y="214290"/>
            <a:ext cx="821537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endParaRPr lang="pt-BR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 ações</a:t>
            </a:r>
          </a:p>
          <a:p>
            <a:endParaRPr lang="pt-BR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Distribuição da caderneta de saúde da pessoa idosa;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Avaliação de risco de morbimortalidade;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Investigação de indicadores de fragilização na velhice;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Avaliação da rede social;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Orientações nutricionais e de atividade física;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Orientações sobre a saúde bucal.</a:t>
            </a:r>
          </a:p>
          <a:p>
            <a:pPr>
              <a:buFontTx/>
              <a:buChar char="-"/>
            </a:pPr>
            <a:endParaRPr lang="pt-B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 l="2623"/>
          <a:stretch>
            <a:fillRect/>
          </a:stretch>
        </p:blipFill>
        <p:spPr bwMode="auto">
          <a:xfrm>
            <a:off x="3286116" y="1500174"/>
            <a:ext cx="5211759" cy="29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428596" y="500043"/>
            <a:ext cx="3203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endParaRPr lang="pt-BR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logística</a:t>
            </a:r>
            <a:endParaRPr lang="pt-BR" sz="4000" dirty="0"/>
          </a:p>
        </p:txBody>
      </p:sp>
      <p:pic>
        <p:nvPicPr>
          <p:cNvPr id="3" name="Picture 2" descr="http://3.bp.blogspot.com/_xHKZHHiGieE/TAXC-c4iePI/AAAAAAAAAUw/qRjtWGvLa0U/s1600/Caderno%2Bde%2BAten%C3%A7%C3%A3o%2BB%C3%A1sica%2BN%C2%BA19%2BEnvelhecimento%2Be%2BSa%C3%BAde%2Bda%2BPessoa%2BIdosa%2B%2BBlog%2BEnfermagem.jpg"/>
          <p:cNvPicPr>
            <a:picLocks noChangeAspect="1" noChangeArrowheads="1"/>
          </p:cNvPicPr>
          <p:nvPr/>
        </p:nvPicPr>
        <p:blipFill>
          <a:blip r:embed="rId3"/>
          <a:srcRect l="14844" r="24999"/>
          <a:stretch>
            <a:fillRect/>
          </a:stretch>
        </p:blipFill>
        <p:spPr bwMode="auto">
          <a:xfrm>
            <a:off x="571472" y="2285992"/>
            <a:ext cx="3221387" cy="4016247"/>
          </a:xfrm>
          <a:prstGeom prst="rect">
            <a:avLst/>
          </a:prstGeom>
          <a:noFill/>
        </p:spPr>
      </p:pic>
      <p:pic>
        <p:nvPicPr>
          <p:cNvPr id="29699" name="Picture 3" descr="http://www.bentogoncalves.rs.gov.br/imagens/noticias/Noticias2011-I/caderneta_idos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1" y="3929066"/>
            <a:ext cx="337048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642918"/>
            <a:ext cx="871543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Ampliar a cobertura de acompanhamento de idosos</a:t>
            </a:r>
          </a:p>
          <a:p>
            <a:r>
              <a:rPr lang="pt-BR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Melhorar a adesão dos idosos ao Programa de Atenção à Saúde do Idoso</a:t>
            </a:r>
          </a:p>
          <a:p>
            <a:r>
              <a:rPr lang="pt-BR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Melhorar a qualidade da atenção ao idoso na unidade de saúde</a:t>
            </a:r>
          </a:p>
          <a:p>
            <a:r>
              <a:rPr lang="pt-BR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Melhorar registros das informações</a:t>
            </a:r>
          </a:p>
          <a:p>
            <a:r>
              <a:rPr lang="pt-BR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5. Mapear os idosos de risco e/ou idosos frágeis da área de abrangência</a:t>
            </a:r>
          </a:p>
          <a:p>
            <a:r>
              <a:rPr lang="pt-BR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6. Promover a saúde do </a:t>
            </a:r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idoso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Cobertura do programa de atenção à saúde do idoso na unidade de saúde</a:t>
            </a:r>
            <a:endParaRPr lang="pt-BR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Gráfico 1"/>
          <p:cNvPicPr>
            <a:picLocks noChangeArrowheads="1"/>
          </p:cNvPicPr>
          <p:nvPr/>
        </p:nvPicPr>
        <p:blipFill>
          <a:blip r:embed="rId2"/>
          <a:srcRect t="24323" b="-1608"/>
          <a:stretch>
            <a:fillRect/>
          </a:stretch>
        </p:blipFill>
        <p:spPr bwMode="auto">
          <a:xfrm>
            <a:off x="1643042" y="2143116"/>
            <a:ext cx="585791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14348" y="5715016"/>
            <a:ext cx="7495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50% - Resultado alcançado: 58%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Proporção de idosos acamados ou com problemas de locomoção cadastrados</a:t>
            </a:r>
            <a:endParaRPr lang="pt-BR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5715016"/>
            <a:ext cx="7951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100% - Resultado alcançado: 100%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1264"/>
          <a:stretch>
            <a:fillRect/>
          </a:stretch>
        </p:blipFill>
        <p:spPr bwMode="auto">
          <a:xfrm>
            <a:off x="928662" y="2285992"/>
            <a:ext cx="735444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Proporção </a:t>
            </a:r>
            <a:r>
              <a:rPr 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idosos acamados ou com problemas de locomoção com visita domiciliar</a:t>
            </a:r>
            <a:endParaRPr lang="pt-BR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5715016"/>
            <a:ext cx="7951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100% - Resultado alcançado: 100%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21264"/>
          <a:stretch>
            <a:fillRect/>
          </a:stretch>
        </p:blipFill>
        <p:spPr bwMode="auto">
          <a:xfrm>
            <a:off x="928662" y="2285992"/>
            <a:ext cx="735444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Proporção de idosos com verificação da pressão arterial na última consulta</a:t>
            </a:r>
            <a:endParaRPr lang="pt-BR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0034" y="5715016"/>
            <a:ext cx="7951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100% - Resultado alcançado: 100%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20951"/>
          <a:stretch>
            <a:fillRect/>
          </a:stretch>
        </p:blipFill>
        <p:spPr bwMode="auto">
          <a:xfrm>
            <a:off x="714348" y="2214553"/>
            <a:ext cx="7429552" cy="338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28596" y="500042"/>
            <a:ext cx="871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86182" y="5572140"/>
            <a:ext cx="4862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Importância da Ação</a:t>
            </a:r>
            <a:endParaRPr lang="pt-B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Foto 05 - Visita domicili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481012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Proporção de idosos hipertensos rastreados para diabetes</a:t>
            </a:r>
            <a:endParaRPr lang="pt-BR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5715016"/>
            <a:ext cx="783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50% - Resultado alcançado: 99,1%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0119"/>
          <a:stretch>
            <a:fillRect/>
          </a:stretch>
        </p:blipFill>
        <p:spPr bwMode="auto">
          <a:xfrm>
            <a:off x="1000100" y="2285992"/>
            <a:ext cx="7215238" cy="313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Proporção de idosos que receberam busca ativa</a:t>
            </a:r>
            <a:endParaRPr lang="pt-BR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5715016"/>
            <a:ext cx="7723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90% - Resultado alcançado: 100%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3529"/>
          <a:stretch>
            <a:fillRect/>
          </a:stretch>
        </p:blipFill>
        <p:spPr bwMode="auto">
          <a:xfrm>
            <a:off x="1000100" y="2071678"/>
            <a:ext cx="71438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Proporção de idosos com avaliação multidimensional rápida em dia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4348" y="5715016"/>
            <a:ext cx="8065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100% - Resultado alcançado: 98,6%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4683"/>
          <a:stretch>
            <a:fillRect/>
          </a:stretch>
        </p:blipFill>
        <p:spPr bwMode="auto">
          <a:xfrm>
            <a:off x="857224" y="2214554"/>
            <a:ext cx="72866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Proporção de idosos com exame clínico apropriado em dia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1472" y="5715016"/>
            <a:ext cx="7951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100% - Resultado alcançado: 100%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19758"/>
          <a:stretch>
            <a:fillRect/>
          </a:stretch>
        </p:blipFill>
        <p:spPr bwMode="auto">
          <a:xfrm>
            <a:off x="724277" y="1857364"/>
            <a:ext cx="734818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Proporção de idosos hipertensos e/ou diabéticos com solicitação de exames complementares periódicos em dia</a:t>
            </a:r>
          </a:p>
          <a:p>
            <a:endParaRPr lang="pt-BR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5715016"/>
            <a:ext cx="783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75% - Resultado alcançado: 93,4%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22891"/>
          <a:stretch>
            <a:fillRect/>
          </a:stretch>
        </p:blipFill>
        <p:spPr bwMode="auto">
          <a:xfrm>
            <a:off x="714348" y="2071678"/>
            <a:ext cx="750098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Proporção de idosos com acesso aos medicamentos prescritos</a:t>
            </a:r>
            <a:endParaRPr lang="pt-BR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0034" y="5715016"/>
            <a:ext cx="8279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100% - Resultado alcançado: 94,2%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22336"/>
          <a:stretch>
            <a:fillRect/>
          </a:stretch>
        </p:blipFill>
        <p:spPr bwMode="auto">
          <a:xfrm>
            <a:off x="857224" y="2357430"/>
            <a:ext cx="72866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Proporção de idosos com registro na ficha-espelho em dia</a:t>
            </a:r>
            <a:endParaRPr lang="pt-BR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96" y="5715016"/>
            <a:ext cx="835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100% - Resultado alcançado: 99,3%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21991"/>
          <a:stretch>
            <a:fillRect/>
          </a:stretch>
        </p:blipFill>
        <p:spPr bwMode="auto">
          <a:xfrm>
            <a:off x="928662" y="2214554"/>
            <a:ext cx="72866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Proporção de idosos com </a:t>
            </a: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caderneta </a:t>
            </a:r>
            <a:r>
              <a:rPr 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saúde </a:t>
            </a:r>
            <a:r>
              <a:rPr 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pessoa idosa</a:t>
            </a:r>
            <a:endParaRPr lang="pt-BR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5715016"/>
            <a:ext cx="7951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100% - Resultado alcançado: 100%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30627"/>
          <a:stretch>
            <a:fillRect/>
          </a:stretch>
        </p:blipFill>
        <p:spPr bwMode="auto">
          <a:xfrm>
            <a:off x="808214" y="2143116"/>
            <a:ext cx="7192810" cy="34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Proporção de idosos com avaliação de risco para morbimortalidade em dia</a:t>
            </a:r>
            <a:endParaRPr lang="pt-BR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96" y="5715016"/>
            <a:ext cx="835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100% - Resultado alcançado: 89,9%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21374"/>
          <a:stretch>
            <a:fillRect/>
          </a:stretch>
        </p:blipFill>
        <p:spPr bwMode="auto">
          <a:xfrm>
            <a:off x="500034" y="2143116"/>
            <a:ext cx="79049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Proporção de idosos com avaliação para fragilização na velhice em dia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7158" y="5715016"/>
            <a:ext cx="842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100% - Resultado alcançado: 99,3%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23938"/>
          <a:stretch>
            <a:fillRect/>
          </a:stretch>
        </p:blipFill>
        <p:spPr bwMode="auto">
          <a:xfrm>
            <a:off x="785786" y="2071678"/>
            <a:ext cx="7429552" cy="353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571480"/>
            <a:ext cx="2922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Município</a:t>
            </a:r>
            <a:endParaRPr lang="pt-B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785918" y="1500174"/>
            <a:ext cx="5086364" cy="4803788"/>
            <a:chOff x="1785918" y="1500174"/>
            <a:chExt cx="5086364" cy="4803788"/>
          </a:xfrm>
        </p:grpSpPr>
        <p:pic>
          <p:nvPicPr>
            <p:cNvPr id="3" name="Imagem 2" descr="Mapa 0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5918" y="1500174"/>
              <a:ext cx="5086364" cy="4803788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786182" y="5214950"/>
              <a:ext cx="1214446" cy="7143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Proporção de idosos com da rede social em dia</a:t>
            </a:r>
            <a:endParaRPr lang="pt-BR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1472" y="5429264"/>
            <a:ext cx="8065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100% - Resultado alcançado: 98,6%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21398"/>
          <a:stretch>
            <a:fillRect/>
          </a:stretch>
        </p:blipFill>
        <p:spPr bwMode="auto">
          <a:xfrm>
            <a:off x="714348" y="1714487"/>
            <a:ext cx="7500990" cy="35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rgbClr val="FFFF00"/>
                </a:solidFill>
              </a:rPr>
              <a:t>Proporção de idosos que receberam orientação nutricional para hábitos saudáveis</a:t>
            </a:r>
            <a:endParaRPr lang="pt-BR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96" y="5715016"/>
            <a:ext cx="823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100% - Resultado alcançado: 100%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t="22426"/>
          <a:stretch>
            <a:fillRect/>
          </a:stretch>
        </p:blipFill>
        <p:spPr bwMode="auto">
          <a:xfrm>
            <a:off x="1071538" y="2071678"/>
            <a:ext cx="68735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rgbClr val="FFFF00"/>
                </a:solidFill>
              </a:rPr>
              <a:t>Proporção de idosos que receberam orientação sobre prática de atividade física regular</a:t>
            </a:r>
            <a:endParaRPr lang="pt-BR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96" y="5715016"/>
            <a:ext cx="823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100% - Resultado alcançado: 100%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t="21052"/>
          <a:stretch>
            <a:fillRect/>
          </a:stretch>
        </p:blipFill>
        <p:spPr bwMode="auto">
          <a:xfrm>
            <a:off x="785786" y="2214554"/>
            <a:ext cx="749811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rgbClr val="FFFF00"/>
                </a:solidFill>
              </a:rPr>
              <a:t>Proporção de idosos com participação em ações coletivas de educação em saúde bucal</a:t>
            </a:r>
            <a:endParaRPr lang="pt-BR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5715016"/>
            <a:ext cx="7495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 : 50% - Resultado alcançado: 79%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22426"/>
          <a:stretch>
            <a:fillRect/>
          </a:stretch>
        </p:blipFill>
        <p:spPr bwMode="auto">
          <a:xfrm>
            <a:off x="714348" y="2000240"/>
            <a:ext cx="7358114" cy="361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71543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rgbClr val="FFFF00"/>
                </a:solidFill>
              </a:rPr>
              <a:t>Aspectos qualitativos</a:t>
            </a:r>
          </a:p>
          <a:p>
            <a:pPr>
              <a:buFontTx/>
              <a:buChar char="-"/>
            </a:pPr>
            <a:r>
              <a:rPr lang="pt-BR" sz="2600" dirty="0" smtClean="0">
                <a:solidFill>
                  <a:srgbClr val="FFFF00"/>
                </a:solidFill>
              </a:rPr>
              <a:t> Maior conhecimento da população alvo;</a:t>
            </a:r>
          </a:p>
          <a:p>
            <a:pPr>
              <a:buFontTx/>
              <a:buChar char="-"/>
            </a:pPr>
            <a:r>
              <a:rPr lang="pt-BR" sz="2600" dirty="0" smtClean="0">
                <a:solidFill>
                  <a:srgbClr val="FFFF00"/>
                </a:solidFill>
              </a:rPr>
              <a:t>Padronização do atendimento ao idoso;</a:t>
            </a:r>
          </a:p>
          <a:p>
            <a:pPr>
              <a:buFontTx/>
              <a:buChar char="-"/>
            </a:pPr>
            <a:r>
              <a:rPr lang="pt-BR" sz="2600" dirty="0" smtClean="0">
                <a:solidFill>
                  <a:srgbClr val="FFFF00"/>
                </a:solidFill>
              </a:rPr>
              <a:t> Facilitação do acesso;</a:t>
            </a:r>
          </a:p>
          <a:p>
            <a:pPr>
              <a:buFontTx/>
              <a:buChar char="-"/>
            </a:pPr>
            <a:r>
              <a:rPr lang="pt-BR" sz="2600" dirty="0">
                <a:solidFill>
                  <a:srgbClr val="FFFF00"/>
                </a:solidFill>
              </a:rPr>
              <a:t> </a:t>
            </a:r>
            <a:r>
              <a:rPr lang="pt-BR" sz="2600" dirty="0" smtClean="0">
                <a:solidFill>
                  <a:srgbClr val="FFFF00"/>
                </a:solidFill>
              </a:rPr>
              <a:t>Atendimento humanizado;</a:t>
            </a:r>
          </a:p>
          <a:p>
            <a:pPr>
              <a:buFontTx/>
              <a:buChar char="-"/>
            </a:pPr>
            <a:r>
              <a:rPr lang="pt-BR" sz="2600" dirty="0" smtClean="0">
                <a:solidFill>
                  <a:srgbClr val="FFFF00"/>
                </a:solidFill>
              </a:rPr>
              <a:t> Maior disponibilização de recursos para o cuidado da saúde;</a:t>
            </a:r>
          </a:p>
          <a:p>
            <a:pPr>
              <a:buFontTx/>
              <a:buChar char="-"/>
            </a:pPr>
            <a:r>
              <a:rPr lang="pt-BR" sz="2600" dirty="0" smtClean="0">
                <a:solidFill>
                  <a:srgbClr val="FFFF00"/>
                </a:solidFill>
              </a:rPr>
              <a:t> Melhor gestão do cuidado e institucionalização da avaliação;</a:t>
            </a:r>
          </a:p>
          <a:p>
            <a:pPr>
              <a:buFontTx/>
              <a:buChar char="-"/>
            </a:pPr>
            <a:r>
              <a:rPr lang="pt-BR" sz="2600" dirty="0" smtClean="0">
                <a:solidFill>
                  <a:srgbClr val="FFFF00"/>
                </a:solidFill>
              </a:rPr>
              <a:t> Maior utilização dos serviços;</a:t>
            </a:r>
          </a:p>
          <a:p>
            <a:pPr>
              <a:buFontTx/>
              <a:buChar char="-"/>
            </a:pPr>
            <a:r>
              <a:rPr lang="pt-BR" sz="2600" dirty="0" smtClean="0">
                <a:solidFill>
                  <a:srgbClr val="FFFF00"/>
                </a:solidFill>
              </a:rPr>
              <a:t> Interdisciplinaridade;</a:t>
            </a:r>
          </a:p>
          <a:p>
            <a:pPr>
              <a:buFontTx/>
              <a:buChar char="-"/>
            </a:pPr>
            <a:r>
              <a:rPr lang="pt-BR" sz="2600" dirty="0">
                <a:solidFill>
                  <a:srgbClr val="FFFF00"/>
                </a:solidFill>
              </a:rPr>
              <a:t> </a:t>
            </a:r>
            <a:r>
              <a:rPr lang="pt-BR" sz="2600" dirty="0" smtClean="0">
                <a:solidFill>
                  <a:srgbClr val="FFFF00"/>
                </a:solidFill>
              </a:rPr>
              <a:t>Acesso a rede de serviços;</a:t>
            </a:r>
          </a:p>
          <a:p>
            <a:pPr>
              <a:buFontTx/>
              <a:buChar char="-"/>
            </a:pPr>
            <a:r>
              <a:rPr lang="pt-BR" sz="2600" dirty="0" smtClean="0">
                <a:solidFill>
                  <a:srgbClr val="FFFF00"/>
                </a:solidFill>
              </a:rPr>
              <a:t>Promoção da saúde do idoso;</a:t>
            </a:r>
          </a:p>
          <a:p>
            <a:pPr>
              <a:buFontTx/>
              <a:buChar char="-"/>
            </a:pPr>
            <a:r>
              <a:rPr lang="pt-BR" sz="2600" dirty="0" err="1" smtClean="0">
                <a:solidFill>
                  <a:srgbClr val="FFFF00"/>
                </a:solidFill>
              </a:rPr>
              <a:t>Empoderamento</a:t>
            </a:r>
            <a:r>
              <a:rPr lang="pt-BR" sz="2600" dirty="0" smtClean="0">
                <a:solidFill>
                  <a:srgbClr val="FFFF00"/>
                </a:solidFill>
              </a:rPr>
              <a:t> da comunidade.</a:t>
            </a:r>
          </a:p>
          <a:p>
            <a:endParaRPr lang="pt-BR" sz="2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1071546"/>
            <a:ext cx="835827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Discussão</a:t>
            </a:r>
          </a:p>
          <a:p>
            <a:endParaRPr lang="pt-BR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t-BR" sz="4000" b="1" dirty="0">
              <a:solidFill>
                <a:srgbClr val="FFFF00"/>
              </a:solidFill>
            </a:endParaRPr>
          </a:p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importância da intervenção</a:t>
            </a:r>
          </a:p>
          <a:p>
            <a:endParaRPr lang="pt-B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Incorporação à rotina do serviço</a:t>
            </a:r>
          </a:p>
          <a:p>
            <a:endParaRPr lang="pt-BR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Continuidade</a:t>
            </a:r>
          </a:p>
          <a:p>
            <a:endParaRPr lang="pt-BR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1357298"/>
            <a:ext cx="81439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</a:p>
          <a:p>
            <a:endParaRPr lang="pt-BR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Expectativas iniciais</a:t>
            </a:r>
          </a:p>
          <a:p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Significado para a prática profissional</a:t>
            </a:r>
          </a:p>
          <a:p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Aprendizados mais relevantes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8596" y="3071810"/>
            <a:ext cx="8358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Obrigado!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571480"/>
            <a:ext cx="2922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Município</a:t>
            </a:r>
            <a:endParaRPr lang="pt-B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785918" y="1500174"/>
            <a:ext cx="5214131" cy="4828706"/>
            <a:chOff x="1857356" y="1571612"/>
            <a:chExt cx="5357007" cy="5043020"/>
          </a:xfrm>
        </p:grpSpPr>
        <p:pic>
          <p:nvPicPr>
            <p:cNvPr id="6" name="Imagem 5" descr="Mapa 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7356" y="1571612"/>
              <a:ext cx="5357007" cy="504302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4500562" y="4286256"/>
              <a:ext cx="1643074" cy="10715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58" y="571480"/>
            <a:ext cx="842968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Município</a:t>
            </a:r>
          </a:p>
          <a:p>
            <a:endParaRPr lang="pt-BR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328.275 habitantes, 92% urbana, 3</a:t>
            </a:r>
            <a:r>
              <a:rPr lang="pt-BR" sz="32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mais populoso do RS.</a:t>
            </a:r>
          </a:p>
          <a:p>
            <a:pPr>
              <a:buFontTx/>
              <a:buChar char="-"/>
            </a:pPr>
            <a:endParaRPr lang="pt-BR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Economia baseada no agronegócio e comércio.</a:t>
            </a:r>
          </a:p>
          <a:p>
            <a:pPr>
              <a:buFontTx/>
              <a:buChar char="-"/>
            </a:pPr>
            <a:endParaRPr lang="pt-BR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45 </a:t>
            </a:r>
            <a:r>
              <a:rPr lang="pt-BR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UBS, com 34 equipes de saúde da família distribuídas em 24 </a:t>
            </a:r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UBS.</a:t>
            </a:r>
          </a:p>
          <a:p>
            <a:pPr>
              <a:buFontTx/>
              <a:buChar char="-"/>
            </a:pPr>
            <a:endParaRPr lang="pt-B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571480"/>
            <a:ext cx="6571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Unidade Básica de Saúde</a:t>
            </a:r>
            <a:endParaRPr lang="pt-B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Mapa 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71612"/>
            <a:ext cx="6357684" cy="485778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00562" y="2214554"/>
            <a:ext cx="1928826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571480"/>
            <a:ext cx="6571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Unidade Básica de Saúde</a:t>
            </a:r>
            <a:endParaRPr lang="pt-B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71538" y="1643050"/>
            <a:ext cx="6802443" cy="4572032"/>
            <a:chOff x="1071538" y="1643050"/>
            <a:chExt cx="6802443" cy="4572032"/>
          </a:xfrm>
        </p:grpSpPr>
        <p:pic>
          <p:nvPicPr>
            <p:cNvPr id="4" name="Imagem 3" descr="Mapa 0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538" y="1643050"/>
              <a:ext cx="6802443" cy="4572032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3214678" y="3357562"/>
              <a:ext cx="2357454" cy="12858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571480"/>
            <a:ext cx="6571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Unidade Básica de Saúde</a:t>
            </a:r>
            <a:endParaRPr lang="pt-B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Foto 01 - Posto Colônia Osó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3116"/>
            <a:ext cx="3857652" cy="287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28596" y="2071678"/>
            <a:ext cx="38576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35 Km do município</a:t>
            </a:r>
          </a:p>
          <a:p>
            <a:endParaRPr lang="pt-B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Prédio construído há quase 30 anos</a:t>
            </a:r>
          </a:p>
          <a:p>
            <a:endParaRPr lang="pt-B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Espaço físico inadequado</a:t>
            </a:r>
            <a:endParaRPr lang="pt-BR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428604"/>
            <a:ext cx="7371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Situação da Ação Programática</a:t>
            </a:r>
            <a:endParaRPr lang="pt-B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upload.wikimedia.org/wikipedia/commons/8/8b/Blank_Fo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848</Words>
  <Application>Microsoft Office PowerPoint</Application>
  <PresentationFormat>Apresentação na tela (4:3)</PresentationFormat>
  <Paragraphs>179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André Cazarré Tavares</dc:creator>
  <cp:lastModifiedBy>André Cazarré Tavares</cp:lastModifiedBy>
  <cp:revision>91</cp:revision>
  <dcterms:created xsi:type="dcterms:W3CDTF">2014-02-14T11:05:23Z</dcterms:created>
  <dcterms:modified xsi:type="dcterms:W3CDTF">2014-03-06T00:27:11Z</dcterms:modified>
</cp:coreProperties>
</file>