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charts/chart18.xml" ContentType="application/vnd.openxmlformats-officedocument.drawingml.char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3"/>
  </p:notesMasterIdLst>
  <p:sldIdLst>
    <p:sldId id="256" r:id="rId2"/>
    <p:sldId id="260" r:id="rId3"/>
    <p:sldId id="261" r:id="rId4"/>
    <p:sldId id="258" r:id="rId5"/>
    <p:sldId id="302" r:id="rId6"/>
    <p:sldId id="267" r:id="rId7"/>
    <p:sldId id="268" r:id="rId8"/>
    <p:sldId id="301" r:id="rId9"/>
    <p:sldId id="270" r:id="rId10"/>
    <p:sldId id="271" r:id="rId11"/>
    <p:sldId id="272" r:id="rId12"/>
    <p:sldId id="273" r:id="rId13"/>
    <p:sldId id="274" r:id="rId14"/>
    <p:sldId id="276" r:id="rId15"/>
    <p:sldId id="275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6" r:id="rId25"/>
    <p:sldId id="285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3" r:id="rId40"/>
    <p:sldId id="304" r:id="rId41"/>
    <p:sldId id="300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co\Documents\Interven&#231;&#227;o\Coleta%20de%20dados%20Andrea%20Rodrigu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9.9110546378653921E-2</c:v>
                </c:pt>
                <c:pt idx="1">
                  <c:v>0.17280813214739696</c:v>
                </c:pt>
                <c:pt idx="2">
                  <c:v>0.27827191867852574</c:v>
                </c:pt>
              </c:numCache>
            </c:numRef>
          </c:val>
        </c:ser>
        <c:axId val="62429056"/>
        <c:axId val="62430592"/>
      </c:barChart>
      <c:catAx>
        <c:axId val="624290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430592"/>
        <c:crosses val="autoZero"/>
        <c:auto val="1"/>
        <c:lblAlgn val="ctr"/>
        <c:lblOffset val="100"/>
      </c:catAx>
      <c:valAx>
        <c:axId val="624305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429056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Indicadores!$R$27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Indicadores!$S$26:$U$26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Indicadores!$S$27:$U$27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3732864"/>
        <c:axId val="73734400"/>
      </c:barChart>
      <c:catAx>
        <c:axId val="737328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734400"/>
        <c:crosses val="autoZero"/>
        <c:auto val="1"/>
        <c:lblAlgn val="ctr"/>
        <c:lblOffset val="100"/>
      </c:catAx>
      <c:valAx>
        <c:axId val="7373440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7328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3754496"/>
        <c:axId val="73756032"/>
      </c:barChart>
      <c:catAx>
        <c:axId val="737544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756032"/>
        <c:crosses val="autoZero"/>
        <c:auto val="1"/>
        <c:lblAlgn val="ctr"/>
        <c:lblOffset val="100"/>
      </c:catAx>
      <c:valAx>
        <c:axId val="7375603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7544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Indicadores!$R$32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Indicadores!$S$31:$U$31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Indicadores!$S$32:$U$32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3677824"/>
        <c:axId val="73683712"/>
      </c:barChart>
      <c:catAx>
        <c:axId val="736778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683712"/>
        <c:crosses val="autoZero"/>
        <c:auto val="1"/>
        <c:lblAlgn val="ctr"/>
        <c:lblOffset val="100"/>
      </c:catAx>
      <c:valAx>
        <c:axId val="7368371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6778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Indicadores!$D$37:$F$37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3793920"/>
        <c:axId val="73795456"/>
      </c:barChart>
      <c:catAx>
        <c:axId val="737939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795456"/>
        <c:crosses val="autoZero"/>
        <c:auto val="1"/>
        <c:lblAlgn val="ctr"/>
        <c:lblOffset val="100"/>
      </c:catAx>
      <c:valAx>
        <c:axId val="7379545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7939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Indicadores!$R$37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Indicadores!$S$36:$U$36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Indicadores!$S$37:$U$37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3831936"/>
        <c:axId val="73833472"/>
      </c:barChart>
      <c:catAx>
        <c:axId val="738319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833472"/>
        <c:crosses val="autoZero"/>
        <c:auto val="1"/>
        <c:lblAlgn val="ctr"/>
        <c:lblOffset val="100"/>
      </c:catAx>
      <c:valAx>
        <c:axId val="7383347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8319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>
        <c:manualLayout>
          <c:xMode val="edge"/>
          <c:yMode val="edge"/>
          <c:x val="0.12130648237315662"/>
          <c:y val="3.7757835417631856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4209920"/>
        <c:axId val="74215808"/>
      </c:barChart>
      <c:catAx>
        <c:axId val="742099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215808"/>
        <c:crosses val="autoZero"/>
        <c:auto val="1"/>
        <c:lblAlgn val="ctr"/>
        <c:lblOffset val="100"/>
      </c:catAx>
      <c:valAx>
        <c:axId val="7421580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2099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Indicadores!$R$43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Indicadores!$S$42:$U$42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Indicadores!$S$43:$U$43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4231808"/>
        <c:axId val="74233344"/>
      </c:barChart>
      <c:catAx>
        <c:axId val="742318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233344"/>
        <c:crosses val="autoZero"/>
        <c:auto val="1"/>
        <c:lblAlgn val="ctr"/>
        <c:lblOffset val="100"/>
      </c:catAx>
      <c:valAx>
        <c:axId val="7423334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2318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Indicadores!$D$49:$F$49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4364032"/>
        <c:axId val="74365568"/>
      </c:barChart>
      <c:catAx>
        <c:axId val="743640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365568"/>
        <c:crosses val="autoZero"/>
        <c:auto val="1"/>
        <c:lblAlgn val="ctr"/>
        <c:lblOffset val="100"/>
      </c:catAx>
      <c:valAx>
        <c:axId val="7436556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3640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Indicadores!$R$49</c:f>
              <c:strCache>
                <c:ptCount val="1"/>
                <c:pt idx="0">
                  <c:v>Proporção de diabéticos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Indicadores!$S$48:$U$48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Indicadores!$S$49:$U$49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4385664"/>
        <c:axId val="74440704"/>
      </c:barChart>
      <c:catAx>
        <c:axId val="74385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440704"/>
        <c:crosses val="autoZero"/>
        <c:auto val="1"/>
        <c:lblAlgn val="ctr"/>
        <c:lblOffset val="100"/>
      </c:catAx>
      <c:valAx>
        <c:axId val="7444070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3856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hipertensos com orientação sobre a prática de  atividade física regular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135730639543695"/>
          <c:y val="0.28195121951219509"/>
          <c:w val="0.85864269360458301"/>
          <c:h val="0.6187970040330419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Indicadores!$D$53:$F$53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Indicadores!$D$54:$F$54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4452352"/>
        <c:axId val="74466432"/>
      </c:barChart>
      <c:catAx>
        <c:axId val="74452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466432"/>
        <c:crosses val="autoZero"/>
        <c:auto val="1"/>
        <c:lblAlgn val="ctr"/>
        <c:lblOffset val="100"/>
      </c:catAx>
      <c:valAx>
        <c:axId val="7446643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4523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0.1752577319587629</c:v>
                </c:pt>
                <c:pt idx="1">
                  <c:v>0.32474226804123718</c:v>
                </c:pt>
                <c:pt idx="2">
                  <c:v>0.64948453608247791</c:v>
                </c:pt>
              </c:numCache>
            </c:numRef>
          </c:val>
        </c:ser>
        <c:axId val="62450688"/>
        <c:axId val="72831744"/>
      </c:barChart>
      <c:catAx>
        <c:axId val="62450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831744"/>
        <c:crosses val="autoZero"/>
        <c:auto val="1"/>
        <c:lblAlgn val="ctr"/>
        <c:lblOffset val="100"/>
      </c:catAx>
      <c:valAx>
        <c:axId val="7283174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4506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Indicadores!$R$54</c:f>
              <c:strCache>
                <c:ptCount val="1"/>
                <c:pt idx="0">
                  <c:v>Proporção de diabéticos que receberam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Indicadores!$S$53:$U$53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Indicadores!$S$54:$U$54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4777344"/>
        <c:axId val="74778880"/>
      </c:barChart>
      <c:catAx>
        <c:axId val="747773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778880"/>
        <c:crosses val="autoZero"/>
        <c:auto val="1"/>
        <c:lblAlgn val="ctr"/>
        <c:lblOffset val="100"/>
      </c:catAx>
      <c:valAx>
        <c:axId val="7477888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7773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Indicadores!$D$58:$F$58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Indicadores!$D$59:$F$59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4803072"/>
        <c:axId val="74804608"/>
      </c:barChart>
      <c:catAx>
        <c:axId val="748030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804608"/>
        <c:crosses val="autoZero"/>
        <c:auto val="1"/>
        <c:lblAlgn val="ctr"/>
        <c:lblOffset val="100"/>
      </c:catAx>
      <c:valAx>
        <c:axId val="7480460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8030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Indicadores!$R$59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Indicadores!$S$58:$U$58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Indicadores!$S$59:$U$59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4841088"/>
        <c:axId val="74846976"/>
      </c:barChart>
      <c:catAx>
        <c:axId val="748410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846976"/>
        <c:crosses val="autoZero"/>
        <c:auto val="1"/>
        <c:lblAlgn val="ctr"/>
        <c:lblOffset val="100"/>
      </c:catAx>
      <c:valAx>
        <c:axId val="7484697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8410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hipertensos que receberam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4908032"/>
        <c:axId val="74909568"/>
      </c:barChart>
      <c:catAx>
        <c:axId val="749080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909568"/>
        <c:crosses val="autoZero"/>
        <c:auto val="1"/>
        <c:lblAlgn val="ctr"/>
        <c:lblOffset val="100"/>
      </c:catAx>
      <c:valAx>
        <c:axId val="7490956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9080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Indicadores!$R$65</c:f>
              <c:strCache>
                <c:ptCount val="1"/>
                <c:pt idx="0">
                  <c:v>Proporção de diabéticos que receberam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Indicadores!$S$64:$U$64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Indicadores!$S$65:$U$65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4950144"/>
        <c:axId val="74951680"/>
      </c:barChart>
      <c:catAx>
        <c:axId val="74950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951680"/>
        <c:crosses val="autoZero"/>
        <c:auto val="1"/>
        <c:lblAlgn val="ctr"/>
        <c:lblOffset val="100"/>
      </c:catAx>
      <c:valAx>
        <c:axId val="7495168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9501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2864128"/>
        <c:axId val="72865664"/>
      </c:barChart>
      <c:catAx>
        <c:axId val="72864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865664"/>
        <c:crosses val="autoZero"/>
        <c:auto val="1"/>
        <c:lblAlgn val="ctr"/>
        <c:lblOffset val="100"/>
      </c:catAx>
      <c:valAx>
        <c:axId val="7286566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8641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Indicadores!$R$10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Indicadores!$S$9:$U$9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Indicadores!$S$10:$U$10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2508928"/>
        <c:axId val="72510464"/>
      </c:barChart>
      <c:catAx>
        <c:axId val="725089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510464"/>
        <c:crosses val="autoZero"/>
        <c:auto val="1"/>
        <c:lblAlgn val="ctr"/>
        <c:lblOffset val="100"/>
      </c:catAx>
      <c:valAx>
        <c:axId val="7251046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5089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hipertensos com os exames complementares em dia de acordo com o protocolo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0.67948717948717963</c:v>
                </c:pt>
                <c:pt idx="1">
                  <c:v>0.77941176470588269</c:v>
                </c:pt>
                <c:pt idx="2">
                  <c:v>0.82648401826484064</c:v>
                </c:pt>
              </c:numCache>
            </c:numRef>
          </c:val>
        </c:ser>
        <c:axId val="72878720"/>
        <c:axId val="72884608"/>
      </c:barChart>
      <c:catAx>
        <c:axId val="728787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884608"/>
        <c:crosses val="autoZero"/>
        <c:auto val="1"/>
        <c:lblAlgn val="ctr"/>
        <c:lblOffset val="100"/>
      </c:catAx>
      <c:valAx>
        <c:axId val="7288460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8787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Indicadores!$R$15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Indicadores!$S$14:$U$14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Indicadores!$S$15:$U$15</c:f>
              <c:numCache>
                <c:formatCode>0.0%</c:formatCode>
                <c:ptCount val="3"/>
                <c:pt idx="0">
                  <c:v>0.76470588235294423</c:v>
                </c:pt>
                <c:pt idx="1">
                  <c:v>0.82539682539682535</c:v>
                </c:pt>
                <c:pt idx="2">
                  <c:v>0.86507936507936511</c:v>
                </c:pt>
              </c:numCache>
            </c:numRef>
          </c:val>
        </c:ser>
        <c:axId val="72929280"/>
        <c:axId val="72930816"/>
      </c:barChart>
      <c:catAx>
        <c:axId val="729292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930816"/>
        <c:crosses val="autoZero"/>
        <c:auto val="1"/>
        <c:lblAlgn val="ctr"/>
        <c:lblOffset val="100"/>
      </c:catAx>
      <c:valAx>
        <c:axId val="7293081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9292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0.96000000000000063</c:v>
                </c:pt>
                <c:pt idx="1">
                  <c:v>0.94656488549618323</c:v>
                </c:pt>
                <c:pt idx="2">
                  <c:v>0.9575471698113166</c:v>
                </c:pt>
              </c:numCache>
            </c:numRef>
          </c:val>
        </c:ser>
        <c:axId val="73483392"/>
        <c:axId val="73484928"/>
      </c:barChart>
      <c:catAx>
        <c:axId val="734833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484928"/>
        <c:crosses val="autoZero"/>
        <c:auto val="1"/>
        <c:lblAlgn val="ctr"/>
        <c:lblOffset val="100"/>
      </c:catAx>
      <c:valAx>
        <c:axId val="7348492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4833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Indicadores!$R$21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Indicadores!$S$20:$U$20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Indicadores!$S$21:$U$21</c:f>
              <c:numCache>
                <c:formatCode>0.0%</c:formatCode>
                <c:ptCount val="3"/>
                <c:pt idx="0">
                  <c:v>0.9375</c:v>
                </c:pt>
                <c:pt idx="1">
                  <c:v>0.96721311475409832</c:v>
                </c:pt>
                <c:pt idx="2">
                  <c:v>0.97560975609756506</c:v>
                </c:pt>
              </c:numCache>
            </c:numRef>
          </c:val>
        </c:ser>
        <c:axId val="73525504"/>
        <c:axId val="73531392"/>
      </c:barChart>
      <c:catAx>
        <c:axId val="735255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531392"/>
        <c:crosses val="autoZero"/>
        <c:auto val="1"/>
        <c:lblAlgn val="ctr"/>
        <c:lblOffset val="100"/>
      </c:catAx>
      <c:valAx>
        <c:axId val="7353139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5255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3543040"/>
        <c:axId val="73557120"/>
      </c:barChart>
      <c:catAx>
        <c:axId val="735430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557120"/>
        <c:crosses val="autoZero"/>
        <c:auto val="1"/>
        <c:lblAlgn val="ctr"/>
        <c:lblOffset val="100"/>
      </c:catAx>
      <c:valAx>
        <c:axId val="7355712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5430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D3E4AF-CFCD-4320-AB58-EEFA49B2D0A7}" type="doc">
      <dgm:prSet loTypeId="urn:microsoft.com/office/officeart/2005/8/layout/hierarchy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BAF9E87-B6F0-4923-8552-4C9F9A110B7F}">
      <dgm:prSet phldrT="[Texto]"/>
      <dgm:spPr/>
      <dgm:t>
        <a:bodyPr/>
        <a:lstStyle/>
        <a:p>
          <a:r>
            <a:rPr lang="pt-BR" dirty="0" smtClean="0"/>
            <a:t>Cobertura do programa</a:t>
          </a:r>
          <a:endParaRPr lang="pt-BR" dirty="0"/>
        </a:p>
      </dgm:t>
    </dgm:pt>
    <dgm:pt modelId="{0053956B-9A2B-4874-B1EA-30E86B4D436C}" type="parTrans" cxnId="{3DDFA6F5-EF28-469A-8612-D8878F67796A}">
      <dgm:prSet/>
      <dgm:spPr/>
      <dgm:t>
        <a:bodyPr/>
        <a:lstStyle/>
        <a:p>
          <a:endParaRPr lang="pt-BR"/>
        </a:p>
      </dgm:t>
    </dgm:pt>
    <dgm:pt modelId="{28CF7D84-6625-4567-A4E7-85874517CAC0}" type="sibTrans" cxnId="{3DDFA6F5-EF28-469A-8612-D8878F67796A}">
      <dgm:prSet/>
      <dgm:spPr/>
      <dgm:t>
        <a:bodyPr/>
        <a:lstStyle/>
        <a:p>
          <a:endParaRPr lang="pt-BR"/>
        </a:p>
      </dgm:t>
    </dgm:pt>
    <dgm:pt modelId="{2C04C1D0-E8B8-43D4-BBAD-96F1FC36E531}">
      <dgm:prSet phldrT="[Texto]"/>
      <dgm:spPr/>
      <dgm:t>
        <a:bodyPr/>
        <a:lstStyle/>
        <a:p>
          <a:r>
            <a:rPr lang="pt-BR" dirty="0" smtClean="0"/>
            <a:t>34% hipertensos (268 pacientes)</a:t>
          </a:r>
          <a:endParaRPr lang="pt-BR" dirty="0"/>
        </a:p>
      </dgm:t>
    </dgm:pt>
    <dgm:pt modelId="{3E2A5C31-FF93-4DA8-A974-2341142504E9}" type="parTrans" cxnId="{B690680C-D43E-4BFD-A843-CC233E2EC61C}">
      <dgm:prSet/>
      <dgm:spPr/>
      <dgm:t>
        <a:bodyPr/>
        <a:lstStyle/>
        <a:p>
          <a:endParaRPr lang="pt-BR"/>
        </a:p>
      </dgm:t>
    </dgm:pt>
    <dgm:pt modelId="{FBB1E7F5-7037-4653-B2D7-41FA5EE57169}" type="sibTrans" cxnId="{B690680C-D43E-4BFD-A843-CC233E2EC61C}">
      <dgm:prSet/>
      <dgm:spPr/>
      <dgm:t>
        <a:bodyPr/>
        <a:lstStyle/>
        <a:p>
          <a:endParaRPr lang="pt-BR"/>
        </a:p>
      </dgm:t>
    </dgm:pt>
    <dgm:pt modelId="{44931482-5A7B-4D83-A758-3329E9E51B52}">
      <dgm:prSet phldrT="[Texto]"/>
      <dgm:spPr/>
      <dgm:t>
        <a:bodyPr/>
        <a:lstStyle/>
        <a:p>
          <a:r>
            <a:rPr lang="pt-BR" dirty="0" smtClean="0"/>
            <a:t>47,4% diabéticos (92 diabéticos)</a:t>
          </a:r>
          <a:endParaRPr lang="pt-BR" dirty="0"/>
        </a:p>
      </dgm:t>
    </dgm:pt>
    <dgm:pt modelId="{EEF28AE3-77E1-40EF-9926-D53C656509F2}" type="parTrans" cxnId="{1A9292AB-96C1-4564-8204-49D43A64126F}">
      <dgm:prSet/>
      <dgm:spPr/>
      <dgm:t>
        <a:bodyPr/>
        <a:lstStyle/>
        <a:p>
          <a:endParaRPr lang="pt-BR"/>
        </a:p>
      </dgm:t>
    </dgm:pt>
    <dgm:pt modelId="{F0A44018-BC75-4292-955E-854B6A07A23F}" type="sibTrans" cxnId="{1A9292AB-96C1-4564-8204-49D43A64126F}">
      <dgm:prSet/>
      <dgm:spPr/>
      <dgm:t>
        <a:bodyPr/>
        <a:lstStyle/>
        <a:p>
          <a:endParaRPr lang="pt-BR"/>
        </a:p>
      </dgm:t>
    </dgm:pt>
    <dgm:pt modelId="{3586BFF2-AE11-436D-BEE1-4B27FEB9DBCD}">
      <dgm:prSet phldrT="[Texto]"/>
      <dgm:spPr/>
      <dgm:t>
        <a:bodyPr/>
        <a:lstStyle/>
        <a:p>
          <a:r>
            <a:rPr lang="pt-BR" dirty="0" smtClean="0"/>
            <a:t>Qualidade da assistência</a:t>
          </a:r>
          <a:endParaRPr lang="pt-BR" dirty="0"/>
        </a:p>
      </dgm:t>
    </dgm:pt>
    <dgm:pt modelId="{764C022A-2773-4259-A804-1D55207033CF}" type="parTrans" cxnId="{686116DE-E0D8-4037-A679-40A7EEAA9DCB}">
      <dgm:prSet/>
      <dgm:spPr/>
      <dgm:t>
        <a:bodyPr/>
        <a:lstStyle/>
        <a:p>
          <a:endParaRPr lang="pt-BR"/>
        </a:p>
      </dgm:t>
    </dgm:pt>
    <dgm:pt modelId="{9BA6649D-2932-4AA6-A379-E12431819EB9}" type="sibTrans" cxnId="{686116DE-E0D8-4037-A679-40A7EEAA9DCB}">
      <dgm:prSet/>
      <dgm:spPr/>
      <dgm:t>
        <a:bodyPr/>
        <a:lstStyle/>
        <a:p>
          <a:endParaRPr lang="pt-BR"/>
        </a:p>
      </dgm:t>
    </dgm:pt>
    <dgm:pt modelId="{3AED8A9A-9E67-406D-BDB9-2780C531AEDD}">
      <dgm:prSet phldrT="[Texto]"/>
      <dgm:spPr/>
      <dgm:t>
        <a:bodyPr/>
        <a:lstStyle/>
        <a:p>
          <a:r>
            <a:rPr lang="pt-BR" dirty="0" smtClean="0"/>
            <a:t>Organização do serviço</a:t>
          </a:r>
          <a:endParaRPr lang="pt-BR" dirty="0"/>
        </a:p>
      </dgm:t>
    </dgm:pt>
    <dgm:pt modelId="{47B9D08E-6439-4C88-9FD8-51E27777A836}" type="parTrans" cxnId="{C65C0903-FBF8-4EEC-8824-7B097F03948F}">
      <dgm:prSet/>
      <dgm:spPr/>
      <dgm:t>
        <a:bodyPr/>
        <a:lstStyle/>
        <a:p>
          <a:endParaRPr lang="pt-BR"/>
        </a:p>
      </dgm:t>
    </dgm:pt>
    <dgm:pt modelId="{35F83A7F-94B5-4E76-8CD5-7B7390A53CC4}" type="sibTrans" cxnId="{C65C0903-FBF8-4EEC-8824-7B097F03948F}">
      <dgm:prSet/>
      <dgm:spPr/>
      <dgm:t>
        <a:bodyPr/>
        <a:lstStyle/>
        <a:p>
          <a:endParaRPr lang="pt-BR"/>
        </a:p>
      </dgm:t>
    </dgm:pt>
    <dgm:pt modelId="{08A2C9B7-AA04-4682-9B2F-5F63600B0191}">
      <dgm:prSet phldrT="[Texto]"/>
      <dgm:spPr/>
      <dgm:t>
        <a:bodyPr/>
        <a:lstStyle/>
        <a:p>
          <a:r>
            <a:rPr lang="pt-BR" dirty="0" smtClean="0"/>
            <a:t>Integralidade no atendimento</a:t>
          </a:r>
          <a:endParaRPr lang="pt-BR" dirty="0"/>
        </a:p>
      </dgm:t>
    </dgm:pt>
    <dgm:pt modelId="{21FCC951-50B0-48CA-85C0-E31ABA8E904B}" type="parTrans" cxnId="{A9F7BA11-786C-4356-8226-976DC5E68FB7}">
      <dgm:prSet/>
      <dgm:spPr/>
      <dgm:t>
        <a:bodyPr/>
        <a:lstStyle/>
        <a:p>
          <a:endParaRPr lang="pt-BR"/>
        </a:p>
      </dgm:t>
    </dgm:pt>
    <dgm:pt modelId="{D7073CDB-4583-46EB-A77C-EBC1D6624A86}" type="sibTrans" cxnId="{A9F7BA11-786C-4356-8226-976DC5E68FB7}">
      <dgm:prSet/>
      <dgm:spPr/>
      <dgm:t>
        <a:bodyPr/>
        <a:lstStyle/>
        <a:p>
          <a:endParaRPr lang="pt-BR"/>
        </a:p>
      </dgm:t>
    </dgm:pt>
    <dgm:pt modelId="{718A324C-BB03-4C95-80AA-32A0CEDA043D}" type="pres">
      <dgm:prSet presAssocID="{2BD3E4AF-CFCD-4320-AB58-EEFA49B2D0A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CF67E3B8-1644-4160-89DB-CF7482364391}" type="pres">
      <dgm:prSet presAssocID="{1BAF9E87-B6F0-4923-8552-4C9F9A110B7F}" presName="root" presStyleCnt="0"/>
      <dgm:spPr/>
    </dgm:pt>
    <dgm:pt modelId="{D74D15B1-EA6C-4266-A242-D9690C0C24DA}" type="pres">
      <dgm:prSet presAssocID="{1BAF9E87-B6F0-4923-8552-4C9F9A110B7F}" presName="rootComposite" presStyleCnt="0"/>
      <dgm:spPr/>
    </dgm:pt>
    <dgm:pt modelId="{F9440523-E4EE-48A0-9277-B738D15980B6}" type="pres">
      <dgm:prSet presAssocID="{1BAF9E87-B6F0-4923-8552-4C9F9A110B7F}" presName="rootText" presStyleLbl="node1" presStyleIdx="0" presStyleCnt="2"/>
      <dgm:spPr/>
      <dgm:t>
        <a:bodyPr/>
        <a:lstStyle/>
        <a:p>
          <a:endParaRPr lang="pt-BR"/>
        </a:p>
      </dgm:t>
    </dgm:pt>
    <dgm:pt modelId="{9A8FC4E7-2F7B-4794-9BE4-11BF60E81AE3}" type="pres">
      <dgm:prSet presAssocID="{1BAF9E87-B6F0-4923-8552-4C9F9A110B7F}" presName="rootConnector" presStyleLbl="node1" presStyleIdx="0" presStyleCnt="2"/>
      <dgm:spPr/>
      <dgm:t>
        <a:bodyPr/>
        <a:lstStyle/>
        <a:p>
          <a:endParaRPr lang="pt-BR"/>
        </a:p>
      </dgm:t>
    </dgm:pt>
    <dgm:pt modelId="{8AD9D793-4F83-47BF-A5C0-E90A15EEC7D2}" type="pres">
      <dgm:prSet presAssocID="{1BAF9E87-B6F0-4923-8552-4C9F9A110B7F}" presName="childShape" presStyleCnt="0"/>
      <dgm:spPr/>
    </dgm:pt>
    <dgm:pt modelId="{B9A452BB-3C46-4F22-92D9-578A8F39E919}" type="pres">
      <dgm:prSet presAssocID="{3E2A5C31-FF93-4DA8-A974-2341142504E9}" presName="Name13" presStyleLbl="parChTrans1D2" presStyleIdx="0" presStyleCnt="4"/>
      <dgm:spPr/>
      <dgm:t>
        <a:bodyPr/>
        <a:lstStyle/>
        <a:p>
          <a:endParaRPr lang="pt-BR"/>
        </a:p>
      </dgm:t>
    </dgm:pt>
    <dgm:pt modelId="{72C71861-53E7-440D-9F86-C6BE3F822558}" type="pres">
      <dgm:prSet presAssocID="{2C04C1D0-E8B8-43D4-BBAD-96F1FC36E531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6DBCEE-3CB1-4FB4-B4EA-0F904DB8EAAB}" type="pres">
      <dgm:prSet presAssocID="{EEF28AE3-77E1-40EF-9926-D53C656509F2}" presName="Name13" presStyleLbl="parChTrans1D2" presStyleIdx="1" presStyleCnt="4"/>
      <dgm:spPr/>
      <dgm:t>
        <a:bodyPr/>
        <a:lstStyle/>
        <a:p>
          <a:endParaRPr lang="pt-BR"/>
        </a:p>
      </dgm:t>
    </dgm:pt>
    <dgm:pt modelId="{614601ED-18D5-4BF1-95FE-C9055F04A8D6}" type="pres">
      <dgm:prSet presAssocID="{44931482-5A7B-4D83-A758-3329E9E51B52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FC5C094-7FDA-4A21-82F6-8BDC7D19F53B}" type="pres">
      <dgm:prSet presAssocID="{3586BFF2-AE11-436D-BEE1-4B27FEB9DBCD}" presName="root" presStyleCnt="0"/>
      <dgm:spPr/>
    </dgm:pt>
    <dgm:pt modelId="{D74224CF-2B47-463B-89A6-3A9EA977410C}" type="pres">
      <dgm:prSet presAssocID="{3586BFF2-AE11-436D-BEE1-4B27FEB9DBCD}" presName="rootComposite" presStyleCnt="0"/>
      <dgm:spPr/>
    </dgm:pt>
    <dgm:pt modelId="{3F62567E-799A-44BE-BE8A-8851029A2690}" type="pres">
      <dgm:prSet presAssocID="{3586BFF2-AE11-436D-BEE1-4B27FEB9DBCD}" presName="rootText" presStyleLbl="node1" presStyleIdx="1" presStyleCnt="2"/>
      <dgm:spPr/>
      <dgm:t>
        <a:bodyPr/>
        <a:lstStyle/>
        <a:p>
          <a:endParaRPr lang="pt-BR"/>
        </a:p>
      </dgm:t>
    </dgm:pt>
    <dgm:pt modelId="{24B43169-22E8-4BEB-9260-140DB9B475AA}" type="pres">
      <dgm:prSet presAssocID="{3586BFF2-AE11-436D-BEE1-4B27FEB9DBCD}" presName="rootConnector" presStyleLbl="node1" presStyleIdx="1" presStyleCnt="2"/>
      <dgm:spPr/>
      <dgm:t>
        <a:bodyPr/>
        <a:lstStyle/>
        <a:p>
          <a:endParaRPr lang="pt-BR"/>
        </a:p>
      </dgm:t>
    </dgm:pt>
    <dgm:pt modelId="{11B4289C-5D29-411E-9BB1-F9D87F022737}" type="pres">
      <dgm:prSet presAssocID="{3586BFF2-AE11-436D-BEE1-4B27FEB9DBCD}" presName="childShape" presStyleCnt="0"/>
      <dgm:spPr/>
    </dgm:pt>
    <dgm:pt modelId="{1F29EEE7-15B1-4F31-A192-0FE7ED692713}" type="pres">
      <dgm:prSet presAssocID="{47B9D08E-6439-4C88-9FD8-51E27777A836}" presName="Name13" presStyleLbl="parChTrans1D2" presStyleIdx="2" presStyleCnt="4"/>
      <dgm:spPr/>
      <dgm:t>
        <a:bodyPr/>
        <a:lstStyle/>
        <a:p>
          <a:endParaRPr lang="pt-BR"/>
        </a:p>
      </dgm:t>
    </dgm:pt>
    <dgm:pt modelId="{706265E8-7F72-4228-9264-68D7F14F7F47}" type="pres">
      <dgm:prSet presAssocID="{3AED8A9A-9E67-406D-BDB9-2780C531AEDD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A5E4912-89F8-44F7-B88E-FC519C002E71}" type="pres">
      <dgm:prSet presAssocID="{21FCC951-50B0-48CA-85C0-E31ABA8E904B}" presName="Name13" presStyleLbl="parChTrans1D2" presStyleIdx="3" presStyleCnt="4"/>
      <dgm:spPr/>
      <dgm:t>
        <a:bodyPr/>
        <a:lstStyle/>
        <a:p>
          <a:endParaRPr lang="pt-BR"/>
        </a:p>
      </dgm:t>
    </dgm:pt>
    <dgm:pt modelId="{10355263-3229-4042-B76B-6D586D06B930}" type="pres">
      <dgm:prSet presAssocID="{08A2C9B7-AA04-4682-9B2F-5F63600B0191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A9292AB-96C1-4564-8204-49D43A64126F}" srcId="{1BAF9E87-B6F0-4923-8552-4C9F9A110B7F}" destId="{44931482-5A7B-4D83-A758-3329E9E51B52}" srcOrd="1" destOrd="0" parTransId="{EEF28AE3-77E1-40EF-9926-D53C656509F2}" sibTransId="{F0A44018-BC75-4292-955E-854B6A07A23F}"/>
    <dgm:cxn modelId="{CEA5C7C4-299B-4C07-B3B6-6F78C51AD3B8}" type="presOf" srcId="{47B9D08E-6439-4C88-9FD8-51E27777A836}" destId="{1F29EEE7-15B1-4F31-A192-0FE7ED692713}" srcOrd="0" destOrd="0" presId="urn:microsoft.com/office/officeart/2005/8/layout/hierarchy3"/>
    <dgm:cxn modelId="{A9F7BA11-786C-4356-8226-976DC5E68FB7}" srcId="{3586BFF2-AE11-436D-BEE1-4B27FEB9DBCD}" destId="{08A2C9B7-AA04-4682-9B2F-5F63600B0191}" srcOrd="1" destOrd="0" parTransId="{21FCC951-50B0-48CA-85C0-E31ABA8E904B}" sibTransId="{D7073CDB-4583-46EB-A77C-EBC1D6624A86}"/>
    <dgm:cxn modelId="{3DDFA6F5-EF28-469A-8612-D8878F67796A}" srcId="{2BD3E4AF-CFCD-4320-AB58-EEFA49B2D0A7}" destId="{1BAF9E87-B6F0-4923-8552-4C9F9A110B7F}" srcOrd="0" destOrd="0" parTransId="{0053956B-9A2B-4874-B1EA-30E86B4D436C}" sibTransId="{28CF7D84-6625-4567-A4E7-85874517CAC0}"/>
    <dgm:cxn modelId="{1DF827B8-B197-423B-B940-9DC0123A248D}" type="presOf" srcId="{21FCC951-50B0-48CA-85C0-E31ABA8E904B}" destId="{AA5E4912-89F8-44F7-B88E-FC519C002E71}" srcOrd="0" destOrd="0" presId="urn:microsoft.com/office/officeart/2005/8/layout/hierarchy3"/>
    <dgm:cxn modelId="{C84B6BAC-54C6-495A-B669-3871E6B5C961}" type="presOf" srcId="{1BAF9E87-B6F0-4923-8552-4C9F9A110B7F}" destId="{9A8FC4E7-2F7B-4794-9BE4-11BF60E81AE3}" srcOrd="1" destOrd="0" presId="urn:microsoft.com/office/officeart/2005/8/layout/hierarchy3"/>
    <dgm:cxn modelId="{E9AC6DDB-A193-4094-AA9B-D901C460B27C}" type="presOf" srcId="{3586BFF2-AE11-436D-BEE1-4B27FEB9DBCD}" destId="{3F62567E-799A-44BE-BE8A-8851029A2690}" srcOrd="0" destOrd="0" presId="urn:microsoft.com/office/officeart/2005/8/layout/hierarchy3"/>
    <dgm:cxn modelId="{26F8DB8D-4105-4350-A8EC-747F971CB9A6}" type="presOf" srcId="{2C04C1D0-E8B8-43D4-BBAD-96F1FC36E531}" destId="{72C71861-53E7-440D-9F86-C6BE3F822558}" srcOrd="0" destOrd="0" presId="urn:microsoft.com/office/officeart/2005/8/layout/hierarchy3"/>
    <dgm:cxn modelId="{7EBACA91-C274-471A-9E4A-9BFFB6E8ACBC}" type="presOf" srcId="{1BAF9E87-B6F0-4923-8552-4C9F9A110B7F}" destId="{F9440523-E4EE-48A0-9277-B738D15980B6}" srcOrd="0" destOrd="0" presId="urn:microsoft.com/office/officeart/2005/8/layout/hierarchy3"/>
    <dgm:cxn modelId="{BE736376-D31F-4AA7-9173-830E0F0FF389}" type="presOf" srcId="{EEF28AE3-77E1-40EF-9926-D53C656509F2}" destId="{186DBCEE-3CB1-4FB4-B4EA-0F904DB8EAAB}" srcOrd="0" destOrd="0" presId="urn:microsoft.com/office/officeart/2005/8/layout/hierarchy3"/>
    <dgm:cxn modelId="{24332E52-71D0-45D5-9BB8-B940B46C10BA}" type="presOf" srcId="{44931482-5A7B-4D83-A758-3329E9E51B52}" destId="{614601ED-18D5-4BF1-95FE-C9055F04A8D6}" srcOrd="0" destOrd="0" presId="urn:microsoft.com/office/officeart/2005/8/layout/hierarchy3"/>
    <dgm:cxn modelId="{D6765A64-0CDD-4CAD-BD38-72B6C877FD1D}" type="presOf" srcId="{3586BFF2-AE11-436D-BEE1-4B27FEB9DBCD}" destId="{24B43169-22E8-4BEB-9260-140DB9B475AA}" srcOrd="1" destOrd="0" presId="urn:microsoft.com/office/officeart/2005/8/layout/hierarchy3"/>
    <dgm:cxn modelId="{A028C4CC-F07B-4851-A482-B0DAEF6AE06F}" type="presOf" srcId="{2BD3E4AF-CFCD-4320-AB58-EEFA49B2D0A7}" destId="{718A324C-BB03-4C95-80AA-32A0CEDA043D}" srcOrd="0" destOrd="0" presId="urn:microsoft.com/office/officeart/2005/8/layout/hierarchy3"/>
    <dgm:cxn modelId="{D4B4DACA-FB6D-47FA-A505-14C262D7E4EA}" type="presOf" srcId="{3E2A5C31-FF93-4DA8-A974-2341142504E9}" destId="{B9A452BB-3C46-4F22-92D9-578A8F39E919}" srcOrd="0" destOrd="0" presId="urn:microsoft.com/office/officeart/2005/8/layout/hierarchy3"/>
    <dgm:cxn modelId="{B690680C-D43E-4BFD-A843-CC233E2EC61C}" srcId="{1BAF9E87-B6F0-4923-8552-4C9F9A110B7F}" destId="{2C04C1D0-E8B8-43D4-BBAD-96F1FC36E531}" srcOrd="0" destOrd="0" parTransId="{3E2A5C31-FF93-4DA8-A974-2341142504E9}" sibTransId="{FBB1E7F5-7037-4653-B2D7-41FA5EE57169}"/>
    <dgm:cxn modelId="{002783C7-6E6E-456E-AAE7-8B1532513C36}" type="presOf" srcId="{08A2C9B7-AA04-4682-9B2F-5F63600B0191}" destId="{10355263-3229-4042-B76B-6D586D06B930}" srcOrd="0" destOrd="0" presId="urn:microsoft.com/office/officeart/2005/8/layout/hierarchy3"/>
    <dgm:cxn modelId="{C65C0903-FBF8-4EEC-8824-7B097F03948F}" srcId="{3586BFF2-AE11-436D-BEE1-4B27FEB9DBCD}" destId="{3AED8A9A-9E67-406D-BDB9-2780C531AEDD}" srcOrd="0" destOrd="0" parTransId="{47B9D08E-6439-4C88-9FD8-51E27777A836}" sibTransId="{35F83A7F-94B5-4E76-8CD5-7B7390A53CC4}"/>
    <dgm:cxn modelId="{686116DE-E0D8-4037-A679-40A7EEAA9DCB}" srcId="{2BD3E4AF-CFCD-4320-AB58-EEFA49B2D0A7}" destId="{3586BFF2-AE11-436D-BEE1-4B27FEB9DBCD}" srcOrd="1" destOrd="0" parTransId="{764C022A-2773-4259-A804-1D55207033CF}" sibTransId="{9BA6649D-2932-4AA6-A379-E12431819EB9}"/>
    <dgm:cxn modelId="{3E572F2E-81A1-4105-BE1E-FFD1E12FB84B}" type="presOf" srcId="{3AED8A9A-9E67-406D-BDB9-2780C531AEDD}" destId="{706265E8-7F72-4228-9264-68D7F14F7F47}" srcOrd="0" destOrd="0" presId="urn:microsoft.com/office/officeart/2005/8/layout/hierarchy3"/>
    <dgm:cxn modelId="{C43490D4-C25E-4D14-A8A1-66F67304BC60}" type="presParOf" srcId="{718A324C-BB03-4C95-80AA-32A0CEDA043D}" destId="{CF67E3B8-1644-4160-89DB-CF7482364391}" srcOrd="0" destOrd="0" presId="urn:microsoft.com/office/officeart/2005/8/layout/hierarchy3"/>
    <dgm:cxn modelId="{A8934ACA-BB14-4D61-8E9A-CD2D891F0695}" type="presParOf" srcId="{CF67E3B8-1644-4160-89DB-CF7482364391}" destId="{D74D15B1-EA6C-4266-A242-D9690C0C24DA}" srcOrd="0" destOrd="0" presId="urn:microsoft.com/office/officeart/2005/8/layout/hierarchy3"/>
    <dgm:cxn modelId="{6F3146FA-B312-4E27-AD56-7EE717F4CAA5}" type="presParOf" srcId="{D74D15B1-EA6C-4266-A242-D9690C0C24DA}" destId="{F9440523-E4EE-48A0-9277-B738D15980B6}" srcOrd="0" destOrd="0" presId="urn:microsoft.com/office/officeart/2005/8/layout/hierarchy3"/>
    <dgm:cxn modelId="{BF2D85FE-25B4-4485-9D00-B59A788227F6}" type="presParOf" srcId="{D74D15B1-EA6C-4266-A242-D9690C0C24DA}" destId="{9A8FC4E7-2F7B-4794-9BE4-11BF60E81AE3}" srcOrd="1" destOrd="0" presId="urn:microsoft.com/office/officeart/2005/8/layout/hierarchy3"/>
    <dgm:cxn modelId="{3AF169F7-1364-4E16-A5CE-2C34821F16ED}" type="presParOf" srcId="{CF67E3B8-1644-4160-89DB-CF7482364391}" destId="{8AD9D793-4F83-47BF-A5C0-E90A15EEC7D2}" srcOrd="1" destOrd="0" presId="urn:microsoft.com/office/officeart/2005/8/layout/hierarchy3"/>
    <dgm:cxn modelId="{E811E674-FF6D-48A9-B283-2DBAA66CC073}" type="presParOf" srcId="{8AD9D793-4F83-47BF-A5C0-E90A15EEC7D2}" destId="{B9A452BB-3C46-4F22-92D9-578A8F39E919}" srcOrd="0" destOrd="0" presId="urn:microsoft.com/office/officeart/2005/8/layout/hierarchy3"/>
    <dgm:cxn modelId="{E3B32DB3-348F-4FD0-AEC7-B18B6AC4118E}" type="presParOf" srcId="{8AD9D793-4F83-47BF-A5C0-E90A15EEC7D2}" destId="{72C71861-53E7-440D-9F86-C6BE3F822558}" srcOrd="1" destOrd="0" presId="urn:microsoft.com/office/officeart/2005/8/layout/hierarchy3"/>
    <dgm:cxn modelId="{BA9BE60A-11D4-4757-9CAC-42E317D7D090}" type="presParOf" srcId="{8AD9D793-4F83-47BF-A5C0-E90A15EEC7D2}" destId="{186DBCEE-3CB1-4FB4-B4EA-0F904DB8EAAB}" srcOrd="2" destOrd="0" presId="urn:microsoft.com/office/officeart/2005/8/layout/hierarchy3"/>
    <dgm:cxn modelId="{244FFFDA-6268-4F9C-9A55-617F1F79CC12}" type="presParOf" srcId="{8AD9D793-4F83-47BF-A5C0-E90A15EEC7D2}" destId="{614601ED-18D5-4BF1-95FE-C9055F04A8D6}" srcOrd="3" destOrd="0" presId="urn:microsoft.com/office/officeart/2005/8/layout/hierarchy3"/>
    <dgm:cxn modelId="{BABDC087-7A57-4A70-A311-BB36900E9E6A}" type="presParOf" srcId="{718A324C-BB03-4C95-80AA-32A0CEDA043D}" destId="{DFC5C094-7FDA-4A21-82F6-8BDC7D19F53B}" srcOrd="1" destOrd="0" presId="urn:microsoft.com/office/officeart/2005/8/layout/hierarchy3"/>
    <dgm:cxn modelId="{507B0F45-B79A-4681-97A2-9C25EA185F90}" type="presParOf" srcId="{DFC5C094-7FDA-4A21-82F6-8BDC7D19F53B}" destId="{D74224CF-2B47-463B-89A6-3A9EA977410C}" srcOrd="0" destOrd="0" presId="urn:microsoft.com/office/officeart/2005/8/layout/hierarchy3"/>
    <dgm:cxn modelId="{43A29E89-62BD-4D3B-BB22-AB6002366554}" type="presParOf" srcId="{D74224CF-2B47-463B-89A6-3A9EA977410C}" destId="{3F62567E-799A-44BE-BE8A-8851029A2690}" srcOrd="0" destOrd="0" presId="urn:microsoft.com/office/officeart/2005/8/layout/hierarchy3"/>
    <dgm:cxn modelId="{CF14704E-008D-47FC-A0F2-1D039D1233D9}" type="presParOf" srcId="{D74224CF-2B47-463B-89A6-3A9EA977410C}" destId="{24B43169-22E8-4BEB-9260-140DB9B475AA}" srcOrd="1" destOrd="0" presId="urn:microsoft.com/office/officeart/2005/8/layout/hierarchy3"/>
    <dgm:cxn modelId="{D77CF910-863A-4B71-A0C6-BF2D4240F60F}" type="presParOf" srcId="{DFC5C094-7FDA-4A21-82F6-8BDC7D19F53B}" destId="{11B4289C-5D29-411E-9BB1-F9D87F022737}" srcOrd="1" destOrd="0" presId="urn:microsoft.com/office/officeart/2005/8/layout/hierarchy3"/>
    <dgm:cxn modelId="{069EE09E-8979-4820-87B9-CD7EC8C568DC}" type="presParOf" srcId="{11B4289C-5D29-411E-9BB1-F9D87F022737}" destId="{1F29EEE7-15B1-4F31-A192-0FE7ED692713}" srcOrd="0" destOrd="0" presId="urn:microsoft.com/office/officeart/2005/8/layout/hierarchy3"/>
    <dgm:cxn modelId="{EBE171D1-BD6D-4BF0-B7B9-796F0E279C44}" type="presParOf" srcId="{11B4289C-5D29-411E-9BB1-F9D87F022737}" destId="{706265E8-7F72-4228-9264-68D7F14F7F47}" srcOrd="1" destOrd="0" presId="urn:microsoft.com/office/officeart/2005/8/layout/hierarchy3"/>
    <dgm:cxn modelId="{F2B218B7-521F-48B9-8E33-04364D4434D1}" type="presParOf" srcId="{11B4289C-5D29-411E-9BB1-F9D87F022737}" destId="{AA5E4912-89F8-44F7-B88E-FC519C002E71}" srcOrd="2" destOrd="0" presId="urn:microsoft.com/office/officeart/2005/8/layout/hierarchy3"/>
    <dgm:cxn modelId="{33791B6F-4296-41D6-B14F-BFCD8B612713}" type="presParOf" srcId="{11B4289C-5D29-411E-9BB1-F9D87F022737}" destId="{10355263-3229-4042-B76B-6D586D06B93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2E9E5E-40A2-460F-8EF0-79CCD43F0D7A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19A58864-B499-4E72-A040-E3E6C72E48EE}">
      <dgm:prSet phldrT="[Texto]"/>
      <dgm:spPr/>
      <dgm:t>
        <a:bodyPr/>
        <a:lstStyle/>
        <a:p>
          <a:r>
            <a:rPr lang="pt-BR" dirty="0" smtClean="0"/>
            <a:t>Número de pacientes cadastrados na UBS ao fim da intervenção</a:t>
          </a:r>
          <a:endParaRPr lang="pt-BR" dirty="0"/>
        </a:p>
      </dgm:t>
    </dgm:pt>
    <dgm:pt modelId="{3E897A27-1398-45B7-8C91-3B4C6553B72D}" type="parTrans" cxnId="{E98054BF-68C5-42BA-BE2B-38309A9609BE}">
      <dgm:prSet/>
      <dgm:spPr/>
      <dgm:t>
        <a:bodyPr/>
        <a:lstStyle/>
        <a:p>
          <a:endParaRPr lang="pt-BR"/>
        </a:p>
      </dgm:t>
    </dgm:pt>
    <dgm:pt modelId="{EEE43156-80DB-46C6-A376-08374F488404}" type="sibTrans" cxnId="{E98054BF-68C5-42BA-BE2B-38309A9609BE}">
      <dgm:prSet/>
      <dgm:spPr/>
      <dgm:t>
        <a:bodyPr/>
        <a:lstStyle/>
        <a:p>
          <a:endParaRPr lang="pt-BR"/>
        </a:p>
      </dgm:t>
    </dgm:pt>
    <dgm:pt modelId="{6E3B5E63-36B0-4C44-83CD-17ED50DFBB9A}">
      <dgm:prSet phldrT="[Texto]"/>
      <dgm:spPr/>
      <dgm:t>
        <a:bodyPr/>
        <a:lstStyle/>
        <a:p>
          <a:r>
            <a:rPr lang="pt-BR" dirty="0" smtClean="0"/>
            <a:t>333 hipertensos</a:t>
          </a:r>
        </a:p>
        <a:p>
          <a:r>
            <a:rPr lang="pt-BR" dirty="0" smtClean="0"/>
            <a:t>Cobertura de (42,3%)</a:t>
          </a:r>
          <a:endParaRPr lang="pt-BR" dirty="0"/>
        </a:p>
      </dgm:t>
    </dgm:pt>
    <dgm:pt modelId="{9FA4DFD6-66E7-4149-8059-3390F9C1D285}" type="parTrans" cxnId="{B5EF3960-CE8D-40DE-9202-30838BDF8B48}">
      <dgm:prSet/>
      <dgm:spPr/>
      <dgm:t>
        <a:bodyPr/>
        <a:lstStyle/>
        <a:p>
          <a:endParaRPr lang="pt-BR"/>
        </a:p>
      </dgm:t>
    </dgm:pt>
    <dgm:pt modelId="{1F185D18-CBE2-40DF-A69F-5E662BC07B0D}" type="sibTrans" cxnId="{B5EF3960-CE8D-40DE-9202-30838BDF8B48}">
      <dgm:prSet/>
      <dgm:spPr/>
      <dgm:t>
        <a:bodyPr/>
        <a:lstStyle/>
        <a:p>
          <a:endParaRPr lang="pt-BR"/>
        </a:p>
      </dgm:t>
    </dgm:pt>
    <dgm:pt modelId="{CA0D6CD3-DC97-4AD9-9FC8-7EEDDB2D336A}">
      <dgm:prSet phldrT="[Texto]"/>
      <dgm:spPr/>
      <dgm:t>
        <a:bodyPr/>
        <a:lstStyle/>
        <a:p>
          <a:r>
            <a:rPr lang="pt-BR" dirty="0" smtClean="0"/>
            <a:t>Apenas 219 estiveram em consulta nos últimos nos três meses da intervenção</a:t>
          </a:r>
          <a:endParaRPr lang="pt-BR" dirty="0"/>
        </a:p>
      </dgm:t>
    </dgm:pt>
    <dgm:pt modelId="{E7F3E203-0C16-40DA-8352-65FA98449191}" type="parTrans" cxnId="{A1FD7C25-1B9B-4806-8F03-31DEFD0EC066}">
      <dgm:prSet/>
      <dgm:spPr/>
      <dgm:t>
        <a:bodyPr/>
        <a:lstStyle/>
        <a:p>
          <a:endParaRPr lang="pt-BR"/>
        </a:p>
      </dgm:t>
    </dgm:pt>
    <dgm:pt modelId="{F75F66C1-F37C-489E-B716-99F95D729F8E}" type="sibTrans" cxnId="{A1FD7C25-1B9B-4806-8F03-31DEFD0EC066}">
      <dgm:prSet/>
      <dgm:spPr/>
      <dgm:t>
        <a:bodyPr/>
        <a:lstStyle/>
        <a:p>
          <a:endParaRPr lang="pt-BR"/>
        </a:p>
      </dgm:t>
    </dgm:pt>
    <dgm:pt modelId="{703A4780-8339-46CA-91F1-C62D51E6E71E}" type="pres">
      <dgm:prSet presAssocID="{892E9E5E-40A2-460F-8EF0-79CCD43F0D7A}" presName="Name0" presStyleCnt="0">
        <dgm:presLayoutVars>
          <dgm:dir/>
          <dgm:resizeHandles val="exact"/>
        </dgm:presLayoutVars>
      </dgm:prSet>
      <dgm:spPr/>
    </dgm:pt>
    <dgm:pt modelId="{2D98079C-C8AE-46F0-A11C-C186170F8B99}" type="pres">
      <dgm:prSet presAssocID="{19A58864-B499-4E72-A040-E3E6C72E48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3440BD-3500-4322-9DA4-AC473A2FF36E}" type="pres">
      <dgm:prSet presAssocID="{EEE43156-80DB-46C6-A376-08374F488404}" presName="sibTrans" presStyleLbl="sibTrans2D1" presStyleIdx="0" presStyleCnt="2"/>
      <dgm:spPr/>
      <dgm:t>
        <a:bodyPr/>
        <a:lstStyle/>
        <a:p>
          <a:endParaRPr lang="pt-BR"/>
        </a:p>
      </dgm:t>
    </dgm:pt>
    <dgm:pt modelId="{97EFCD30-7DF2-40DD-8F14-0D8793E04D14}" type="pres">
      <dgm:prSet presAssocID="{EEE43156-80DB-46C6-A376-08374F488404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E3004F83-0CC3-4A13-A173-6A68BEDEB151}" type="pres">
      <dgm:prSet presAssocID="{6E3B5E63-36B0-4C44-83CD-17ED50DFBB9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71BC4A-48A8-44F1-B933-906E8DB45C20}" type="pres">
      <dgm:prSet presAssocID="{1F185D18-CBE2-40DF-A69F-5E662BC07B0D}" presName="sibTrans" presStyleLbl="sibTrans2D1" presStyleIdx="1" presStyleCnt="2"/>
      <dgm:spPr/>
      <dgm:t>
        <a:bodyPr/>
        <a:lstStyle/>
        <a:p>
          <a:endParaRPr lang="pt-BR"/>
        </a:p>
      </dgm:t>
    </dgm:pt>
    <dgm:pt modelId="{7350FF56-06E3-4DA9-8FB4-90A26619AD6C}" type="pres">
      <dgm:prSet presAssocID="{1F185D18-CBE2-40DF-A69F-5E662BC07B0D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6E67D696-405E-4A4F-AE65-3D3E69F217FD}" type="pres">
      <dgm:prSet presAssocID="{CA0D6CD3-DC97-4AD9-9FC8-7EEDDB2D336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26AEB00-2506-43C5-8ACA-7F64C720F635}" type="presOf" srcId="{CA0D6CD3-DC97-4AD9-9FC8-7EEDDB2D336A}" destId="{6E67D696-405E-4A4F-AE65-3D3E69F217FD}" srcOrd="0" destOrd="0" presId="urn:microsoft.com/office/officeart/2005/8/layout/process1"/>
    <dgm:cxn modelId="{2BE70A43-1212-466B-B0D5-D86716DEF52F}" type="presOf" srcId="{892E9E5E-40A2-460F-8EF0-79CCD43F0D7A}" destId="{703A4780-8339-46CA-91F1-C62D51E6E71E}" srcOrd="0" destOrd="0" presId="urn:microsoft.com/office/officeart/2005/8/layout/process1"/>
    <dgm:cxn modelId="{542BF471-A487-4D9A-B641-AAC09AF56EE2}" type="presOf" srcId="{1F185D18-CBE2-40DF-A69F-5E662BC07B0D}" destId="{FE71BC4A-48A8-44F1-B933-906E8DB45C20}" srcOrd="0" destOrd="0" presId="urn:microsoft.com/office/officeart/2005/8/layout/process1"/>
    <dgm:cxn modelId="{6D892586-369F-487D-987C-277E275A0065}" type="presOf" srcId="{1F185D18-CBE2-40DF-A69F-5E662BC07B0D}" destId="{7350FF56-06E3-4DA9-8FB4-90A26619AD6C}" srcOrd="1" destOrd="0" presId="urn:microsoft.com/office/officeart/2005/8/layout/process1"/>
    <dgm:cxn modelId="{F33A546A-68B9-480E-A6A6-C3A3E9985B7E}" type="presOf" srcId="{6E3B5E63-36B0-4C44-83CD-17ED50DFBB9A}" destId="{E3004F83-0CC3-4A13-A173-6A68BEDEB151}" srcOrd="0" destOrd="0" presId="urn:microsoft.com/office/officeart/2005/8/layout/process1"/>
    <dgm:cxn modelId="{B5EF3960-CE8D-40DE-9202-30838BDF8B48}" srcId="{892E9E5E-40A2-460F-8EF0-79CCD43F0D7A}" destId="{6E3B5E63-36B0-4C44-83CD-17ED50DFBB9A}" srcOrd="1" destOrd="0" parTransId="{9FA4DFD6-66E7-4149-8059-3390F9C1D285}" sibTransId="{1F185D18-CBE2-40DF-A69F-5E662BC07B0D}"/>
    <dgm:cxn modelId="{BB0106CE-62DE-4FF6-A918-021B0D056542}" type="presOf" srcId="{EEE43156-80DB-46C6-A376-08374F488404}" destId="{97EFCD30-7DF2-40DD-8F14-0D8793E04D14}" srcOrd="1" destOrd="0" presId="urn:microsoft.com/office/officeart/2005/8/layout/process1"/>
    <dgm:cxn modelId="{A1FD7C25-1B9B-4806-8F03-31DEFD0EC066}" srcId="{892E9E5E-40A2-460F-8EF0-79CCD43F0D7A}" destId="{CA0D6CD3-DC97-4AD9-9FC8-7EEDDB2D336A}" srcOrd="2" destOrd="0" parTransId="{E7F3E203-0C16-40DA-8352-65FA98449191}" sibTransId="{F75F66C1-F37C-489E-B716-99F95D729F8E}"/>
    <dgm:cxn modelId="{2069BF1C-B7DC-42E5-BAA7-E0DF2C9E9FC2}" type="presOf" srcId="{19A58864-B499-4E72-A040-E3E6C72E48EE}" destId="{2D98079C-C8AE-46F0-A11C-C186170F8B99}" srcOrd="0" destOrd="0" presId="urn:microsoft.com/office/officeart/2005/8/layout/process1"/>
    <dgm:cxn modelId="{E98054BF-68C5-42BA-BE2B-38309A9609BE}" srcId="{892E9E5E-40A2-460F-8EF0-79CCD43F0D7A}" destId="{19A58864-B499-4E72-A040-E3E6C72E48EE}" srcOrd="0" destOrd="0" parTransId="{3E897A27-1398-45B7-8C91-3B4C6553B72D}" sibTransId="{EEE43156-80DB-46C6-A376-08374F488404}"/>
    <dgm:cxn modelId="{1CC86EAB-0D93-4CA0-ADC1-C9EF09477AD4}" type="presOf" srcId="{EEE43156-80DB-46C6-A376-08374F488404}" destId="{133440BD-3500-4322-9DA4-AC473A2FF36E}" srcOrd="0" destOrd="0" presId="urn:microsoft.com/office/officeart/2005/8/layout/process1"/>
    <dgm:cxn modelId="{1ADA71CD-C537-4AE4-9DA2-E8EEE496972D}" type="presParOf" srcId="{703A4780-8339-46CA-91F1-C62D51E6E71E}" destId="{2D98079C-C8AE-46F0-A11C-C186170F8B99}" srcOrd="0" destOrd="0" presId="urn:microsoft.com/office/officeart/2005/8/layout/process1"/>
    <dgm:cxn modelId="{35DD2B6D-D344-4703-9F85-84A0BC8206D7}" type="presParOf" srcId="{703A4780-8339-46CA-91F1-C62D51E6E71E}" destId="{133440BD-3500-4322-9DA4-AC473A2FF36E}" srcOrd="1" destOrd="0" presId="urn:microsoft.com/office/officeart/2005/8/layout/process1"/>
    <dgm:cxn modelId="{871DA7C4-065C-4C55-A06C-EE6E747F283A}" type="presParOf" srcId="{133440BD-3500-4322-9DA4-AC473A2FF36E}" destId="{97EFCD30-7DF2-40DD-8F14-0D8793E04D14}" srcOrd="0" destOrd="0" presId="urn:microsoft.com/office/officeart/2005/8/layout/process1"/>
    <dgm:cxn modelId="{EEE3E0F7-E43B-4062-B157-FE9416149D02}" type="presParOf" srcId="{703A4780-8339-46CA-91F1-C62D51E6E71E}" destId="{E3004F83-0CC3-4A13-A173-6A68BEDEB151}" srcOrd="2" destOrd="0" presId="urn:microsoft.com/office/officeart/2005/8/layout/process1"/>
    <dgm:cxn modelId="{32569170-B299-4BF1-AADD-7E81903966F1}" type="presParOf" srcId="{703A4780-8339-46CA-91F1-C62D51E6E71E}" destId="{FE71BC4A-48A8-44F1-B933-906E8DB45C20}" srcOrd="3" destOrd="0" presId="urn:microsoft.com/office/officeart/2005/8/layout/process1"/>
    <dgm:cxn modelId="{5BC6CAE2-4AB7-47FE-A790-6ED16D3FC4F2}" type="presParOf" srcId="{FE71BC4A-48A8-44F1-B933-906E8DB45C20}" destId="{7350FF56-06E3-4DA9-8FB4-90A26619AD6C}" srcOrd="0" destOrd="0" presId="urn:microsoft.com/office/officeart/2005/8/layout/process1"/>
    <dgm:cxn modelId="{A2AA4B28-1285-4491-882C-AFB0C23BAF1C}" type="presParOf" srcId="{703A4780-8339-46CA-91F1-C62D51E6E71E}" destId="{6E67D696-405E-4A4F-AE65-3D3E69F217F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FC048B-B294-4BB3-9910-CC705E4FE653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D1E86BC-BF1E-482A-AADE-0BC63EF8C0F7}">
      <dgm:prSet phldrT="[Texto]"/>
      <dgm:spPr/>
      <dgm:t>
        <a:bodyPr/>
        <a:lstStyle/>
        <a:p>
          <a:r>
            <a:rPr lang="pt-BR" dirty="0" smtClean="0"/>
            <a:t>Equipe</a:t>
          </a:r>
          <a:endParaRPr lang="pt-BR" dirty="0"/>
        </a:p>
      </dgm:t>
    </dgm:pt>
    <dgm:pt modelId="{979D73C6-1883-4AA6-B633-E757DC09113A}" type="parTrans" cxnId="{633C317A-9D06-440C-960C-27271A0231C4}">
      <dgm:prSet/>
      <dgm:spPr/>
      <dgm:t>
        <a:bodyPr/>
        <a:lstStyle/>
        <a:p>
          <a:endParaRPr lang="pt-BR"/>
        </a:p>
      </dgm:t>
    </dgm:pt>
    <dgm:pt modelId="{665769E6-65E1-4F99-861B-898825CA34AE}" type="sibTrans" cxnId="{633C317A-9D06-440C-960C-27271A0231C4}">
      <dgm:prSet/>
      <dgm:spPr/>
      <dgm:t>
        <a:bodyPr/>
        <a:lstStyle/>
        <a:p>
          <a:endParaRPr lang="pt-BR"/>
        </a:p>
      </dgm:t>
    </dgm:pt>
    <dgm:pt modelId="{50904A7E-0BC2-4E08-BBEC-E5100D46B6C3}">
      <dgm:prSet phldrT="[Texto]"/>
      <dgm:spPr/>
      <dgm:t>
        <a:bodyPr/>
        <a:lstStyle/>
        <a:p>
          <a:r>
            <a:rPr lang="pt-BR" dirty="0" smtClean="0"/>
            <a:t>Trabalho conjunto, governabilidade</a:t>
          </a:r>
          <a:endParaRPr lang="pt-BR" dirty="0"/>
        </a:p>
      </dgm:t>
    </dgm:pt>
    <dgm:pt modelId="{83A36136-F00E-45E0-963C-3CAE60909F31}" type="parTrans" cxnId="{59671CD7-C429-44A1-B3E7-12E2610FEADB}">
      <dgm:prSet/>
      <dgm:spPr/>
      <dgm:t>
        <a:bodyPr/>
        <a:lstStyle/>
        <a:p>
          <a:endParaRPr lang="pt-BR"/>
        </a:p>
      </dgm:t>
    </dgm:pt>
    <dgm:pt modelId="{EE2715FF-B4D0-4E0A-A678-03DC4B451EED}" type="sibTrans" cxnId="{59671CD7-C429-44A1-B3E7-12E2610FEADB}">
      <dgm:prSet/>
      <dgm:spPr/>
      <dgm:t>
        <a:bodyPr/>
        <a:lstStyle/>
        <a:p>
          <a:endParaRPr lang="pt-BR"/>
        </a:p>
      </dgm:t>
    </dgm:pt>
    <dgm:pt modelId="{5B34EC64-8CD6-44B7-8145-8A3FC002EFC3}">
      <dgm:prSet phldrT="[Texto]"/>
      <dgm:spPr/>
      <dgm:t>
        <a:bodyPr/>
        <a:lstStyle/>
        <a:p>
          <a:r>
            <a:rPr lang="pt-BR" dirty="0" smtClean="0"/>
            <a:t>Serviço</a:t>
          </a:r>
          <a:endParaRPr lang="pt-BR" dirty="0"/>
        </a:p>
      </dgm:t>
    </dgm:pt>
    <dgm:pt modelId="{AC2BA349-3D7A-4941-B232-96C17CEBDA7B}" type="parTrans" cxnId="{7494B6F3-DE3E-4210-A104-E25218A8C5E2}">
      <dgm:prSet/>
      <dgm:spPr/>
      <dgm:t>
        <a:bodyPr/>
        <a:lstStyle/>
        <a:p>
          <a:endParaRPr lang="pt-BR"/>
        </a:p>
      </dgm:t>
    </dgm:pt>
    <dgm:pt modelId="{2BD63A08-D60D-442B-8145-7327536FA718}" type="sibTrans" cxnId="{7494B6F3-DE3E-4210-A104-E25218A8C5E2}">
      <dgm:prSet/>
      <dgm:spPr/>
      <dgm:t>
        <a:bodyPr/>
        <a:lstStyle/>
        <a:p>
          <a:endParaRPr lang="pt-BR"/>
        </a:p>
      </dgm:t>
    </dgm:pt>
    <dgm:pt modelId="{FEA45E7A-9019-4891-9EA6-484A850DA266}">
      <dgm:prSet phldrT="[Texto]"/>
      <dgm:spPr/>
      <dgm:t>
        <a:bodyPr/>
        <a:lstStyle/>
        <a:p>
          <a:r>
            <a:rPr lang="pt-BR" dirty="0" smtClean="0"/>
            <a:t>Organização do processo de trabalho</a:t>
          </a:r>
          <a:endParaRPr lang="pt-BR" dirty="0"/>
        </a:p>
      </dgm:t>
    </dgm:pt>
    <dgm:pt modelId="{50CE4814-94DA-4E1F-9510-FB9F8D45871B}" type="parTrans" cxnId="{D74D8162-99B3-4B11-8AD3-7FBE653D342D}">
      <dgm:prSet/>
      <dgm:spPr/>
      <dgm:t>
        <a:bodyPr/>
        <a:lstStyle/>
        <a:p>
          <a:endParaRPr lang="pt-BR"/>
        </a:p>
      </dgm:t>
    </dgm:pt>
    <dgm:pt modelId="{B266D7EC-68D5-482D-BF20-23C3B4420428}" type="sibTrans" cxnId="{D74D8162-99B3-4B11-8AD3-7FBE653D342D}">
      <dgm:prSet/>
      <dgm:spPr/>
      <dgm:t>
        <a:bodyPr/>
        <a:lstStyle/>
        <a:p>
          <a:endParaRPr lang="pt-BR"/>
        </a:p>
      </dgm:t>
    </dgm:pt>
    <dgm:pt modelId="{55E6C405-D15F-412F-A79E-B017B67E70FA}" type="pres">
      <dgm:prSet presAssocID="{2BFC048B-B294-4BB3-9910-CC705E4FE65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D889006-6BC8-4F1B-865F-BD7C18A02F2E}" type="pres">
      <dgm:prSet presAssocID="{0D1E86BC-BF1E-482A-AADE-0BC63EF8C0F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118187-1C11-4D10-A4A0-E5332C29DC03}" type="pres">
      <dgm:prSet presAssocID="{0D1E86BC-BF1E-482A-AADE-0BC63EF8C0F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CE9D5C-8D7E-4100-A7E8-C3935A5002D8}" type="pres">
      <dgm:prSet presAssocID="{5B34EC64-8CD6-44B7-8145-8A3FC002EFC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1CC142-FCB7-4FB2-AB87-82A808B68D29}" type="pres">
      <dgm:prSet presAssocID="{5B34EC64-8CD6-44B7-8145-8A3FC002EFC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52CB71D-D814-426C-8E8D-A46C2E34EEFE}" type="presOf" srcId="{2BFC048B-B294-4BB3-9910-CC705E4FE653}" destId="{55E6C405-D15F-412F-A79E-B017B67E70FA}" srcOrd="0" destOrd="0" presId="urn:microsoft.com/office/officeart/2005/8/layout/vList2"/>
    <dgm:cxn modelId="{7494B6F3-DE3E-4210-A104-E25218A8C5E2}" srcId="{2BFC048B-B294-4BB3-9910-CC705E4FE653}" destId="{5B34EC64-8CD6-44B7-8145-8A3FC002EFC3}" srcOrd="1" destOrd="0" parTransId="{AC2BA349-3D7A-4941-B232-96C17CEBDA7B}" sibTransId="{2BD63A08-D60D-442B-8145-7327536FA718}"/>
    <dgm:cxn modelId="{633C317A-9D06-440C-960C-27271A0231C4}" srcId="{2BFC048B-B294-4BB3-9910-CC705E4FE653}" destId="{0D1E86BC-BF1E-482A-AADE-0BC63EF8C0F7}" srcOrd="0" destOrd="0" parTransId="{979D73C6-1883-4AA6-B633-E757DC09113A}" sibTransId="{665769E6-65E1-4F99-861B-898825CA34AE}"/>
    <dgm:cxn modelId="{917F9F58-F98E-4C89-97DE-C38599B76602}" type="presOf" srcId="{50904A7E-0BC2-4E08-BBEC-E5100D46B6C3}" destId="{CB118187-1C11-4D10-A4A0-E5332C29DC03}" srcOrd="0" destOrd="0" presId="urn:microsoft.com/office/officeart/2005/8/layout/vList2"/>
    <dgm:cxn modelId="{EF5251A7-75B7-466A-B01B-14C280F0F324}" type="presOf" srcId="{5B34EC64-8CD6-44B7-8145-8A3FC002EFC3}" destId="{AECE9D5C-8D7E-4100-A7E8-C3935A5002D8}" srcOrd="0" destOrd="0" presId="urn:microsoft.com/office/officeart/2005/8/layout/vList2"/>
    <dgm:cxn modelId="{D74D8162-99B3-4B11-8AD3-7FBE653D342D}" srcId="{5B34EC64-8CD6-44B7-8145-8A3FC002EFC3}" destId="{FEA45E7A-9019-4891-9EA6-484A850DA266}" srcOrd="0" destOrd="0" parTransId="{50CE4814-94DA-4E1F-9510-FB9F8D45871B}" sibTransId="{B266D7EC-68D5-482D-BF20-23C3B4420428}"/>
    <dgm:cxn modelId="{59671CD7-C429-44A1-B3E7-12E2610FEADB}" srcId="{0D1E86BC-BF1E-482A-AADE-0BC63EF8C0F7}" destId="{50904A7E-0BC2-4E08-BBEC-E5100D46B6C3}" srcOrd="0" destOrd="0" parTransId="{83A36136-F00E-45E0-963C-3CAE60909F31}" sibTransId="{EE2715FF-B4D0-4E0A-A678-03DC4B451EED}"/>
    <dgm:cxn modelId="{E454B893-45D1-4FC2-A45A-7673E24DE5CF}" type="presOf" srcId="{FEA45E7A-9019-4891-9EA6-484A850DA266}" destId="{EE1CC142-FCB7-4FB2-AB87-82A808B68D29}" srcOrd="0" destOrd="0" presId="urn:microsoft.com/office/officeart/2005/8/layout/vList2"/>
    <dgm:cxn modelId="{577E7B67-227F-4740-B81D-8DB41DA5850D}" type="presOf" srcId="{0D1E86BC-BF1E-482A-AADE-0BC63EF8C0F7}" destId="{2D889006-6BC8-4F1B-865F-BD7C18A02F2E}" srcOrd="0" destOrd="0" presId="urn:microsoft.com/office/officeart/2005/8/layout/vList2"/>
    <dgm:cxn modelId="{6F58468D-A8CA-40BF-9CA3-46C31A4F4F27}" type="presParOf" srcId="{55E6C405-D15F-412F-A79E-B017B67E70FA}" destId="{2D889006-6BC8-4F1B-865F-BD7C18A02F2E}" srcOrd="0" destOrd="0" presId="urn:microsoft.com/office/officeart/2005/8/layout/vList2"/>
    <dgm:cxn modelId="{9AF12B39-56D1-49A9-8D12-CA28E20A0A0E}" type="presParOf" srcId="{55E6C405-D15F-412F-A79E-B017B67E70FA}" destId="{CB118187-1C11-4D10-A4A0-E5332C29DC03}" srcOrd="1" destOrd="0" presId="urn:microsoft.com/office/officeart/2005/8/layout/vList2"/>
    <dgm:cxn modelId="{DC82442C-2F32-4D50-A116-332E6A9861A5}" type="presParOf" srcId="{55E6C405-D15F-412F-A79E-B017B67E70FA}" destId="{AECE9D5C-8D7E-4100-A7E8-C3935A5002D8}" srcOrd="2" destOrd="0" presId="urn:microsoft.com/office/officeart/2005/8/layout/vList2"/>
    <dgm:cxn modelId="{30737523-7CD7-47FB-9352-F4FEB97B791B}" type="presParOf" srcId="{55E6C405-D15F-412F-A79E-B017B67E70FA}" destId="{EE1CC142-FCB7-4FB2-AB87-82A808B68D2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7776B6-351E-4D22-A4A2-E5C17F007E1C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F4207CB-4D8A-4387-9725-D2A96CE3D00A}">
      <dgm:prSet phldrT="[Texto]"/>
      <dgm:spPr/>
      <dgm:t>
        <a:bodyPr/>
        <a:lstStyle/>
        <a:p>
          <a:r>
            <a:rPr lang="pt-BR" dirty="0" smtClean="0"/>
            <a:t>Comunidade</a:t>
          </a:r>
          <a:endParaRPr lang="pt-BR" dirty="0"/>
        </a:p>
      </dgm:t>
    </dgm:pt>
    <dgm:pt modelId="{6B4D47CD-B65F-4D2E-BEEA-CC85164D1511}" type="parTrans" cxnId="{4CD8F214-F6CF-491F-9301-B0CE1D1FB648}">
      <dgm:prSet/>
      <dgm:spPr/>
      <dgm:t>
        <a:bodyPr/>
        <a:lstStyle/>
        <a:p>
          <a:endParaRPr lang="pt-BR"/>
        </a:p>
      </dgm:t>
    </dgm:pt>
    <dgm:pt modelId="{5DCB2F89-D99D-4D39-B49A-911612688137}" type="sibTrans" cxnId="{4CD8F214-F6CF-491F-9301-B0CE1D1FB648}">
      <dgm:prSet/>
      <dgm:spPr/>
      <dgm:t>
        <a:bodyPr/>
        <a:lstStyle/>
        <a:p>
          <a:endParaRPr lang="pt-BR"/>
        </a:p>
      </dgm:t>
    </dgm:pt>
    <dgm:pt modelId="{FB564921-8D11-4BDE-B4B2-0F8F6533597E}">
      <dgm:prSet phldrT="[Texto]"/>
      <dgm:spPr/>
      <dgm:t>
        <a:bodyPr/>
        <a:lstStyle/>
        <a:p>
          <a:r>
            <a:rPr lang="pt-BR" dirty="0" smtClean="0"/>
            <a:t>Melhorias na assistência</a:t>
          </a:r>
          <a:endParaRPr lang="pt-BR" dirty="0"/>
        </a:p>
      </dgm:t>
    </dgm:pt>
    <dgm:pt modelId="{7A1D2700-C08A-4002-9A36-65A9AEC6F3D4}" type="parTrans" cxnId="{3D6D0B49-15D2-408D-ADB4-CEE1D7E2708E}">
      <dgm:prSet/>
      <dgm:spPr/>
      <dgm:t>
        <a:bodyPr/>
        <a:lstStyle/>
        <a:p>
          <a:endParaRPr lang="pt-BR"/>
        </a:p>
      </dgm:t>
    </dgm:pt>
    <dgm:pt modelId="{B798ED19-C2AE-418A-AB08-9445092DBC05}" type="sibTrans" cxnId="{3D6D0B49-15D2-408D-ADB4-CEE1D7E2708E}">
      <dgm:prSet/>
      <dgm:spPr/>
      <dgm:t>
        <a:bodyPr/>
        <a:lstStyle/>
        <a:p>
          <a:endParaRPr lang="pt-BR"/>
        </a:p>
      </dgm:t>
    </dgm:pt>
    <dgm:pt modelId="{B0452B52-C9E9-4826-AC86-4534085732CB}">
      <dgm:prSet phldrT="[Texto]"/>
      <dgm:spPr/>
      <dgm:t>
        <a:bodyPr/>
        <a:lstStyle/>
        <a:p>
          <a:r>
            <a:rPr lang="pt-BR" dirty="0" smtClean="0"/>
            <a:t>Incorporação à rotina</a:t>
          </a:r>
          <a:endParaRPr lang="pt-BR" dirty="0"/>
        </a:p>
      </dgm:t>
    </dgm:pt>
    <dgm:pt modelId="{56AFE989-E5C5-44E9-8ABD-CFC3C0931BC9}" type="parTrans" cxnId="{A0646412-D0D4-431B-A6D9-D12226203C49}">
      <dgm:prSet/>
      <dgm:spPr/>
      <dgm:t>
        <a:bodyPr/>
        <a:lstStyle/>
        <a:p>
          <a:endParaRPr lang="pt-BR"/>
        </a:p>
      </dgm:t>
    </dgm:pt>
    <dgm:pt modelId="{3461BE9B-ED81-4B39-8E4D-86F65200C9A8}" type="sibTrans" cxnId="{A0646412-D0D4-431B-A6D9-D12226203C49}">
      <dgm:prSet/>
      <dgm:spPr/>
      <dgm:t>
        <a:bodyPr/>
        <a:lstStyle/>
        <a:p>
          <a:endParaRPr lang="pt-BR"/>
        </a:p>
      </dgm:t>
    </dgm:pt>
    <dgm:pt modelId="{E612BC51-6231-4F75-8394-F3B33192B3D6}">
      <dgm:prSet phldrT="[Texto]"/>
      <dgm:spPr/>
      <dgm:t>
        <a:bodyPr/>
        <a:lstStyle/>
        <a:p>
          <a:r>
            <a:rPr lang="pt-BR" dirty="0" smtClean="0"/>
            <a:t>O trabalho não pode parar!</a:t>
          </a:r>
          <a:endParaRPr lang="pt-BR" dirty="0"/>
        </a:p>
      </dgm:t>
    </dgm:pt>
    <dgm:pt modelId="{15F6B41A-8992-4C36-B3BE-764F9B0457B2}" type="parTrans" cxnId="{101FB661-6ADA-4E2F-9639-B8834FB9012B}">
      <dgm:prSet/>
      <dgm:spPr/>
      <dgm:t>
        <a:bodyPr/>
        <a:lstStyle/>
        <a:p>
          <a:endParaRPr lang="pt-BR"/>
        </a:p>
      </dgm:t>
    </dgm:pt>
    <dgm:pt modelId="{F40F53F1-6F22-4F14-B6EB-EE4EF57FCE2F}" type="sibTrans" cxnId="{101FB661-6ADA-4E2F-9639-B8834FB9012B}">
      <dgm:prSet/>
      <dgm:spPr/>
      <dgm:t>
        <a:bodyPr/>
        <a:lstStyle/>
        <a:p>
          <a:endParaRPr lang="pt-BR"/>
        </a:p>
      </dgm:t>
    </dgm:pt>
    <dgm:pt modelId="{CA23EBF9-6515-4741-9C6C-EAA3B67B87DF}" type="pres">
      <dgm:prSet presAssocID="{FC7776B6-351E-4D22-A4A2-E5C17F007E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17D2AC8-7B8F-45E1-A851-F1D3449E6AC5}" type="pres">
      <dgm:prSet presAssocID="{8F4207CB-4D8A-4387-9725-D2A96CE3D00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650962-55D3-486A-A205-738F003EFA30}" type="pres">
      <dgm:prSet presAssocID="{8F4207CB-4D8A-4387-9725-D2A96CE3D00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CA0048-B0F9-495B-B417-FAF32AFB63CB}" type="pres">
      <dgm:prSet presAssocID="{B0452B52-C9E9-4826-AC86-4534085732C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9CDE12-46DE-4F31-97E7-0231CF8D9129}" type="pres">
      <dgm:prSet presAssocID="{B0452B52-C9E9-4826-AC86-4534085732C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AF9183E-EE00-410C-9FEA-BFE62C22FDCC}" type="presOf" srcId="{FB564921-8D11-4BDE-B4B2-0F8F6533597E}" destId="{30650962-55D3-486A-A205-738F003EFA30}" srcOrd="0" destOrd="0" presId="urn:microsoft.com/office/officeart/2005/8/layout/vList2"/>
    <dgm:cxn modelId="{4FF59B1E-CBC5-4403-802F-C32BAF19E56C}" type="presOf" srcId="{B0452B52-C9E9-4826-AC86-4534085732CB}" destId="{80CA0048-B0F9-495B-B417-FAF32AFB63CB}" srcOrd="0" destOrd="0" presId="urn:microsoft.com/office/officeart/2005/8/layout/vList2"/>
    <dgm:cxn modelId="{4CD8F214-F6CF-491F-9301-B0CE1D1FB648}" srcId="{FC7776B6-351E-4D22-A4A2-E5C17F007E1C}" destId="{8F4207CB-4D8A-4387-9725-D2A96CE3D00A}" srcOrd="0" destOrd="0" parTransId="{6B4D47CD-B65F-4D2E-BEEA-CC85164D1511}" sibTransId="{5DCB2F89-D99D-4D39-B49A-911612688137}"/>
    <dgm:cxn modelId="{59C514EE-EDD3-46D4-B539-438E96DA56E7}" type="presOf" srcId="{E612BC51-6231-4F75-8394-F3B33192B3D6}" destId="{1E9CDE12-46DE-4F31-97E7-0231CF8D9129}" srcOrd="0" destOrd="0" presId="urn:microsoft.com/office/officeart/2005/8/layout/vList2"/>
    <dgm:cxn modelId="{A0646412-D0D4-431B-A6D9-D12226203C49}" srcId="{FC7776B6-351E-4D22-A4A2-E5C17F007E1C}" destId="{B0452B52-C9E9-4826-AC86-4534085732CB}" srcOrd="1" destOrd="0" parTransId="{56AFE989-E5C5-44E9-8ABD-CFC3C0931BC9}" sibTransId="{3461BE9B-ED81-4B39-8E4D-86F65200C9A8}"/>
    <dgm:cxn modelId="{6CAA1767-A07F-44E9-A877-B87AEF854C07}" type="presOf" srcId="{8F4207CB-4D8A-4387-9725-D2A96CE3D00A}" destId="{617D2AC8-7B8F-45E1-A851-F1D3449E6AC5}" srcOrd="0" destOrd="0" presId="urn:microsoft.com/office/officeart/2005/8/layout/vList2"/>
    <dgm:cxn modelId="{359F1411-225D-4EDB-A6DE-26E00A68549B}" type="presOf" srcId="{FC7776B6-351E-4D22-A4A2-E5C17F007E1C}" destId="{CA23EBF9-6515-4741-9C6C-EAA3B67B87DF}" srcOrd="0" destOrd="0" presId="urn:microsoft.com/office/officeart/2005/8/layout/vList2"/>
    <dgm:cxn modelId="{101FB661-6ADA-4E2F-9639-B8834FB9012B}" srcId="{B0452B52-C9E9-4826-AC86-4534085732CB}" destId="{E612BC51-6231-4F75-8394-F3B33192B3D6}" srcOrd="0" destOrd="0" parTransId="{15F6B41A-8992-4C36-B3BE-764F9B0457B2}" sibTransId="{F40F53F1-6F22-4F14-B6EB-EE4EF57FCE2F}"/>
    <dgm:cxn modelId="{3D6D0B49-15D2-408D-ADB4-CEE1D7E2708E}" srcId="{8F4207CB-4D8A-4387-9725-D2A96CE3D00A}" destId="{FB564921-8D11-4BDE-B4B2-0F8F6533597E}" srcOrd="0" destOrd="0" parTransId="{7A1D2700-C08A-4002-9A36-65A9AEC6F3D4}" sibTransId="{B798ED19-C2AE-418A-AB08-9445092DBC05}"/>
    <dgm:cxn modelId="{49AD3476-6ABB-4419-922B-9D876DB3C4C8}" type="presParOf" srcId="{CA23EBF9-6515-4741-9C6C-EAA3B67B87DF}" destId="{617D2AC8-7B8F-45E1-A851-F1D3449E6AC5}" srcOrd="0" destOrd="0" presId="urn:microsoft.com/office/officeart/2005/8/layout/vList2"/>
    <dgm:cxn modelId="{B9D5173E-301C-4FC2-AC83-739E1562F8E7}" type="presParOf" srcId="{CA23EBF9-6515-4741-9C6C-EAA3B67B87DF}" destId="{30650962-55D3-486A-A205-738F003EFA30}" srcOrd="1" destOrd="0" presId="urn:microsoft.com/office/officeart/2005/8/layout/vList2"/>
    <dgm:cxn modelId="{275397EC-BF28-4EF6-B8AD-BB5CF1B3BECF}" type="presParOf" srcId="{CA23EBF9-6515-4741-9C6C-EAA3B67B87DF}" destId="{80CA0048-B0F9-495B-B417-FAF32AFB63CB}" srcOrd="2" destOrd="0" presId="urn:microsoft.com/office/officeart/2005/8/layout/vList2"/>
    <dgm:cxn modelId="{A9767CE0-4C2A-4D65-9090-0E84A4524D88}" type="presParOf" srcId="{CA23EBF9-6515-4741-9C6C-EAA3B67B87DF}" destId="{1E9CDE12-46DE-4F31-97E7-0231CF8D912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440523-E4EE-48A0-9277-B738D15980B6}">
      <dsp:nvSpPr>
        <dsp:cNvPr id="0" name=""/>
        <dsp:cNvSpPr/>
      </dsp:nvSpPr>
      <dsp:spPr>
        <a:xfrm>
          <a:off x="891480" y="1500"/>
          <a:ext cx="1916906" cy="9584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Cobertura do programa</a:t>
          </a:r>
          <a:endParaRPr lang="pt-BR" sz="2600" kern="1200" dirty="0"/>
        </a:p>
      </dsp:txBody>
      <dsp:txXfrm>
        <a:off x="891480" y="1500"/>
        <a:ext cx="1916906" cy="958453"/>
      </dsp:txXfrm>
    </dsp:sp>
    <dsp:sp modelId="{B9A452BB-3C46-4F22-92D9-578A8F39E919}">
      <dsp:nvSpPr>
        <dsp:cNvPr id="0" name=""/>
        <dsp:cNvSpPr/>
      </dsp:nvSpPr>
      <dsp:spPr>
        <a:xfrm>
          <a:off x="1083171" y="959953"/>
          <a:ext cx="191690" cy="718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8839"/>
              </a:lnTo>
              <a:lnTo>
                <a:pt x="191690" y="71883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C71861-53E7-440D-9F86-C6BE3F822558}">
      <dsp:nvSpPr>
        <dsp:cNvPr id="0" name=""/>
        <dsp:cNvSpPr/>
      </dsp:nvSpPr>
      <dsp:spPr>
        <a:xfrm>
          <a:off x="1274861" y="1199566"/>
          <a:ext cx="1533524" cy="958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34% hipertensos (268 pacientes)</a:t>
          </a:r>
          <a:endParaRPr lang="pt-BR" sz="1700" kern="1200" dirty="0"/>
        </a:p>
      </dsp:txBody>
      <dsp:txXfrm>
        <a:off x="1274861" y="1199566"/>
        <a:ext cx="1533524" cy="958453"/>
      </dsp:txXfrm>
    </dsp:sp>
    <dsp:sp modelId="{186DBCEE-3CB1-4FB4-B4EA-0F904DB8EAAB}">
      <dsp:nvSpPr>
        <dsp:cNvPr id="0" name=""/>
        <dsp:cNvSpPr/>
      </dsp:nvSpPr>
      <dsp:spPr>
        <a:xfrm>
          <a:off x="1083171" y="959953"/>
          <a:ext cx="191690" cy="1916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906"/>
              </a:lnTo>
              <a:lnTo>
                <a:pt x="191690" y="191690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601ED-18D5-4BF1-95FE-C9055F04A8D6}">
      <dsp:nvSpPr>
        <dsp:cNvPr id="0" name=""/>
        <dsp:cNvSpPr/>
      </dsp:nvSpPr>
      <dsp:spPr>
        <a:xfrm>
          <a:off x="1274861" y="2397632"/>
          <a:ext cx="1533524" cy="958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47,4% diabéticos (92 diabéticos)</a:t>
          </a:r>
          <a:endParaRPr lang="pt-BR" sz="1700" kern="1200" dirty="0"/>
        </a:p>
      </dsp:txBody>
      <dsp:txXfrm>
        <a:off x="1274861" y="2397632"/>
        <a:ext cx="1533524" cy="958453"/>
      </dsp:txXfrm>
    </dsp:sp>
    <dsp:sp modelId="{3F62567E-799A-44BE-BE8A-8851029A2690}">
      <dsp:nvSpPr>
        <dsp:cNvPr id="0" name=""/>
        <dsp:cNvSpPr/>
      </dsp:nvSpPr>
      <dsp:spPr>
        <a:xfrm>
          <a:off x="3287613" y="1500"/>
          <a:ext cx="1916906" cy="9584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Qualidade da assistência</a:t>
          </a:r>
          <a:endParaRPr lang="pt-BR" sz="2600" kern="1200" dirty="0"/>
        </a:p>
      </dsp:txBody>
      <dsp:txXfrm>
        <a:off x="3287613" y="1500"/>
        <a:ext cx="1916906" cy="958453"/>
      </dsp:txXfrm>
    </dsp:sp>
    <dsp:sp modelId="{1F29EEE7-15B1-4F31-A192-0FE7ED692713}">
      <dsp:nvSpPr>
        <dsp:cNvPr id="0" name=""/>
        <dsp:cNvSpPr/>
      </dsp:nvSpPr>
      <dsp:spPr>
        <a:xfrm>
          <a:off x="3479303" y="959953"/>
          <a:ext cx="191690" cy="718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8839"/>
              </a:lnTo>
              <a:lnTo>
                <a:pt x="191690" y="71883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265E8-7F72-4228-9264-68D7F14F7F47}">
      <dsp:nvSpPr>
        <dsp:cNvPr id="0" name=""/>
        <dsp:cNvSpPr/>
      </dsp:nvSpPr>
      <dsp:spPr>
        <a:xfrm>
          <a:off x="3670994" y="1199566"/>
          <a:ext cx="1533524" cy="958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Organização do serviço</a:t>
          </a:r>
          <a:endParaRPr lang="pt-BR" sz="1700" kern="1200" dirty="0"/>
        </a:p>
      </dsp:txBody>
      <dsp:txXfrm>
        <a:off x="3670994" y="1199566"/>
        <a:ext cx="1533524" cy="958453"/>
      </dsp:txXfrm>
    </dsp:sp>
    <dsp:sp modelId="{AA5E4912-89F8-44F7-B88E-FC519C002E71}">
      <dsp:nvSpPr>
        <dsp:cNvPr id="0" name=""/>
        <dsp:cNvSpPr/>
      </dsp:nvSpPr>
      <dsp:spPr>
        <a:xfrm>
          <a:off x="3479303" y="959953"/>
          <a:ext cx="191690" cy="1916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906"/>
              </a:lnTo>
              <a:lnTo>
                <a:pt x="191690" y="191690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55263-3229-4042-B76B-6D586D06B930}">
      <dsp:nvSpPr>
        <dsp:cNvPr id="0" name=""/>
        <dsp:cNvSpPr/>
      </dsp:nvSpPr>
      <dsp:spPr>
        <a:xfrm>
          <a:off x="3670994" y="2397632"/>
          <a:ext cx="1533524" cy="958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Integralidade no atendimento</a:t>
          </a:r>
          <a:endParaRPr lang="pt-BR" sz="1700" kern="1200" dirty="0"/>
        </a:p>
      </dsp:txBody>
      <dsp:txXfrm>
        <a:off x="3670994" y="2397632"/>
        <a:ext cx="1533524" cy="9584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98079C-C8AE-46F0-A11C-C186170F8B99}">
      <dsp:nvSpPr>
        <dsp:cNvPr id="0" name=""/>
        <dsp:cNvSpPr/>
      </dsp:nvSpPr>
      <dsp:spPr>
        <a:xfrm>
          <a:off x="6153" y="1177999"/>
          <a:ext cx="1839109" cy="17080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Número de pacientes cadastrados na UBS ao fim da intervenção</a:t>
          </a:r>
          <a:endParaRPr lang="pt-BR" sz="1800" kern="1200" dirty="0"/>
        </a:p>
      </dsp:txBody>
      <dsp:txXfrm>
        <a:off x="6153" y="1177999"/>
        <a:ext cx="1839109" cy="1708001"/>
      </dsp:txXfrm>
    </dsp:sp>
    <dsp:sp modelId="{133440BD-3500-4322-9DA4-AC473A2FF36E}">
      <dsp:nvSpPr>
        <dsp:cNvPr id="0" name=""/>
        <dsp:cNvSpPr/>
      </dsp:nvSpPr>
      <dsp:spPr>
        <a:xfrm>
          <a:off x="2029174" y="1803950"/>
          <a:ext cx="389891" cy="4560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2029174" y="1803950"/>
        <a:ext cx="389891" cy="456099"/>
      </dsp:txXfrm>
    </dsp:sp>
    <dsp:sp modelId="{E3004F83-0CC3-4A13-A173-6A68BEDEB151}">
      <dsp:nvSpPr>
        <dsp:cNvPr id="0" name=""/>
        <dsp:cNvSpPr/>
      </dsp:nvSpPr>
      <dsp:spPr>
        <a:xfrm>
          <a:off x="2580907" y="1177999"/>
          <a:ext cx="1839109" cy="17080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333 hipertensos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Cobertura de (42,3%)</a:t>
          </a:r>
          <a:endParaRPr lang="pt-BR" sz="1800" kern="1200" dirty="0"/>
        </a:p>
      </dsp:txBody>
      <dsp:txXfrm>
        <a:off x="2580907" y="1177999"/>
        <a:ext cx="1839109" cy="1708001"/>
      </dsp:txXfrm>
    </dsp:sp>
    <dsp:sp modelId="{FE71BC4A-48A8-44F1-B933-906E8DB45C20}">
      <dsp:nvSpPr>
        <dsp:cNvPr id="0" name=""/>
        <dsp:cNvSpPr/>
      </dsp:nvSpPr>
      <dsp:spPr>
        <a:xfrm>
          <a:off x="4603927" y="1803950"/>
          <a:ext cx="389891" cy="4560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4603927" y="1803950"/>
        <a:ext cx="389891" cy="456099"/>
      </dsp:txXfrm>
    </dsp:sp>
    <dsp:sp modelId="{6E67D696-405E-4A4F-AE65-3D3E69F217FD}">
      <dsp:nvSpPr>
        <dsp:cNvPr id="0" name=""/>
        <dsp:cNvSpPr/>
      </dsp:nvSpPr>
      <dsp:spPr>
        <a:xfrm>
          <a:off x="5155660" y="1177999"/>
          <a:ext cx="1839109" cy="17080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Apenas 219 estiveram em consulta nos últimos nos três meses da intervenção</a:t>
          </a:r>
          <a:endParaRPr lang="pt-BR" sz="1800" kern="1200" dirty="0"/>
        </a:p>
      </dsp:txBody>
      <dsp:txXfrm>
        <a:off x="5155660" y="1177999"/>
        <a:ext cx="1839109" cy="17080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889006-6BC8-4F1B-865F-BD7C18A02F2E}">
      <dsp:nvSpPr>
        <dsp:cNvPr id="0" name=""/>
        <dsp:cNvSpPr/>
      </dsp:nvSpPr>
      <dsp:spPr>
        <a:xfrm>
          <a:off x="0" y="34389"/>
          <a:ext cx="7499349" cy="79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Equipe</a:t>
          </a:r>
          <a:endParaRPr lang="pt-BR" sz="3400" kern="1200" dirty="0"/>
        </a:p>
      </dsp:txBody>
      <dsp:txXfrm>
        <a:off x="0" y="34389"/>
        <a:ext cx="7499349" cy="795600"/>
      </dsp:txXfrm>
    </dsp:sp>
    <dsp:sp modelId="{CB118187-1C11-4D10-A4A0-E5332C29DC03}">
      <dsp:nvSpPr>
        <dsp:cNvPr id="0" name=""/>
        <dsp:cNvSpPr/>
      </dsp:nvSpPr>
      <dsp:spPr>
        <a:xfrm>
          <a:off x="0" y="829989"/>
          <a:ext cx="7499349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104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700" kern="1200" dirty="0" smtClean="0"/>
            <a:t>Trabalho conjunto, governabilidade</a:t>
          </a:r>
          <a:endParaRPr lang="pt-BR" sz="2700" kern="1200" dirty="0"/>
        </a:p>
      </dsp:txBody>
      <dsp:txXfrm>
        <a:off x="0" y="829989"/>
        <a:ext cx="7499349" cy="563040"/>
      </dsp:txXfrm>
    </dsp:sp>
    <dsp:sp modelId="{AECE9D5C-8D7E-4100-A7E8-C3935A5002D8}">
      <dsp:nvSpPr>
        <dsp:cNvPr id="0" name=""/>
        <dsp:cNvSpPr/>
      </dsp:nvSpPr>
      <dsp:spPr>
        <a:xfrm>
          <a:off x="0" y="1393029"/>
          <a:ext cx="7499349" cy="79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Serviço</a:t>
          </a:r>
          <a:endParaRPr lang="pt-BR" sz="3400" kern="1200" dirty="0"/>
        </a:p>
      </dsp:txBody>
      <dsp:txXfrm>
        <a:off x="0" y="1393029"/>
        <a:ext cx="7499349" cy="795600"/>
      </dsp:txXfrm>
    </dsp:sp>
    <dsp:sp modelId="{EE1CC142-FCB7-4FB2-AB87-82A808B68D29}">
      <dsp:nvSpPr>
        <dsp:cNvPr id="0" name=""/>
        <dsp:cNvSpPr/>
      </dsp:nvSpPr>
      <dsp:spPr>
        <a:xfrm>
          <a:off x="0" y="2188629"/>
          <a:ext cx="7499349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104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700" kern="1200" dirty="0" smtClean="0"/>
            <a:t>Organização do processo de trabalho</a:t>
          </a:r>
          <a:endParaRPr lang="pt-BR" sz="2700" kern="1200" dirty="0"/>
        </a:p>
      </dsp:txBody>
      <dsp:txXfrm>
        <a:off x="0" y="2188629"/>
        <a:ext cx="7499349" cy="5630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7D2AC8-7B8F-45E1-A851-F1D3449E6AC5}">
      <dsp:nvSpPr>
        <dsp:cNvPr id="0" name=""/>
        <dsp:cNvSpPr/>
      </dsp:nvSpPr>
      <dsp:spPr>
        <a:xfrm>
          <a:off x="0" y="2922"/>
          <a:ext cx="7429552" cy="772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/>
            <a:t>Comunidade</a:t>
          </a:r>
          <a:endParaRPr lang="pt-BR" sz="3300" kern="1200" dirty="0"/>
        </a:p>
      </dsp:txBody>
      <dsp:txXfrm>
        <a:off x="0" y="2922"/>
        <a:ext cx="7429552" cy="772200"/>
      </dsp:txXfrm>
    </dsp:sp>
    <dsp:sp modelId="{30650962-55D3-486A-A205-738F003EFA30}">
      <dsp:nvSpPr>
        <dsp:cNvPr id="0" name=""/>
        <dsp:cNvSpPr/>
      </dsp:nvSpPr>
      <dsp:spPr>
        <a:xfrm>
          <a:off x="0" y="775123"/>
          <a:ext cx="7429552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888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600" kern="1200" dirty="0" smtClean="0"/>
            <a:t>Melhorias na assistência</a:t>
          </a:r>
          <a:endParaRPr lang="pt-BR" sz="2600" kern="1200" dirty="0"/>
        </a:p>
      </dsp:txBody>
      <dsp:txXfrm>
        <a:off x="0" y="775123"/>
        <a:ext cx="7429552" cy="546480"/>
      </dsp:txXfrm>
    </dsp:sp>
    <dsp:sp modelId="{80CA0048-B0F9-495B-B417-FAF32AFB63CB}">
      <dsp:nvSpPr>
        <dsp:cNvPr id="0" name=""/>
        <dsp:cNvSpPr/>
      </dsp:nvSpPr>
      <dsp:spPr>
        <a:xfrm>
          <a:off x="0" y="1321603"/>
          <a:ext cx="7429552" cy="772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/>
            <a:t>Incorporação à rotina</a:t>
          </a:r>
          <a:endParaRPr lang="pt-BR" sz="3300" kern="1200" dirty="0"/>
        </a:p>
      </dsp:txBody>
      <dsp:txXfrm>
        <a:off x="0" y="1321603"/>
        <a:ext cx="7429552" cy="772200"/>
      </dsp:txXfrm>
    </dsp:sp>
    <dsp:sp modelId="{1E9CDE12-46DE-4F31-97E7-0231CF8D9129}">
      <dsp:nvSpPr>
        <dsp:cNvPr id="0" name=""/>
        <dsp:cNvSpPr/>
      </dsp:nvSpPr>
      <dsp:spPr>
        <a:xfrm>
          <a:off x="0" y="2093803"/>
          <a:ext cx="7429552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888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600" kern="1200" dirty="0" smtClean="0"/>
            <a:t>O trabalho não pode parar!</a:t>
          </a:r>
          <a:endParaRPr lang="pt-BR" sz="2600" kern="1200" dirty="0"/>
        </a:p>
      </dsp:txBody>
      <dsp:txXfrm>
        <a:off x="0" y="2093803"/>
        <a:ext cx="7429552" cy="546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AD36B-AEF0-4E2B-B8D8-355003A2F7BC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8476C-9713-4868-A48E-E656CD3078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Inserir imagem de reunião com a equipe 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8476C-9713-4868-A48E-E656CD307822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Falar que foi priorizado medicamentos da farmácia popular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8476C-9713-4868-A48E-E656CD307822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Inserir imagens das ações de orientação,promoção</a:t>
            </a:r>
            <a:r>
              <a:rPr lang="pt-BR" baseline="0" dirty="0" smtClean="0"/>
              <a:t> da saúde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8476C-9713-4868-A48E-E656CD307822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6AC6B-F8FC-4BDD-B4CC-2008E3940D9B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DE3A4-B890-4CE3-BFC4-773AE816FCC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6AC6B-F8FC-4BDD-B4CC-2008E3940D9B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DE3A4-B890-4CE3-BFC4-773AE816FC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6AC6B-F8FC-4BDD-B4CC-2008E3940D9B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DE3A4-B890-4CE3-BFC4-773AE816FC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6AC6B-F8FC-4BDD-B4CC-2008E3940D9B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DE3A4-B890-4CE3-BFC4-773AE816FC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6AC6B-F8FC-4BDD-B4CC-2008E3940D9B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DE3A4-B890-4CE3-BFC4-773AE816FCC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6AC6B-F8FC-4BDD-B4CC-2008E3940D9B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DE3A4-B890-4CE3-BFC4-773AE816FC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6AC6B-F8FC-4BDD-B4CC-2008E3940D9B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DE3A4-B890-4CE3-BFC4-773AE816FC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6AC6B-F8FC-4BDD-B4CC-2008E3940D9B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DE3A4-B890-4CE3-BFC4-773AE816FC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6AC6B-F8FC-4BDD-B4CC-2008E3940D9B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DE3A4-B890-4CE3-BFC4-773AE816FCC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6AC6B-F8FC-4BDD-B4CC-2008E3940D9B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DE3A4-B890-4CE3-BFC4-773AE816FC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6AC6B-F8FC-4BDD-B4CC-2008E3940D9B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DE3A4-B890-4CE3-BFC4-773AE816FCC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26AC6B-F8FC-4BDD-B4CC-2008E3940D9B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5DE3A4-B890-4CE3-BFC4-773AE816FCC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2714620"/>
            <a:ext cx="7406640" cy="182937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b="1" dirty="0" smtClean="0">
                <a:latin typeface="Arial" pitchFamily="34" charset="0"/>
                <a:cs typeface="Arial" pitchFamily="34" charset="0"/>
              </a:rPr>
              <a:t>Melhoria da Atenção aos Pacientes Hipertensos e Diabéticos, na UBS Orlando Martha, Manacapuru/AM.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728" y="357166"/>
            <a:ext cx="7406640" cy="1752600"/>
          </a:xfrm>
        </p:spPr>
        <p:txBody>
          <a:bodyPr/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Universidade Federal de Pelotas</a:t>
            </a:r>
          </a:p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Especialização em Saúde da Família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857356" y="5500702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latin typeface="Arial" pitchFamily="34" charset="0"/>
                <a:cs typeface="Arial" pitchFamily="34" charset="0"/>
              </a:rPr>
              <a:t>Andrea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odrigues Lima</a:t>
            </a:r>
          </a:p>
          <a:p>
            <a:pPr algn="r"/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Orientador: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Jandro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Cortes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Ampliar a cobertura do programa de atenção aos hipertensos e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: Cadastrar 45% dos pacientes hipertensos no programa.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Resultado: Cobertura anterior 34% (268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hipertensos)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Após a intervenção: 27,8% (219 hipertensos)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2643174" y="3500438"/>
          <a:ext cx="4724400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Ampliar a cobertura do programa de atenção aos hipertensos e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: Cadastrar 45% dos pacientes hipertensos no programa.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Resultado: Cobertura anterior 34% (268 hipertenso)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Após a intervenção: 27,8% (219 hipertensos)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a 6"/>
          <p:cNvGraphicFramePr/>
          <p:nvPr/>
        </p:nvGraphicFramePr>
        <p:xfrm>
          <a:off x="1428728" y="2571744"/>
          <a:ext cx="70009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Ampliar a cobertura do programa de atenção aos hipertensos e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: Cadastrar 50% dos pacientes diabéticos no programa.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Resultado: Cobertura anterior 47,4% (92 diabéticos)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Após a intervenção: 64,9% (126 diabéticos)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2714612" y="3643314"/>
          <a:ext cx="5000660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Garantir que o atendimento prestado obedeça aos indicadores de qualidade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Meta:Realizar exame clínico em 100% dos hipertensos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Resultado: antes da intervenção: 50% (134)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após a intervenção: 100% (219)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643174" y="3000372"/>
          <a:ext cx="535785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Garantir que o atendimento prestado obedeça aos indicadores de qualidade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Meta:Realizar exame clínico em 100% dos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Resultado: antes da intervenção: 50% (46)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após a intervenção: 100% (126)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928794" y="3071810"/>
          <a:ext cx="5929354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Garantir que o atendimento prestado obedeça aos indicadores de qualidade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Garantir a 100% dos pacientes hipertensos a realização de exames complementares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50% (134)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após a intervenção 82,6% (181)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285984" y="3143248"/>
          <a:ext cx="557216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Garantir que o atendimento prestado obedeça aos indicadores de qualidade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Garantir a 100% dos pacientes diabéticos a realização de exames complementares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50% (46)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após a intervenção 86,5% (109)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000232" y="3214686"/>
          <a:ext cx="5786478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Garantir que o atendimento prestado obedeça aos indicadores de qualidade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Priorizar prescrição de medicamentos da Farmácia popular a 100% dos hipertensos.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50% (134)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após foi de 95,8% (203)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214546" y="3071810"/>
          <a:ext cx="550072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Garantir que o atendimento prestado obedeça aos indicadores de qualidade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Priorizar prescrição de medicamentos da Farmácia popular a 100% dos diabéticos.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50% (46)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após foi de 97,6% (120)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000232" y="3000372"/>
          <a:ext cx="5786478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Garantir que o atendimento prestado obedeça aos indicadores de qualidade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Realizar avaliação da necessidade de atendimento odontológico a 100% dos hipertensos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50% (134)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após 100% (219)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000232" y="2928934"/>
          <a:ext cx="571504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chico\Downloads\altAnDd1vpa0YBI4FVj0XvZnMyH18iw9T575Eviz7y1kiW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285860"/>
            <a:ext cx="4364051" cy="32730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chico\Downloads\altAnLwudW0IPdW4zNemwQ-o9vhryxn51eyqkmQhfdpXhy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857364"/>
            <a:ext cx="3214710" cy="47327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Garantir que o atendimento prestado obedeça aos indicadores de qualidade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Realizar avaliação da necessidade de atendimento odontológico a 100% dos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50% (46)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após 100% (126)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071670" y="3214686"/>
          <a:ext cx="6000792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Otimizar a adesão dos pacientes hipertensos e diabéticos.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Buscar 100% dos hipertensos faltosos às consultas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sem dados disponíveis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após a intervenção 100% (64)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500298" y="3429000"/>
          <a:ext cx="5286412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Otimizar a adesão dos pacientes hipertensos e diabéticos.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Buscar 100% dos diabéticos faltosos às consultas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sem dados disponíveis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após a intervenção 100% (38)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143108" y="3357562"/>
          <a:ext cx="5643602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Criar registro específico para os pacientes do programa de atenção aos hipertensos e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Registrar os dados de 100% dos hipertensos na ficha-espelho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sem cadastro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após a intervenção 100% (219)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214546" y="3357562"/>
          <a:ext cx="5715040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Criar registro específico para os pacientes do programa de atenção aos hipertensos e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Registrar os dados de 100% dos diabéticos na ficha-espelho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sem cadastro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após a intervenção 100% (126)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214546" y="3429000"/>
          <a:ext cx="5715040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Avaliar o risco cardiovascular dos pacientes foco da intervenção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Estratificar o risco cardiovascular de 100% dos hipertensos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estratificação não realizada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após intervenção 100% hipertensos avaliados (219)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500298" y="3714752"/>
          <a:ext cx="5500726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Avaliar o risco cardiovascular dos pacientes foco da intervenção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Estratificar o risco cardiovascular de 100% dos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estratificação não realizada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após intervenção 100% diabéticos avaliados (126)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500298" y="3714752"/>
          <a:ext cx="5214974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Atuar junto à equipe de saúde na promoção da saúde dos pacientes do programa de atenção aos hipertensos e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Oferecer orientação sobre alimentação saudável a 100% dos hipertensos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50% (134)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após a intervenção 100% (219)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214546" y="3500438"/>
          <a:ext cx="5572164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Atuar junto à equipe de saúde na promoção da saúde dos pacientes do programa de atenção aos hipertensos e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Oferecer orientação sobre alimentação saudável a 100% dos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50% (46)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após a intervenção 100% (126)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285984" y="3429000"/>
          <a:ext cx="5715040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Atuar junto à equipe de saúde na promoção da saúde dos pacientes do programa de atenção aos hipertensos e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Oferecer orientação sobre realização de atividade física regular a 100% dos hipertensos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50% (134)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após a intervenção 100% (219)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357422" y="3357562"/>
          <a:ext cx="528641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5852" y="1285860"/>
            <a:ext cx="7647836" cy="528641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Justificativa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 intervenção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1714480" y="2214554"/>
          <a:ext cx="60960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Atuar junto à equipe de saúde na promoção da saúde dos pacientes do programa de atenção aos hipertensos e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Oferecer orientação sobre realização de atividade física regular a 100% dos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50% (46)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após a intervenção 100% (126)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285984" y="3357562"/>
          <a:ext cx="5500726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Atuar junto à equipe de saúde na promoção da saúde dos pacientes do programa de atenção aos hipertensos e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Orientar 100% dos hipertensos sobre os riscos do tabagismo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50% (134)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após a intervenção 100% (219)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357422" y="3286124"/>
          <a:ext cx="5572164" cy="296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Atuar junto à equipe de saúde na promoção da saúde dos pacientes do programa de atenção aos hipertensos e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Orientar 100% dos diabéticos sobre os riscos do tabagismo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antes da intervenção 50% (46)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após a intervenção 100% (126)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143108" y="3357562"/>
          <a:ext cx="5715040" cy="279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Atuar junto à equipe de saúde na promoção da saúde dos pacientes do programa de atenção aos hipertensos e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Orientar 100% dos hipertensos sobre higiene bucal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Resultados:antes da intervenção 50% (134)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após a intervenção 100% (219)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143108" y="3357562"/>
          <a:ext cx="564360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Atuar junto à equipe de saúde na promoção da saúde dos pacientes do programa de atenção aos hipertensos e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Orientar 100% dos diabéticos sobre higiene bucal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Resultados:antes da intervenção 50% (46)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após a intervenção 100% (126)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071670" y="3429000"/>
          <a:ext cx="5786478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</a:t>
            </a:r>
            <a:r>
              <a:rPr lang="pt-BR" cap="none" dirty="0" smtClean="0"/>
              <a:t>iscussão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35100" y="285750"/>
          <a:ext cx="7499350" cy="2786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/>
        </p:nvGraphicFramePr>
        <p:xfrm>
          <a:off x="1500166" y="3500438"/>
          <a:ext cx="7429552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reflexões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endParaRPr lang="pt-BR" dirty="0" smtClean="0"/>
          </a:p>
          <a:p>
            <a:pPr algn="just">
              <a:buNone/>
            </a:pPr>
            <a:r>
              <a:rPr lang="pt-BR" dirty="0" smtClean="0"/>
              <a:t>   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“A intervenção permanecerá na unidade como parte da rotina; e todo o conhecimento que adquiri neste período também fará parte da minha rotina a partir de então e, pretendo empregar tudo que aprendi por onde quer que vá”.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 Bibliográficas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BRASIL. Ministério da Saúde. 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Estratégias para o cuidado da pessoa com doença crônica: diabetes </a:t>
            </a:r>
            <a:r>
              <a:rPr lang="pt-BR" sz="2600" b="1" dirty="0" err="1" smtClean="0">
                <a:latin typeface="Arial" pitchFamily="34" charset="0"/>
                <a:cs typeface="Arial" pitchFamily="34" charset="0"/>
              </a:rPr>
              <a:t>mellitus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Brasília: Ministério da Saúde, 2013. (Cadernos de Atenção Básica, n. 36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BRASIL. Ministério da Saúde. 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Estratégias para o cuidado da pessoa com doença crônica: hipertensão arterial sistêmica.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Brasília: Ministério da Saúde, 2013. (Cadernos de Atenção Básica, n. 37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Costa,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J.S.D.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Buttenbender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, D.C.;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Hoefel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A.L.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; Sousa,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L.L.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Hospitalizações por condições sensíveis à atenção primária nos municípios em gestão plena do sistema no Estado do Rio Grande do Sul, Brasil.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Caderno de Saúde Pública. 2010; 26(2): 358-364.</a:t>
            </a:r>
          </a:p>
          <a:p>
            <a:endParaRPr lang="pt-BR" sz="24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   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“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Ampliar a cobertura do Programa de Atenção aos pacientes hipertensos e diabéticos e garantir que o atendimento prestado à população que faz parte do mesmo obedeça aos indicadores de qualidade”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 bibliográficas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sz="3800" dirty="0" err="1" smtClean="0">
                <a:latin typeface="Arial" pitchFamily="34" charset="0"/>
                <a:cs typeface="Arial" pitchFamily="34" charset="0"/>
              </a:rPr>
              <a:t>Cotta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3800" dirty="0" err="1" smtClean="0">
                <a:latin typeface="Arial" pitchFamily="34" charset="0"/>
                <a:cs typeface="Arial" pitchFamily="34" charset="0"/>
              </a:rPr>
              <a:t>R.M.M.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; Reis, </a:t>
            </a:r>
            <a:r>
              <a:rPr lang="pt-BR" sz="3800" dirty="0" err="1" smtClean="0">
                <a:latin typeface="Arial" pitchFamily="34" charset="0"/>
                <a:cs typeface="Arial" pitchFamily="34" charset="0"/>
              </a:rPr>
              <a:t>R.S.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; Batista, </a:t>
            </a:r>
            <a:r>
              <a:rPr lang="pt-BR" sz="3800" dirty="0" err="1" smtClean="0">
                <a:latin typeface="Arial" pitchFamily="34" charset="0"/>
                <a:cs typeface="Arial" pitchFamily="34" charset="0"/>
              </a:rPr>
              <a:t>K.C.S.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; Dias, G.; Alfenas, </a:t>
            </a:r>
            <a:r>
              <a:rPr lang="pt-BR" sz="3800" dirty="0" err="1" smtClean="0">
                <a:latin typeface="Arial" pitchFamily="34" charset="0"/>
                <a:cs typeface="Arial" pitchFamily="34" charset="0"/>
              </a:rPr>
              <a:t>R.C.G.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; Castro, </a:t>
            </a:r>
            <a:r>
              <a:rPr lang="pt-BR" sz="3800" dirty="0" err="1" smtClean="0">
                <a:latin typeface="Arial" pitchFamily="34" charset="0"/>
                <a:cs typeface="Arial" pitchFamily="34" charset="0"/>
              </a:rPr>
              <a:t>F.A.F.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800" b="1" dirty="0" smtClean="0">
                <a:latin typeface="Arial" pitchFamily="34" charset="0"/>
                <a:cs typeface="Arial" pitchFamily="34" charset="0"/>
              </a:rPr>
              <a:t>Hábitos é praticas alimentares de hipertensos e diabéticos: repensando o cuidado a partir da atenção primária.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 Revista de Nutrição. 2009; 22(6): 823-835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800" dirty="0" smtClean="0">
                <a:latin typeface="Arial" pitchFamily="34" charset="0"/>
                <a:cs typeface="Arial" pitchFamily="34" charset="0"/>
              </a:rPr>
              <a:t>População estimada Manacapuru 2014, </a:t>
            </a:r>
            <a:r>
              <a:rPr lang="pt-BR" sz="3800" b="1" dirty="0" smtClean="0">
                <a:latin typeface="Arial" pitchFamily="34" charset="0"/>
                <a:cs typeface="Arial" pitchFamily="34" charset="0"/>
              </a:rPr>
              <a:t>IBGE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. Disponível em: &lt;http://www.cidades.ibge.gov.br/xtras/perfil.</a:t>
            </a:r>
            <a:r>
              <a:rPr lang="pt-BR" sz="3800" dirty="0" err="1" smtClean="0">
                <a:latin typeface="Arial" pitchFamily="34" charset="0"/>
                <a:cs typeface="Arial" pitchFamily="34" charset="0"/>
              </a:rPr>
              <a:t>php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&gt;. Acesso em: 10/01/2015. </a:t>
            </a:r>
            <a:endParaRPr lang="pt-BR" sz="3800" dirty="0" smtClean="0">
              <a:latin typeface="Arial" pitchFamily="34" charset="0"/>
              <a:cs typeface="Arial" pitchFamily="34" charset="0"/>
            </a:endParaRPr>
          </a:p>
          <a:p>
            <a:endParaRPr lang="pt-BR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800" dirty="0" smtClean="0">
                <a:latin typeface="Arial" pitchFamily="34" charset="0"/>
                <a:cs typeface="Arial" pitchFamily="34" charset="0"/>
              </a:rPr>
              <a:t>Rezende, </a:t>
            </a:r>
            <a:r>
              <a:rPr lang="pt-BR" sz="3800" dirty="0" err="1" smtClean="0">
                <a:latin typeface="Arial" pitchFamily="34" charset="0"/>
                <a:cs typeface="Arial" pitchFamily="34" charset="0"/>
              </a:rPr>
              <a:t>A.M.B.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800" b="1" dirty="0" smtClean="0">
                <a:latin typeface="Arial" pitchFamily="34" charset="0"/>
                <a:cs typeface="Arial" pitchFamily="34" charset="0"/>
              </a:rPr>
              <a:t>Ação educativa na atenção básica à saúde de pessoas com diabetes </a:t>
            </a:r>
            <a:r>
              <a:rPr lang="pt-BR" sz="3800" b="1" dirty="0" err="1" smtClean="0">
                <a:latin typeface="Arial" pitchFamily="34" charset="0"/>
                <a:cs typeface="Arial" pitchFamily="34" charset="0"/>
              </a:rPr>
              <a:t>mellitus</a:t>
            </a:r>
            <a:r>
              <a:rPr lang="pt-BR" sz="3800" b="1" dirty="0" smtClean="0">
                <a:latin typeface="Arial" pitchFamily="34" charset="0"/>
                <a:cs typeface="Arial" pitchFamily="34" charset="0"/>
              </a:rPr>
              <a:t> e hipertensão arterial: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 avaliação e qualificação de estratégias com ênfase na educação nutricional. [Tese de Doutorado]. São Paulo: Faculdade de Saúde pública. Universidade de São Paulo, 2011.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Metodologia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Capacitação da equipe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chico\Downloads\altAv9sf22O5piKeJEBfBqBMIj3tkbELfK-6cxvijItJRq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214554"/>
            <a:ext cx="6072230" cy="407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Metodologia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Ações e logística: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Cadastramento de pacientes e revisão de cobertura</a:t>
            </a:r>
          </a:p>
          <a:p>
            <a:pPr>
              <a:buFontTx/>
              <a:buChar char="-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Adoção de ficha-espelho e organização dos registros</a:t>
            </a:r>
          </a:p>
          <a:p>
            <a:pPr>
              <a:buFontTx/>
              <a:buChar char="-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Busca ativa de pacientes faltosos</a:t>
            </a:r>
          </a:p>
          <a:p>
            <a:pPr>
              <a:buFontTx/>
              <a:buChar char="-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Revisão periódica dos equipamentos e medicamentos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Ações e logística: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Avaliação do risco cardiovascular utilizando o Escore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Framingham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Realização de exame clínico e exames complementares</a:t>
            </a:r>
          </a:p>
          <a:p>
            <a:pPr>
              <a:buFontTx/>
              <a:buChar char="-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Ações voltadas para promoção da saúde e prevenção primária e secundária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 descr="C:\Users\chico\Downloads\WP_0008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57166"/>
            <a:ext cx="3446191" cy="25835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 descr="C:\Users\chico\Downloads\altAukGlR27J2BSgatte9opB77yZm1YwLFzkZPe1B3-YYr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3714752"/>
            <a:ext cx="4572032" cy="28575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</a:t>
            </a:r>
            <a:r>
              <a:rPr lang="pt-BR" cap="none" dirty="0" smtClean="0"/>
              <a:t>esultados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399</TotalTime>
  <Words>1963</Words>
  <Application>Microsoft Office PowerPoint</Application>
  <PresentationFormat>Apresentação na tela (4:3)</PresentationFormat>
  <Paragraphs>198</Paragraphs>
  <Slides>41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Solstício</vt:lpstr>
      <vt:lpstr>Melhoria da Atenção aos Pacientes Hipertensos e Diabéticos, na UBS Orlando Martha, Manacapuru/AM. </vt:lpstr>
      <vt:lpstr>Introdução</vt:lpstr>
      <vt:lpstr>Introdução</vt:lpstr>
      <vt:lpstr>Objetivo</vt:lpstr>
      <vt:lpstr>Metodologia </vt:lpstr>
      <vt:lpstr>Metodologia </vt:lpstr>
      <vt:lpstr>Metodologia</vt:lpstr>
      <vt:lpstr>Slide 8</vt:lpstr>
      <vt:lpstr>resultados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discussão</vt:lpstr>
      <vt:lpstr>Slide 36</vt:lpstr>
      <vt:lpstr>reflexões</vt:lpstr>
      <vt:lpstr>Slide 38</vt:lpstr>
      <vt:lpstr>Referências Bibliográficas</vt:lpstr>
      <vt:lpstr>Referências bibliográficas</vt:lpstr>
      <vt:lpstr>obrigada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aos Pacientes Hipertensos e Diabéticos, na UBS Orlando Martha, Manacapuru/AM.</dc:title>
  <dc:creator>chico</dc:creator>
  <cp:lastModifiedBy>chico</cp:lastModifiedBy>
  <cp:revision>30</cp:revision>
  <dcterms:created xsi:type="dcterms:W3CDTF">2015-01-21T19:59:41Z</dcterms:created>
  <dcterms:modified xsi:type="dcterms:W3CDTF">2015-01-25T16:57:50Z</dcterms:modified>
</cp:coreProperties>
</file>