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97" r:id="rId4"/>
    <p:sldId id="298" r:id="rId5"/>
    <p:sldId id="258" r:id="rId6"/>
    <p:sldId id="307" r:id="rId7"/>
    <p:sldId id="306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01" r:id="rId20"/>
    <p:sldId id="302" r:id="rId21"/>
    <p:sldId id="272" r:id="rId22"/>
    <p:sldId id="274" r:id="rId23"/>
    <p:sldId id="273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3" r:id="rId45"/>
    <p:sldId id="299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70" d="100"/>
          <a:sy n="70" d="100"/>
        </p:scale>
        <p:origin x="-114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3xandra\Documents\EAD_UFPel\Tarefa_alunos_unidade_4\Andr&#233;ia\C&#243;pia%20de%20planilha_Andreia_pron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25431366846"/>
          <c:y val="0.23157974088452879"/>
          <c:w val="0.84166837904536751"/>
          <c:h val="0.64561624731444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moradoras no território e cadastradas no programa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0.90909090909090906</c:v>
                </c:pt>
                <c:pt idx="1">
                  <c:v>0.94736842105263153</c:v>
                </c:pt>
                <c:pt idx="2">
                  <c:v>0.91304347826086951</c:v>
                </c:pt>
                <c:pt idx="3">
                  <c:v>0.95454545454545459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04352"/>
        <c:axId val="64805888"/>
      </c:barChart>
      <c:catAx>
        <c:axId val="6480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805888"/>
        <c:crosses val="autoZero"/>
        <c:auto val="1"/>
        <c:lblAlgn val="ctr"/>
        <c:lblOffset val="100"/>
        <c:noMultiLvlLbl val="0"/>
      </c:catAx>
      <c:valAx>
        <c:axId val="6480588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804352"/>
        <c:crosses val="autoZero"/>
        <c:crossBetween val="between"/>
        <c:majorUnit val="0.2"/>
        <c:minorUnit val="4.0000000000000008E-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25431366846"/>
          <c:y val="0.26400051562600707"/>
          <c:w val="0.84166837904536751"/>
          <c:h val="0.59600116406477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déficit de peso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0.1</c:v>
                </c:pt>
                <c:pt idx="1">
                  <c:v>5.5555555555555552E-2</c:v>
                </c:pt>
                <c:pt idx="2">
                  <c:v>4.7619047619047616E-2</c:v>
                </c:pt>
                <c:pt idx="3">
                  <c:v>4.7619047619047616E-2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77568"/>
        <c:axId val="83679104"/>
      </c:barChart>
      <c:catAx>
        <c:axId val="8367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79104"/>
        <c:crosses val="autoZero"/>
        <c:auto val="1"/>
        <c:lblAlgn val="ctr"/>
        <c:lblOffset val="100"/>
        <c:noMultiLvlLbl val="0"/>
      </c:catAx>
      <c:valAx>
        <c:axId val="8367910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77568"/>
        <c:crosses val="autoZero"/>
        <c:crossBetween val="between"/>
        <c:majorUnit val="0.2"/>
        <c:minorUnit val="4.0000000000000008E-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Indicadores!$C$58</c:f>
              <c:strCache>
                <c:ptCount val="1"/>
                <c:pt idx="0">
                  <c:v>Proporção de crianças com excesso de peso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Indicadores!$D$57:$G$57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Indicadores!$D$58:$G$58</c:f>
              <c:numCache>
                <c:formatCode>0.0%</c:formatCode>
                <c:ptCount val="4"/>
                <c:pt idx="0">
                  <c:v>0.05</c:v>
                </c:pt>
                <c:pt idx="1">
                  <c:v>5.5555555555555552E-2</c:v>
                </c:pt>
                <c:pt idx="2">
                  <c:v>9.5238095238095233E-2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708928"/>
        <c:axId val="83727104"/>
      </c:barChart>
      <c:catAx>
        <c:axId val="8370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727104"/>
        <c:crosses val="autoZero"/>
        <c:auto val="1"/>
        <c:lblAlgn val="ctr"/>
        <c:lblOffset val="100"/>
        <c:noMultiLvlLbl val="0"/>
      </c:catAx>
      <c:valAx>
        <c:axId val="8372710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3708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crianças com vacinação em dia de acordo com a idade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0.9</c:v>
                </c:pt>
                <c:pt idx="1">
                  <c:v>0.77777777777777779</c:v>
                </c:pt>
                <c:pt idx="2">
                  <c:v>0.8571428571428571</c:v>
                </c:pt>
                <c:pt idx="3">
                  <c:v>0.95238095238095233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54624"/>
        <c:axId val="84156416"/>
      </c:barChart>
      <c:catAx>
        <c:axId val="8415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156416"/>
        <c:crosses val="autoZero"/>
        <c:auto val="1"/>
        <c:lblAlgn val="ctr"/>
        <c:lblOffset val="100"/>
        <c:noMultiLvlLbl val="0"/>
      </c:catAx>
      <c:valAx>
        <c:axId val="841564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4154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1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Indicadores!$C$68</c:f>
              <c:strCache>
                <c:ptCount val="1"/>
                <c:pt idx="0">
                  <c:v>Proporção de crianças com suplementação de ferro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Indicadores!$D$67:$G$67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Indicadores!$D$68:$G$68</c:f>
              <c:numCache>
                <c:formatCode>0.0%</c:formatCode>
                <c:ptCount val="4"/>
                <c:pt idx="0">
                  <c:v>0.55555555555555558</c:v>
                </c:pt>
                <c:pt idx="1">
                  <c:v>0.625</c:v>
                </c:pt>
                <c:pt idx="2">
                  <c:v>0.84615384615384615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02624"/>
        <c:axId val="84204160"/>
      </c:barChart>
      <c:catAx>
        <c:axId val="8420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204160"/>
        <c:crosses val="autoZero"/>
        <c:auto val="1"/>
        <c:lblAlgn val="ctr"/>
        <c:lblOffset val="100"/>
        <c:noMultiLvlLbl val="0"/>
      </c:catAx>
      <c:valAx>
        <c:axId val="8420416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4202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Indicadores!$C$73</c:f>
              <c:strCache>
                <c:ptCount val="1"/>
                <c:pt idx="0">
                  <c:v>Número de crianças com teste do pezinho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Indicadores!$D$72:$G$72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Indicadores!$D$73:$G$73</c:f>
              <c:numCache>
                <c:formatCode>0.0%</c:formatCode>
                <c:ptCount val="4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14752"/>
        <c:axId val="83916288"/>
      </c:barChart>
      <c:catAx>
        <c:axId val="8391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916288"/>
        <c:crosses val="autoZero"/>
        <c:auto val="1"/>
        <c:lblAlgn val="ctr"/>
        <c:lblOffset val="100"/>
        <c:noMultiLvlLbl val="0"/>
      </c:catAx>
      <c:valAx>
        <c:axId val="8391628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3914752"/>
        <c:crosses val="autoZero"/>
        <c:crossBetween val="between"/>
        <c:majorUnit val="0.2"/>
        <c:minorUnit val="4.0000000000000008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Indicadores!$C$78</c:f>
              <c:strCache>
                <c:ptCount val="1"/>
                <c:pt idx="0">
                  <c:v>Proporção de crianças com  avaliação de risco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Indicadores!$D$77:$G$77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Indicadores!$D$78:$G$78</c:f>
              <c:numCache>
                <c:formatCode>0.0%</c:formatCode>
                <c:ptCount val="4"/>
                <c:pt idx="0">
                  <c:v>0.90909090909090906</c:v>
                </c:pt>
                <c:pt idx="1">
                  <c:v>0.89473684210526316</c:v>
                </c:pt>
                <c:pt idx="2">
                  <c:v>0.91304347826086951</c:v>
                </c:pt>
                <c:pt idx="3">
                  <c:v>0.95454545454545459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50208"/>
        <c:axId val="83956096"/>
      </c:barChart>
      <c:catAx>
        <c:axId val="8395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956096"/>
        <c:crosses val="autoZero"/>
        <c:auto val="1"/>
        <c:lblAlgn val="ctr"/>
        <c:lblOffset val="100"/>
        <c:noMultiLvlLbl val="0"/>
      </c:catAx>
      <c:valAx>
        <c:axId val="8395609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3950208"/>
        <c:crosses val="autoZero"/>
        <c:crossBetween val="between"/>
        <c:majorUnit val="0.2"/>
        <c:minorUnit val="4.0000000000000008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25431366846"/>
          <c:y val="0.22916744373726311"/>
          <c:w val="0.84166837904536751"/>
          <c:h val="0.64930775725557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que não fazem puericultura em nenhum serviço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4.5454545454545456E-2</c:v>
                </c:pt>
                <c:pt idx="1">
                  <c:v>5.2631578947368418E-2</c:v>
                </c:pt>
                <c:pt idx="2">
                  <c:v>4.3478260869565216E-2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79680"/>
        <c:axId val="71481216"/>
      </c:barChart>
      <c:catAx>
        <c:axId val="7147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81216"/>
        <c:crosses val="autoZero"/>
        <c:auto val="1"/>
        <c:lblAlgn val="ctr"/>
        <c:lblOffset val="100"/>
        <c:noMultiLvlLbl val="0"/>
      </c:catAx>
      <c:valAx>
        <c:axId val="7148121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47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25431366846"/>
          <c:y val="0.22259172321383672"/>
          <c:w val="0.84166837904536751"/>
          <c:h val="0.66113064059035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criançasque realizaram a primeira consulta nos primeiros 15 dias de vida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95328"/>
        <c:axId val="78205312"/>
      </c:barChart>
      <c:catAx>
        <c:axId val="7819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205312"/>
        <c:crosses val="autoZero"/>
        <c:auto val="1"/>
        <c:lblAlgn val="ctr"/>
        <c:lblOffset val="100"/>
        <c:noMultiLvlLbl val="0"/>
      </c:catAx>
      <c:valAx>
        <c:axId val="7820531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19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25431366846"/>
          <c:y val="0.27091633466135456"/>
          <c:w val="0.84166837904536751"/>
          <c:h val="0.58964143426294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crianças cadastradas faltosas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0</c:v>
                </c:pt>
                <c:pt idx="1">
                  <c:v>5.5555555555555552E-2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39232"/>
        <c:axId val="78240768"/>
      </c:barChart>
      <c:catAx>
        <c:axId val="782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240768"/>
        <c:crosses val="autoZero"/>
        <c:auto val="1"/>
        <c:lblAlgn val="ctr"/>
        <c:lblOffset val="100"/>
        <c:noMultiLvlLbl val="0"/>
      </c:catAx>
      <c:valAx>
        <c:axId val="7824076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23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25431366846"/>
          <c:y val="0.18113240922097806"/>
          <c:w val="0.84166837904536751"/>
          <c:h val="0.69056731015497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registros atualizados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1</c:v>
                </c:pt>
                <c:pt idx="1">
                  <c:v>0.94444444444444442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168832"/>
        <c:axId val="78170368"/>
      </c:barChart>
      <c:catAx>
        <c:axId val="7816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170368"/>
        <c:crosses val="autoZero"/>
        <c:auto val="1"/>
        <c:lblAlgn val="ctr"/>
        <c:lblOffset val="100"/>
        <c:noMultiLvlLbl val="0"/>
      </c:catAx>
      <c:valAx>
        <c:axId val="7817036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168832"/>
        <c:crosses val="autoZero"/>
        <c:crossBetween val="between"/>
        <c:majorUnit val="0.2"/>
        <c:minorUnit val="4.0000000000000008E-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041688538932633"/>
          <c:y val="1.872672892632606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25431366846"/>
          <c:y val="0.23804594193167714"/>
          <c:w val="0.84166837904536751"/>
          <c:h val="0.61993407800769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mães orientadas durante a puericultura sobre cuidados gerais com a criança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1</c:v>
                </c:pt>
                <c:pt idx="1">
                  <c:v>0.94444444444444442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783680"/>
        <c:axId val="83785216"/>
      </c:barChart>
      <c:catAx>
        <c:axId val="8378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785216"/>
        <c:crosses val="autoZero"/>
        <c:auto val="1"/>
        <c:lblAlgn val="ctr"/>
        <c:lblOffset val="100"/>
        <c:noMultiLvlLbl val="0"/>
      </c:catAx>
      <c:valAx>
        <c:axId val="8378521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783680"/>
        <c:crosses val="autoZero"/>
        <c:crossBetween val="between"/>
        <c:majorUnit val="0.2"/>
        <c:minorUnit val="4.0000000000000008E-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25431366846"/>
          <c:y val="0.26294820717131473"/>
          <c:w val="0.84166837904536751"/>
          <c:h val="0.59760956175298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crianças que possuem caderneta com registro adequado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1</c:v>
                </c:pt>
                <c:pt idx="1">
                  <c:v>0.94444444444444442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794944"/>
        <c:axId val="83817216"/>
      </c:barChart>
      <c:catAx>
        <c:axId val="837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17216"/>
        <c:crosses val="autoZero"/>
        <c:auto val="1"/>
        <c:lblAlgn val="ctr"/>
        <c:lblOffset val="100"/>
        <c:noMultiLvlLbl val="0"/>
      </c:catAx>
      <c:valAx>
        <c:axId val="8381721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794944"/>
        <c:crosses val="autoZero"/>
        <c:crossBetween val="between"/>
        <c:majorUnit val="0.2"/>
        <c:minorUnit val="4.0000000000000008E-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291688538932632"/>
          <c:y val="1.436787215757322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25431366846"/>
          <c:y val="0.22161320743997909"/>
          <c:w val="0.84166837904536751"/>
          <c:h val="0.6197670745702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crianças com 1ª consulta odontológica aos 30 dias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Indicadores!$D$39:$G$40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0.05</c:v>
                </c:pt>
                <c:pt idx="1">
                  <c:v>0</c:v>
                </c:pt>
                <c:pt idx="2">
                  <c:v>0.14285714285714285</c:v>
                </c:pt>
                <c:pt idx="3">
                  <c:v>0.14285714285714285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07072"/>
        <c:axId val="83508608"/>
      </c:barChart>
      <c:catAx>
        <c:axId val="835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508608"/>
        <c:crosses val="autoZero"/>
        <c:auto val="1"/>
        <c:lblAlgn val="ctr"/>
        <c:lblOffset val="100"/>
        <c:noMultiLvlLbl val="0"/>
      </c:catAx>
      <c:valAx>
        <c:axId val="8350860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5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750021872265966"/>
          <c:y val="2.097911674084217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00025431366846"/>
          <c:y val="0.26058610065046217"/>
          <c:w val="0.84166837904536751"/>
          <c:h val="0.58010453041195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consulta odontológica após 6 meses de idade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0.22222222222222221</c:v>
                </c:pt>
                <c:pt idx="1">
                  <c:v>1</c:v>
                </c:pt>
                <c:pt idx="2">
                  <c:v>0.92307692307692313</c:v>
                </c:pt>
                <c:pt idx="3">
                  <c:v>0.91666666666666663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641472"/>
        <c:axId val="83643008"/>
      </c:barChart>
      <c:catAx>
        <c:axId val="8364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43008"/>
        <c:crosses val="autoZero"/>
        <c:auto val="1"/>
        <c:lblAlgn val="ctr"/>
        <c:lblOffset val="100"/>
        <c:noMultiLvlLbl val="0"/>
      </c:catAx>
      <c:valAx>
        <c:axId val="8364300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4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27FAAD-CFD6-47A4-AC89-53F6A6E9B3F7}" type="datetimeFigureOut">
              <a:rPr lang="pt-BR" smtClean="0"/>
              <a:pPr/>
              <a:t>13/10/2012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38BC08-F780-46C0-BC2A-EC1C83D9B5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825239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Garamond" pitchFamily="18" charset="0"/>
                <a:cs typeface="Arial" pitchFamily="34" charset="0"/>
              </a:rPr>
              <a:t>Acompanhamento da Puericultura na ESF1 de Passa Sete</a:t>
            </a:r>
            <a:endParaRPr lang="pt-BR" sz="36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0544" y="4365104"/>
            <a:ext cx="4109927" cy="129614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Aluna :Andréia </a:t>
            </a:r>
            <a:r>
              <a:rPr lang="pt-BR" dirty="0" err="1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Giacobe</a:t>
            </a:r>
            <a:endParaRPr lang="pt-BR" dirty="0" smtClean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pPr algn="l"/>
            <a:r>
              <a:rPr lang="pt-BR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rientadora: Alexandra  </a:t>
            </a:r>
            <a:r>
              <a:rPr lang="pt-BR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M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artins</a:t>
            </a:r>
            <a:endParaRPr lang="pt-BR" dirty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91358" y="6133946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Outubro 2012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18864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2400" dirty="0" smtClean="0">
                <a:latin typeface="Garamond" pitchFamily="18" charset="0"/>
              </a:rPr>
              <a:t>Universidade Federal de Pelotas</a:t>
            </a:r>
          </a:p>
          <a:p>
            <a:pPr algn="ctr"/>
            <a:r>
              <a:rPr lang="pt-BR" sz="2400" dirty="0">
                <a:latin typeface="Garamond" pitchFamily="18" charset="0"/>
              </a:rPr>
              <a:t>Especialização em Saúde da Família</a:t>
            </a:r>
          </a:p>
          <a:p>
            <a:pPr algn="ctr"/>
            <a:r>
              <a:rPr lang="pt-BR" sz="2400" dirty="0">
                <a:latin typeface="Garamond" pitchFamily="18" charset="0"/>
              </a:rPr>
              <a:t>Modalidade a Distância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0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Objetivo geral:</a:t>
            </a:r>
          </a:p>
          <a:p>
            <a:pPr marL="114300" indent="0" algn="just">
              <a:buNone/>
            </a:pPr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marL="114300" indent="0" algn="just">
              <a:buNone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Melhorar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a atenção à puericultura das crianças de 0 a 12 meses da ESF1 Passa Sete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Garamond" pitchFamily="18" charset="0"/>
              </a:rPr>
              <a:t>Objetivos e Metas:</a:t>
            </a:r>
            <a:endParaRPr lang="pt-BR" sz="3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836712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Garamond" pitchFamily="18" charset="0"/>
                <a:cs typeface="Arial" pitchFamily="34" charset="0"/>
              </a:rPr>
              <a:t>Objetivos Específicos</a:t>
            </a:r>
          </a:p>
          <a:p>
            <a:pPr algn="just"/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marL="5715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Ampliar a cobertura da puericultura;</a:t>
            </a:r>
          </a:p>
          <a:p>
            <a:pPr marL="114300" algn="just"/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marL="5715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Aumentar a adesão das crianças à puericultura;</a:t>
            </a:r>
          </a:p>
          <a:p>
            <a:pPr marL="114300" algn="just"/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marL="5715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Monitorar os registros do acompanhamento da puericultura;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67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908720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>
                <a:latin typeface="Garamond" pitchFamily="18" charset="0"/>
                <a:cs typeface="Arial" pitchFamily="34" charset="0"/>
              </a:rPr>
              <a:t>Aumentar o número de mães orientadas em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puericultura;</a:t>
            </a: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Promoção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da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saúde; </a:t>
            </a: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Melhorar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a qualidade do atendimento em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puericultura;</a:t>
            </a: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Mapeamento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das crianças de risco.</a:t>
            </a:r>
          </a:p>
        </p:txBody>
      </p:sp>
    </p:spTree>
    <p:extLst>
      <p:ext uri="{BB962C8B-B14F-4D97-AF65-F5344CB8AC3E}">
        <p14:creationId xmlns:p14="http://schemas.microsoft.com/office/powerpoint/2010/main" val="33432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836712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Garamond" pitchFamily="18" charset="0"/>
                <a:cs typeface="Arial" pitchFamily="34" charset="0"/>
              </a:rPr>
              <a:t>Metas 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Garamond" pitchFamily="18" charset="0"/>
                <a:cs typeface="Arial" pitchFamily="34" charset="0"/>
              </a:rPr>
              <a:t>Meta1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: Ampliar a cobertura de puericultura da área para 80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%;</a:t>
            </a: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2: Captar 100 % das crianças da área que não fazem puericultura nem na UBS nem em outro serviço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;</a:t>
            </a: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3: Realização da primeira consulta nos primeiros 15 dias de vida para 100% das crianças cadastradas</a:t>
            </a:r>
            <a:r>
              <a:rPr lang="pt-BR" sz="2800" dirty="0">
                <a:latin typeface="Garamond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135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692696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4: Buscar 100% das crianças faltosas ao programa de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puericultura;</a:t>
            </a: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5: Monitorar mensalmente os registros das consultas previstas  em 100% das crianças cadastradas no programa de puericultura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;</a:t>
            </a: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6:  Orientar 100% das mães sobre cuidados gerais com as crianças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33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692696"/>
            <a:ext cx="7200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7: Orientar 100% das mães participantes do grupo sobre todos os dados da caderneta de vacinação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;</a:t>
            </a: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8: Garantir agendamento de consulta odontológica necessária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nos primeiros 30 dias e após  6 meses de idade a 100% das crianças cadastradas no programa de puericultura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;</a:t>
            </a: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9: Monitorar o crescimento de 100% das crianças cadastradas no programa de puericultura </a:t>
            </a:r>
          </a:p>
        </p:txBody>
      </p:sp>
    </p:spTree>
    <p:extLst>
      <p:ext uri="{BB962C8B-B14F-4D97-AF65-F5344CB8AC3E}">
        <p14:creationId xmlns:p14="http://schemas.microsoft.com/office/powerpoint/2010/main" val="25414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052736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10: Aumentar o índice de vacinação em dia das crianças participantes do grupo para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95%;</a:t>
            </a: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11: Realizar a suplementação de ferro em 90% das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crianças a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partir dos 6 meses de idade; </a:t>
            </a:r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algn="just"/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12: Realizar teste do pezinho em 100% dos recém-nascidos, preferencialmente entre 3º e 7º dia de vida, nunca ultrapassando os trinta dias.</a:t>
            </a:r>
          </a:p>
        </p:txBody>
      </p:sp>
    </p:spTree>
    <p:extLst>
      <p:ext uri="{BB962C8B-B14F-4D97-AF65-F5344CB8AC3E}">
        <p14:creationId xmlns:p14="http://schemas.microsoft.com/office/powerpoint/2010/main" val="6288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836712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Meta 13: classificar o risco de todas as crianças cadastradas no programa de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puericultura.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2800" dirty="0">
                <a:latin typeface="Garamond" pitchFamily="18" charset="0"/>
              </a:rPr>
              <a:t>	</a:t>
            </a:r>
            <a:endParaRPr lang="pt-BR" sz="2800" dirty="0" smtClean="0">
              <a:latin typeface="Garamond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800" dirty="0">
                <a:latin typeface="Garamond" pitchFamily="18" charset="0"/>
              </a:rPr>
              <a:t>	</a:t>
            </a:r>
            <a:r>
              <a:rPr lang="pt-BR" sz="2800" dirty="0" smtClean="0">
                <a:latin typeface="Garamond" pitchFamily="18" charset="0"/>
              </a:rPr>
              <a:t>Foi </a:t>
            </a:r>
            <a:r>
              <a:rPr lang="pt-BR" sz="2800" dirty="0">
                <a:latin typeface="Garamond" pitchFamily="18" charset="0"/>
              </a:rPr>
              <a:t>realizada uma intervenção </a:t>
            </a:r>
            <a:r>
              <a:rPr lang="pt-BR" sz="2800" dirty="0" smtClean="0">
                <a:latin typeface="Garamond" pitchFamily="18" charset="0"/>
              </a:rPr>
              <a:t>com </a:t>
            </a:r>
            <a:r>
              <a:rPr lang="pt-BR" sz="2800" dirty="0">
                <a:latin typeface="Garamond" pitchFamily="18" charset="0"/>
              </a:rPr>
              <a:t>as crianças de 0 a 12 meses da </a:t>
            </a:r>
            <a:r>
              <a:rPr lang="pt-BR" sz="2800" dirty="0" smtClean="0">
                <a:latin typeface="Garamond" pitchFamily="18" charset="0"/>
              </a:rPr>
              <a:t>ESF </a:t>
            </a:r>
            <a:r>
              <a:rPr lang="pt-BR" sz="2800" dirty="0">
                <a:latin typeface="Garamond" pitchFamily="18" charset="0"/>
              </a:rPr>
              <a:t>1 do município de Passa </a:t>
            </a:r>
            <a:r>
              <a:rPr lang="pt-BR" sz="2800" dirty="0" smtClean="0">
                <a:latin typeface="Garamond" pitchFamily="18" charset="0"/>
              </a:rPr>
              <a:t>Sete.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800" dirty="0">
                <a:latin typeface="Garamond" pitchFamily="18" charset="0"/>
              </a:rPr>
              <a:t>	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Garamond" pitchFamily="18" charset="0"/>
              </a:rPr>
              <a:t>Metodologia</a:t>
            </a:r>
            <a:endParaRPr lang="pt-BR" sz="3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692696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Para </a:t>
            </a:r>
            <a:r>
              <a:rPr lang="pt-BR" sz="2800" dirty="0">
                <a:latin typeface="Garamond" pitchFamily="18" charset="0"/>
              </a:rPr>
              <a:t>cada objetivo proposto, foram realizadas diversas ações nos eixos </a:t>
            </a:r>
            <a:r>
              <a:rPr lang="pt-BR" sz="2800" dirty="0" smtClean="0">
                <a:latin typeface="Garamond" pitchFamily="18" charset="0"/>
              </a:rPr>
              <a:t>pedagógicos: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</a:t>
            </a:r>
            <a:r>
              <a:rPr lang="pt-BR" sz="2800" dirty="0">
                <a:latin typeface="Garamond" pitchFamily="18" charset="0"/>
              </a:rPr>
              <a:t>qualificação da prática </a:t>
            </a:r>
            <a:r>
              <a:rPr lang="pt-BR" sz="2800" dirty="0" smtClean="0">
                <a:latin typeface="Garamond" pitchFamily="18" charset="0"/>
              </a:rPr>
              <a:t>clínica;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engajamento público;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organização </a:t>
            </a:r>
            <a:r>
              <a:rPr lang="pt-BR" sz="2800" dirty="0">
                <a:latin typeface="Garamond" pitchFamily="18" charset="0"/>
              </a:rPr>
              <a:t>e gestão do serviço e </a:t>
            </a:r>
            <a:endParaRPr lang="pt-BR" sz="2800" dirty="0" smtClean="0">
              <a:latin typeface="Garamond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monitoramento </a:t>
            </a:r>
            <a:r>
              <a:rPr lang="pt-BR" sz="2800" dirty="0">
                <a:latin typeface="Garamond" pitchFamily="18" charset="0"/>
              </a:rPr>
              <a:t>e avaliação.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2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600" dirty="0" smtClean="0"/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A </a:t>
            </a:r>
            <a:r>
              <a:rPr lang="pt-BR" sz="2800" i="1" dirty="0" smtClean="0">
                <a:latin typeface="Garamond" pitchFamily="18" charset="0"/>
                <a:cs typeface="Calibri" pitchFamily="34" charset="0"/>
              </a:rPr>
              <a:t>puericultura </a:t>
            </a:r>
            <a:r>
              <a:rPr lang="pt-BR" sz="2800" dirty="0" smtClean="0">
                <a:latin typeface="Garamond" pitchFamily="18" charset="0"/>
                <a:cs typeface="Calibri" pitchFamily="34" charset="0"/>
              </a:rPr>
              <a:t>é uma ação programática do nível primário de atenção orientada pelo Ministério da Saúde, que concentra cinco ações básicas:</a:t>
            </a:r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Garamond" pitchFamily="18" charset="0"/>
                <a:cs typeface="Arial" pitchFamily="34" charset="0"/>
              </a:rPr>
              <a:t>Introdução</a:t>
            </a:r>
            <a:endParaRPr lang="pt-BR" sz="3600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980728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Garamond" pitchFamily="18" charset="0"/>
                <a:cs typeface="Arial" pitchFamily="34" charset="0"/>
              </a:rPr>
              <a:t>Ações: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Elaboração  e impressão das fichas utilizadas;</a:t>
            </a:r>
          </a:p>
          <a:p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Reunião, capacitação e sensibilização da equipe;</a:t>
            </a:r>
          </a:p>
          <a:p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Divulgação (rádio, ACS e Unidade de Saúde);</a:t>
            </a:r>
          </a:p>
          <a:p>
            <a:pPr>
              <a:buFont typeface="Arial" pitchFamily="34" charset="0"/>
              <a:buChar char="•"/>
            </a:pPr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Cadastramento das crianças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7439" y="1091952"/>
            <a:ext cx="7272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Garamond" pitchFamily="18" charset="0"/>
                <a:cs typeface="Arial" pitchFamily="34" charset="0"/>
              </a:rPr>
              <a:t>Ações:</a:t>
            </a:r>
          </a:p>
          <a:p>
            <a:pPr algn="just"/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   Grupos e </a:t>
            </a:r>
            <a:r>
              <a:rPr lang="pt-BR" sz="2800" dirty="0" err="1" smtClean="0">
                <a:latin typeface="Garamond" pitchFamily="18" charset="0"/>
                <a:cs typeface="Arial" pitchFamily="34" charset="0"/>
              </a:rPr>
              <a:t>reagendamento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 de consultas;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Busca ativa de faltosos (V.D e telefone);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Avaliação quinzenal dos faltosos;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    Priorização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da puericultura nos dias de agendamento;</a:t>
            </a:r>
          </a:p>
          <a:p>
            <a:pPr algn="just">
              <a:buFont typeface="Arial" pitchFamily="34" charset="0"/>
              <a:buChar char="•"/>
            </a:pPr>
            <a:endParaRPr lang="pt-BR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692696"/>
            <a:ext cx="74168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2800" dirty="0" smtClean="0">
                <a:latin typeface="Garamond" pitchFamily="18" charset="0"/>
                <a:cs typeface="Arial" pitchFamily="34" charset="0"/>
              </a:rPr>
              <a:t> Ações: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Sala personalizada para puericultura;</a:t>
            </a:r>
          </a:p>
          <a:p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Recomendações do Protocolo Saúde da Criança do Ministério da saúde (2002);</a:t>
            </a:r>
          </a:p>
          <a:p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Dados coletados nas fichas (pré-natal e nascimento);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Os resultados a seguir demonstrarão a colaboração de toda a equipe da ESF e o comprometimento das mães com esta intervenção. 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Garamond" pitchFamily="18" charset="0"/>
              </a:rPr>
              <a:t>Resultados</a:t>
            </a:r>
            <a:endParaRPr lang="pt-BR" sz="3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90872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P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roporção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de crianças moradoras na área da abrangência da ESF1 cadastradas no programa.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57290" y="5000636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aramond" pitchFamily="18" charset="0"/>
              </a:rPr>
              <a:t>A meta de 80% foi atingida em todos os meses da intervenção.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299854" y="2234045"/>
          <a:ext cx="4544291" cy="238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9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76470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P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roporção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de crianças da área que não fazem puericultura nenhum outro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serviço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42976" y="464344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aramond" pitchFamily="18" charset="0"/>
              </a:rPr>
              <a:t>A meta foi atingida no quarto mês. A causa foi uma criança de divisa que busca atendimento em outro município por ter mais acessibilidade.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892808"/>
              </p:ext>
            </p:extLst>
          </p:nvPr>
        </p:nvGraphicFramePr>
        <p:xfrm>
          <a:off x="2118102" y="1916832"/>
          <a:ext cx="4547755" cy="244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76470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Garamond" pitchFamily="18" charset="0"/>
                <a:cs typeface="Arial" pitchFamily="34" charset="0"/>
              </a:rPr>
              <a:t>P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roporção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de crianças que realizaram a primeira consulta nos primeiros 15 dias de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vida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14414" y="5000636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aramond" pitchFamily="18" charset="0"/>
              </a:rPr>
              <a:t>A meta de 100 % foi atingida em todos os meses.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299854" y="2125806"/>
          <a:ext cx="4544291" cy="260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05273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Garamond" pitchFamily="18" charset="0"/>
                <a:cs typeface="Arial" pitchFamily="34" charset="0"/>
              </a:rPr>
              <a:t>P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roporção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de crianças cadastradas faltosas ao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programa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00100" y="507207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aramond" pitchFamily="18" charset="0"/>
              </a:rPr>
              <a:t>Meta de 100% não foi atingida somente no segundo mês, busca ativa realizada.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578935"/>
              </p:ext>
            </p:extLst>
          </p:nvPr>
        </p:nvGraphicFramePr>
        <p:xfrm>
          <a:off x="2411760" y="2132856"/>
          <a:ext cx="4536504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55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6772" y="131510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Garamond" pitchFamily="18" charset="0"/>
                <a:cs typeface="Arial" pitchFamily="34" charset="0"/>
              </a:rPr>
              <a:t>P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roporção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de registros atualizados</a:t>
            </a:r>
            <a:r>
              <a:rPr lang="pt-BR" dirty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28662" y="514351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Garamond" pitchFamily="18" charset="0"/>
            </a:endParaRPr>
          </a:p>
          <a:p>
            <a:r>
              <a:rPr lang="pt-BR" sz="2400" dirty="0" smtClean="0">
                <a:latin typeface="Garamond" pitchFamily="18" charset="0"/>
              </a:rPr>
              <a:t>A meta de 100% não foi atingida somente no segundo mês.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439267"/>
              </p:ext>
            </p:extLst>
          </p:nvPr>
        </p:nvGraphicFramePr>
        <p:xfrm>
          <a:off x="1835696" y="2132856"/>
          <a:ext cx="52565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3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908720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Garamond" pitchFamily="18" charset="0"/>
              </a:rPr>
              <a:t>P</a:t>
            </a:r>
            <a:r>
              <a:rPr lang="pt-BR" sz="2800" dirty="0" smtClean="0">
                <a:latin typeface="Garamond" pitchFamily="18" charset="0"/>
              </a:rPr>
              <a:t>roporção </a:t>
            </a:r>
            <a:r>
              <a:rPr lang="pt-BR" sz="2800" dirty="0">
                <a:latin typeface="Garamond" pitchFamily="18" charset="0"/>
              </a:rPr>
              <a:t>de mães orientadas durante a puericultura sobre cuidados gerais da </a:t>
            </a:r>
            <a:r>
              <a:rPr lang="pt-BR" sz="2800" dirty="0" smtClean="0">
                <a:latin typeface="Garamond" pitchFamily="18" charset="0"/>
              </a:rPr>
              <a:t>criança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14414" y="500063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aramond" pitchFamily="18" charset="0"/>
              </a:rPr>
              <a:t>A meta de orientar 100 % das mães não foi atingida somente no segundo mês.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454401"/>
              </p:ext>
            </p:extLst>
          </p:nvPr>
        </p:nvGraphicFramePr>
        <p:xfrm>
          <a:off x="1475656" y="1862828"/>
          <a:ext cx="5832648" cy="313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6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 Promoção </a:t>
            </a:r>
            <a:r>
              <a:rPr lang="pt-BR" sz="2800" dirty="0">
                <a:latin typeface="Garamond" pitchFamily="18" charset="0"/>
                <a:cs typeface="Calibri" pitchFamily="34" charset="0"/>
              </a:rPr>
              <a:t>do aleitamento </a:t>
            </a:r>
            <a:r>
              <a:rPr lang="pt-BR" sz="2800" dirty="0" smtClean="0">
                <a:latin typeface="Garamond" pitchFamily="18" charset="0"/>
                <a:cs typeface="Calibri" pitchFamily="34" charset="0"/>
              </a:rPr>
              <a:t>materno;</a:t>
            </a:r>
          </a:p>
          <a:p>
            <a:pPr algn="just">
              <a:lnSpc>
                <a:spcPct val="160000"/>
              </a:lnSpc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  Acompanhamento </a:t>
            </a:r>
            <a:r>
              <a:rPr lang="pt-BR" sz="2800" dirty="0">
                <a:latin typeface="Garamond" pitchFamily="18" charset="0"/>
                <a:cs typeface="Calibri" pitchFamily="34" charset="0"/>
              </a:rPr>
              <a:t>do crescimento e </a:t>
            </a:r>
            <a:r>
              <a:rPr lang="pt-BR" sz="2800" dirty="0" smtClean="0">
                <a:latin typeface="Garamond" pitchFamily="18" charset="0"/>
                <a:cs typeface="Calibri" pitchFamily="34" charset="0"/>
              </a:rPr>
              <a:t>desenvolvimento; </a:t>
            </a:r>
          </a:p>
          <a:p>
            <a:pPr algn="just">
              <a:lnSpc>
                <a:spcPct val="160000"/>
              </a:lnSpc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  Imunizações;</a:t>
            </a:r>
          </a:p>
          <a:p>
            <a:pPr algn="just">
              <a:lnSpc>
                <a:spcPct val="160000"/>
              </a:lnSpc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Garamond" pitchFamily="18" charset="0"/>
                <a:cs typeface="Arial" pitchFamily="34" charset="0"/>
              </a:rPr>
              <a:t>Introdução</a:t>
            </a:r>
            <a:endParaRPr lang="pt-BR" sz="3600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76470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P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roporção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de crianças que possuem caderneta com registro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adequado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662" y="514351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aramond" pitchFamily="18" charset="0"/>
              </a:rPr>
              <a:t>Meta de 100% não foi atingida no segundo mês, criança faltosa  a puericultura.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116638"/>
              </p:ext>
            </p:extLst>
          </p:nvPr>
        </p:nvGraphicFramePr>
        <p:xfrm>
          <a:off x="1835696" y="1718811"/>
          <a:ext cx="4976339" cy="329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5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90872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P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roporção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de crianças com 1ª consulta odontológica aos 30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dias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42976" y="471488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aramond" pitchFamily="18" charset="0"/>
              </a:rPr>
              <a:t>Aumentou de 5 % para 14,3% o número de crianças com consulta odontológica aos 30 dias.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450012"/>
              </p:ext>
            </p:extLst>
          </p:nvPr>
        </p:nvGraphicFramePr>
        <p:xfrm>
          <a:off x="1907704" y="2204864"/>
          <a:ext cx="51845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8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980728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P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roporção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de crianças com consulta odontológica após seis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meses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47664" y="32129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85786" y="5286388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Garamond" pitchFamily="18" charset="0"/>
              </a:rPr>
              <a:t>A meta de 100% foi atingida no segundo mês. Comparecimento fora da data agendada.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012157"/>
              </p:ext>
            </p:extLst>
          </p:nvPr>
        </p:nvGraphicFramePr>
        <p:xfrm>
          <a:off x="2123728" y="2060847"/>
          <a:ext cx="4968552" cy="289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56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Garamond" pitchFamily="18" charset="0"/>
                <a:cs typeface="Arial" pitchFamily="34" charset="0"/>
              </a:rPr>
              <a:t>Proporção de crianças com déficit de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peso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662" y="464344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Garamond" pitchFamily="18" charset="0"/>
              </a:rPr>
              <a:t>Houve uma redução de 10 % para 4,8% no período da intervenção.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591769"/>
              </p:ext>
            </p:extLst>
          </p:nvPr>
        </p:nvGraphicFramePr>
        <p:xfrm>
          <a:off x="1475657" y="1772816"/>
          <a:ext cx="52613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77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83671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Garamond" pitchFamily="18" charset="0"/>
                <a:cs typeface="Arial" pitchFamily="34" charset="0"/>
              </a:rPr>
              <a:t>Proporção de crianças com excesso de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peso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57224" y="492919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aramond" pitchFamily="18" charset="0"/>
              </a:rPr>
              <a:t>A</a:t>
            </a:r>
            <a:r>
              <a:rPr lang="pt-BR" sz="2400" dirty="0" smtClean="0">
                <a:latin typeface="Garamond" pitchFamily="18" charset="0"/>
              </a:rPr>
              <a:t>umento do terceiro para o quarto mês e redução total no quarto mês, devido ao adoecimento  das crianças na entrada do inverno (redução apetite e peso).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806810"/>
              </p:ext>
            </p:extLst>
          </p:nvPr>
        </p:nvGraphicFramePr>
        <p:xfrm>
          <a:off x="1691680" y="1772816"/>
          <a:ext cx="5400600" cy="280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8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98072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P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roporção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de crianças com a vacinação em dia de acordo com a idade: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7224" y="5000636"/>
            <a:ext cx="724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Garamond" pitchFamily="18" charset="0"/>
              </a:rPr>
              <a:t>A meta de 95% não foi atingida, atribui-se o fato da vacinação da influenza (2 doses) e  doenças de inverno.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14588"/>
              </p:ext>
            </p:extLst>
          </p:nvPr>
        </p:nvGraphicFramePr>
        <p:xfrm>
          <a:off x="1331640" y="1934836"/>
          <a:ext cx="5955004" cy="2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1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62162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Garamond" pitchFamily="18" charset="0"/>
                <a:cs typeface="Arial" pitchFamily="34" charset="0"/>
              </a:rPr>
              <a:t>Proporção de crianças com suplementação de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ferro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662" y="4929198"/>
            <a:ext cx="7315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Garamond" pitchFamily="18" charset="0"/>
              </a:rPr>
              <a:t>Aumento gradativo e meta atingida no quarto mês </a:t>
            </a:r>
          </a:p>
          <a:p>
            <a:pPr algn="just"/>
            <a:r>
              <a:rPr lang="pt-BR" sz="2400" dirty="0" smtClean="0">
                <a:latin typeface="Garamond" pitchFamily="18" charset="0"/>
              </a:rPr>
              <a:t>(100 % das crianças suplementadas com ferro).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752861"/>
              </p:ext>
            </p:extLst>
          </p:nvPr>
        </p:nvGraphicFramePr>
        <p:xfrm>
          <a:off x="1259632" y="1700808"/>
          <a:ext cx="58326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46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33265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Proporção de crianças com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teste pezinho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77508" y="5357826"/>
            <a:ext cx="6922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Garamond" pitchFamily="18" charset="0"/>
              </a:rPr>
              <a:t>Com exceção do primeiro mês onde uma criança estava em UTI até os 30 dias, nos demais meses a meta de 100% foi atingida.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812997"/>
              </p:ext>
            </p:extLst>
          </p:nvPr>
        </p:nvGraphicFramePr>
        <p:xfrm>
          <a:off x="1475656" y="1412776"/>
          <a:ext cx="5403559" cy="30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65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Garamond" pitchFamily="18" charset="0"/>
                <a:cs typeface="Arial" pitchFamily="34" charset="0"/>
              </a:rPr>
              <a:t>Proporção de crianças com avaliação de risco</a:t>
            </a:r>
            <a:r>
              <a:rPr lang="pt-BR" sz="2800" dirty="0">
                <a:latin typeface="Garamond" pitchFamily="18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3568" y="465313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Garamond" pitchFamily="18" charset="0"/>
              </a:rPr>
              <a:t>As crianças cadastradas e participantes da puericultura foram mapeadas, sendo que , nos três primeiros meses haviam crianças que faziam puericultura particular e que iam pra outro município.</a:t>
            </a:r>
            <a:endParaRPr lang="pt-BR" sz="2400" dirty="0">
              <a:latin typeface="Garamond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088975"/>
              </p:ext>
            </p:extLst>
          </p:nvPr>
        </p:nvGraphicFramePr>
        <p:xfrm>
          <a:off x="1547664" y="1412776"/>
          <a:ext cx="6048671" cy="307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9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124744"/>
            <a:ext cx="7128792" cy="390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As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ações programadas foram todas realizadas e estão sendo, para todas as crianças cadastradas no programa de puericultura, independente de participarem do grupo ou não, atingindo assim, o objetivo que é melhorar a atenção à puericultura as crianças de 0 a 12 meses da ESF1 Passa Sete. </a:t>
            </a:r>
          </a:p>
        </p:txBody>
      </p:sp>
    </p:spTree>
    <p:extLst>
      <p:ext uri="{BB962C8B-B14F-4D97-AF65-F5344CB8AC3E}">
        <p14:creationId xmlns:p14="http://schemas.microsoft.com/office/powerpoint/2010/main" val="39072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  Prevenção</a:t>
            </a:r>
            <a:r>
              <a:rPr lang="pt-BR" sz="2800" dirty="0">
                <a:latin typeface="Garamond" pitchFamily="18" charset="0"/>
                <a:cs typeface="Calibri" pitchFamily="34" charset="0"/>
              </a:rPr>
              <a:t>;</a:t>
            </a:r>
            <a:r>
              <a:rPr lang="pt-BR" sz="2800" dirty="0" smtClean="0">
                <a:latin typeface="Garamond" pitchFamily="18" charset="0"/>
                <a:cs typeface="Calibri" pitchFamily="34" charset="0"/>
              </a:rPr>
              <a:t> </a:t>
            </a:r>
          </a:p>
          <a:p>
            <a:pPr algn="just">
              <a:lnSpc>
                <a:spcPct val="160000"/>
              </a:lnSpc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  Controle </a:t>
            </a:r>
            <a:r>
              <a:rPr lang="pt-BR" sz="2800" dirty="0">
                <a:latin typeface="Garamond" pitchFamily="18" charset="0"/>
                <a:cs typeface="Calibri" pitchFamily="34" charset="0"/>
              </a:rPr>
              <a:t>das doenças </a:t>
            </a:r>
            <a:r>
              <a:rPr lang="pt-BR" sz="2800" dirty="0" smtClean="0">
                <a:latin typeface="Garamond" pitchFamily="18" charset="0"/>
                <a:cs typeface="Calibri" pitchFamily="34" charset="0"/>
              </a:rPr>
              <a:t>diarreicas </a:t>
            </a:r>
            <a:r>
              <a:rPr lang="pt-BR" sz="2800" dirty="0">
                <a:latin typeface="Garamond" pitchFamily="18" charset="0"/>
                <a:cs typeface="Calibri" pitchFamily="34" charset="0"/>
              </a:rPr>
              <a:t>agudas e das infecções respiratórias agudas. </a:t>
            </a:r>
            <a:endParaRPr lang="pt-BR" sz="2800" dirty="0" smtClean="0">
              <a:latin typeface="Garamond" pitchFamily="18" charset="0"/>
              <a:cs typeface="Calibri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Garamond" pitchFamily="18" charset="0"/>
                <a:cs typeface="Arial" pitchFamily="34" charset="0"/>
              </a:rPr>
              <a:t>Introdução</a:t>
            </a:r>
            <a:endParaRPr lang="pt-BR" sz="3600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Engajamento da equipe na atenção à puericultura;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Qualificação da prática clínica;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Controle de crescimento e desenvolvimento das crianças;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Crianças acompanhadas  =  contribuição redução mortalidade infantil;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Garamond" pitchFamily="18" charset="0"/>
              </a:rPr>
              <a:t>Discussão</a:t>
            </a:r>
            <a:endParaRPr lang="pt-BR" sz="3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98072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Metas e objetivos propostos  parcialmente atingidos;</a:t>
            </a:r>
          </a:p>
          <a:p>
            <a:pPr algn="just"/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Melhora da atenção à puericultura de 0 a 1 ano da ESF1 Passa Sete.</a:t>
            </a:r>
          </a:p>
          <a:p>
            <a:pPr algn="just"/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Incorporação das ações em puericultura na rotina da equipe.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800" dirty="0">
              <a:latin typeface="Garamond" pitchFamily="18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sz="2800" dirty="0" smtClean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Olhar diferenciado para o local de trabalho e ações realizadas;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Inserção de projeto com auxílio da equipe (reuniões);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Interação da equipe, usuários e gestão;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Garamond" pitchFamily="18" charset="0"/>
                <a:cs typeface="Arial" pitchFamily="34" charset="0"/>
              </a:rPr>
              <a:t>Reflexão Crítica no processo de aprendizagem</a:t>
            </a:r>
            <a:endParaRPr lang="pt-BR" sz="3600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86691" y="620688"/>
            <a:ext cx="72857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latin typeface="Garamond" pitchFamily="18" charset="0"/>
                <a:cs typeface="Arial" pitchFamily="34" charset="0"/>
              </a:rPr>
              <a:t>Qualificação da prática clínica</a:t>
            </a:r>
            <a:r>
              <a:rPr lang="pt-BR" sz="2800" dirty="0" smtClean="0">
                <a:latin typeface="Garamond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Usuários acolhidos e priorizados;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Garamond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Arial" pitchFamily="34" charset="0"/>
              </a:rPr>
              <a:t>Melhora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da saúde da população de 0 a 12 meses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da 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ESF1 de Passa 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Sete</a:t>
            </a:r>
            <a:r>
              <a:rPr lang="pt-BR" sz="2800" dirty="0">
                <a:latin typeface="Garamond" pitchFamily="18" charset="0"/>
                <a:cs typeface="Arial" pitchFamily="34" charset="0"/>
              </a:rPr>
              <a:t>;</a:t>
            </a:r>
          </a:p>
          <a:p>
            <a:pPr marL="285750" indent="-285750"/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94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Imagem 1" descr="DSC09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714356"/>
            <a:ext cx="1257300" cy="1733550"/>
          </a:xfrm>
          <a:prstGeom prst="rect">
            <a:avLst/>
          </a:prstGeom>
          <a:noFill/>
        </p:spPr>
      </p:pic>
      <p:pic>
        <p:nvPicPr>
          <p:cNvPr id="1031" name="Imagem 2" descr="DSC09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857232"/>
            <a:ext cx="2143140" cy="1500198"/>
          </a:xfrm>
          <a:prstGeom prst="rect">
            <a:avLst/>
          </a:prstGeom>
          <a:noFill/>
        </p:spPr>
      </p:pic>
      <p:pic>
        <p:nvPicPr>
          <p:cNvPr id="1030" name="Imagem 4" descr="DSC094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857232"/>
            <a:ext cx="2143140" cy="1500198"/>
          </a:xfrm>
          <a:prstGeom prst="rect">
            <a:avLst/>
          </a:prstGeom>
          <a:noFill/>
        </p:spPr>
      </p:pic>
      <p:pic>
        <p:nvPicPr>
          <p:cNvPr id="1029" name="Imagem 3" descr="DSC093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714620"/>
            <a:ext cx="2000264" cy="1428760"/>
          </a:xfrm>
          <a:prstGeom prst="rect">
            <a:avLst/>
          </a:prstGeom>
          <a:noFill/>
        </p:spPr>
      </p:pic>
      <p:pic>
        <p:nvPicPr>
          <p:cNvPr id="1028" name="Imagem 6" descr="DSC094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643182"/>
            <a:ext cx="2205039" cy="1500198"/>
          </a:xfrm>
          <a:prstGeom prst="rect">
            <a:avLst/>
          </a:prstGeom>
          <a:noFill/>
        </p:spPr>
      </p:pic>
      <p:pic>
        <p:nvPicPr>
          <p:cNvPr id="1027" name="Imagem 5" descr="DSC094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500570"/>
            <a:ext cx="2214578" cy="1571636"/>
          </a:xfrm>
          <a:prstGeom prst="rect">
            <a:avLst/>
          </a:prstGeom>
          <a:noFill/>
        </p:spPr>
      </p:pic>
      <p:pic>
        <p:nvPicPr>
          <p:cNvPr id="1026" name="Imagem 7" descr="DSC096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714620"/>
            <a:ext cx="2162177" cy="1566864"/>
          </a:xfrm>
          <a:prstGeom prst="rect">
            <a:avLst/>
          </a:prstGeom>
          <a:noFill/>
        </p:spPr>
      </p:pic>
      <p:pic>
        <p:nvPicPr>
          <p:cNvPr id="1025" name="Imagem 8" descr="DSC0964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4572008"/>
            <a:ext cx="2286016" cy="1500198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44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76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649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49263" y="782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49263" y="913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048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1839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Imagem 18" descr="D:\Meus documentos\Minhas imagens\Fotos grupos ESf 1\2012\fotos grupo puericultura\Abril\DSC0424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572008"/>
            <a:ext cx="2286016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Garamond" pitchFamily="18" charset="0"/>
              </a:rPr>
              <a:t>Obrigado</a:t>
            </a:r>
            <a:endParaRPr lang="pt-BR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0288" y="764704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dirty="0" smtClean="0"/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Caracterização do Município de Passa Sete</a:t>
            </a:r>
            <a:r>
              <a:rPr lang="pt-BR" sz="2800" dirty="0">
                <a:latin typeface="Garamond" pitchFamily="18" charset="0"/>
                <a:cs typeface="Calibri" pitchFamily="34" charset="0"/>
              </a:rPr>
              <a:t>:</a:t>
            </a:r>
            <a:endParaRPr lang="pt-BR" sz="2800" dirty="0" smtClean="0">
              <a:latin typeface="Garamond" pitchFamily="18" charset="0"/>
              <a:cs typeface="Calibri" pitchFamily="34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Localiza-se na região central do estado do RS;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4.903 habitantes;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2 equipes ESF com 100% cobertura;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Calibri" pitchFamily="34" charset="0"/>
              </a:rPr>
              <a:t> Essencialmente rural.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860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836712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Caracterização da ESF1-Unidade Sanitária Passa Sete:</a:t>
            </a:r>
          </a:p>
          <a:p>
            <a:pPr lvl="0"/>
            <a:endParaRPr lang="pt-BR" sz="28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Pequena extensão área urbana (100 famílias);</a:t>
            </a:r>
          </a:p>
          <a:p>
            <a:pPr marL="457200" lvl="0" indent="-457200"/>
            <a:endParaRPr lang="pt-BR" sz="28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897 famílias, num total de 2.675 habitantes;</a:t>
            </a:r>
          </a:p>
          <a:p>
            <a:pPr lvl="0"/>
            <a:endParaRPr lang="pt-BR" sz="28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Não possuímos hospital;</a:t>
            </a:r>
          </a:p>
          <a:p>
            <a:pPr lvl="0"/>
            <a:endParaRPr lang="pt-BR" sz="28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Pronto atendimento em hospital do município vizinho: 19 as 07:00 horas e fins de semana.</a:t>
            </a:r>
          </a:p>
        </p:txBody>
      </p:sp>
    </p:spTree>
    <p:extLst>
      <p:ext uri="{BB962C8B-B14F-4D97-AF65-F5344CB8AC3E}">
        <p14:creationId xmlns:p14="http://schemas.microsoft.com/office/powerpoint/2010/main" val="37457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692696"/>
            <a:ext cx="6912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Serviços disponíveis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:</a:t>
            </a:r>
            <a:endParaRPr lang="pt-BR" sz="28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Consulta médica, de enfermagem, odontológica, nutricional e psicológica;</a:t>
            </a:r>
          </a:p>
          <a:p>
            <a:pPr marL="457200" lvl="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Coletas exames </a:t>
            </a:r>
            <a:r>
              <a:rPr lang="pt-BR" sz="2800" dirty="0" err="1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citopatológicos</a:t>
            </a:r>
            <a:r>
              <a:rPr lang="pt-BR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;</a:t>
            </a:r>
          </a:p>
          <a:p>
            <a:pPr marL="457200" lvl="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Vacinação</a:t>
            </a: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;</a:t>
            </a:r>
          </a:p>
          <a:p>
            <a:pPr marL="457200" lvl="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Visitas domiciliares;</a:t>
            </a:r>
          </a:p>
          <a:p>
            <a:pPr marL="457200" lvl="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Grupos gestantes, hipertensos e diabéticos, alcoolistas e puericultura etc.</a:t>
            </a:r>
            <a:endParaRPr lang="pt-BR" sz="28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1277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Garamond" pitchFamily="18" charset="0"/>
                <a:cs typeface="Arial" pitchFamily="34" charset="0"/>
              </a:rPr>
              <a:t>	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A puericultura não era realizada na ESF 1 de Passa Sete antes da intervenção.</a:t>
            </a:r>
          </a:p>
          <a:p>
            <a:pPr algn="just"/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Garamond" pitchFamily="18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Garamond" pitchFamily="18" charset="0"/>
                <a:cs typeface="Arial" pitchFamily="34" charset="0"/>
              </a:rPr>
              <a:t>	</a:t>
            </a:r>
            <a:r>
              <a:rPr lang="pt-BR" sz="2800" dirty="0" smtClean="0">
                <a:latin typeface="Garamond" pitchFamily="18" charset="0"/>
                <a:cs typeface="Arial" pitchFamily="34" charset="0"/>
              </a:rPr>
              <a:t>Acompanhamento peso através de ACS</a:t>
            </a:r>
            <a:endParaRPr lang="pt-BR" sz="2800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581</TotalTime>
  <Words>1337</Words>
  <Application>Microsoft Office PowerPoint</Application>
  <PresentationFormat>Apresentação na tela (4:3)</PresentationFormat>
  <Paragraphs>195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Capa Dura</vt:lpstr>
      <vt:lpstr>Acompanhamento da Puericultura na ESF1 de Passa Sete</vt:lpstr>
      <vt:lpstr>Introdução</vt:lpstr>
      <vt:lpstr>Introdução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 e Metas: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Reflexão Crítica no processo de aprendizagem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Acompanhamento da puericultura na ESf1 de Passa Sete</dc:title>
  <dc:creator>Andreia</dc:creator>
  <cp:lastModifiedBy>Andreia</cp:lastModifiedBy>
  <cp:revision>80</cp:revision>
  <dcterms:created xsi:type="dcterms:W3CDTF">2012-09-10T22:02:36Z</dcterms:created>
  <dcterms:modified xsi:type="dcterms:W3CDTF">2012-10-13T21:26:13Z</dcterms:modified>
</cp:coreProperties>
</file>