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96" r:id="rId2"/>
    <p:sldId id="297" r:id="rId3"/>
    <p:sldId id="261" r:id="rId4"/>
    <p:sldId id="327" r:id="rId5"/>
    <p:sldId id="259" r:id="rId6"/>
    <p:sldId id="328" r:id="rId7"/>
    <p:sldId id="260" r:id="rId8"/>
    <p:sldId id="262" r:id="rId9"/>
    <p:sldId id="298" r:id="rId10"/>
    <p:sldId id="263" r:id="rId11"/>
    <p:sldId id="264" r:id="rId12"/>
    <p:sldId id="299" r:id="rId13"/>
    <p:sldId id="265" r:id="rId14"/>
    <p:sldId id="277" r:id="rId15"/>
    <p:sldId id="300" r:id="rId16"/>
    <p:sldId id="268" r:id="rId17"/>
    <p:sldId id="285" r:id="rId18"/>
    <p:sldId id="279" r:id="rId19"/>
    <p:sldId id="301" r:id="rId20"/>
    <p:sldId id="302" r:id="rId21"/>
    <p:sldId id="286" r:id="rId22"/>
    <p:sldId id="280" r:id="rId23"/>
    <p:sldId id="303" r:id="rId24"/>
    <p:sldId id="304" r:id="rId25"/>
    <p:sldId id="332" r:id="rId26"/>
    <p:sldId id="305" r:id="rId27"/>
    <p:sldId id="306" r:id="rId28"/>
    <p:sldId id="291" r:id="rId29"/>
    <p:sldId id="281" r:id="rId30"/>
    <p:sldId id="307" r:id="rId31"/>
    <p:sldId id="308" r:id="rId32"/>
    <p:sldId id="309" r:id="rId33"/>
    <p:sldId id="310" r:id="rId34"/>
    <p:sldId id="329" r:id="rId35"/>
    <p:sldId id="270" r:id="rId36"/>
    <p:sldId id="330" r:id="rId37"/>
    <p:sldId id="311" r:id="rId38"/>
    <p:sldId id="312" r:id="rId39"/>
    <p:sldId id="271" r:id="rId40"/>
    <p:sldId id="314" r:id="rId41"/>
    <p:sldId id="315" r:id="rId42"/>
    <p:sldId id="272" r:id="rId43"/>
    <p:sldId id="316" r:id="rId44"/>
    <p:sldId id="273" r:id="rId45"/>
    <p:sldId id="317" r:id="rId46"/>
    <p:sldId id="274" r:id="rId47"/>
    <p:sldId id="320" r:id="rId48"/>
    <p:sldId id="275" r:id="rId49"/>
    <p:sldId id="324" r:id="rId50"/>
    <p:sldId id="331" r:id="rId51"/>
    <p:sldId id="292" r:id="rId52"/>
    <p:sldId id="293" r:id="rId53"/>
    <p:sldId id="294" r:id="rId54"/>
    <p:sldId id="295" r:id="rId55"/>
    <p:sldId id="326" r:id="rId5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3" autoAdjust="0"/>
    <p:restoredTop sz="94660"/>
  </p:normalViewPr>
  <p:slideViewPr>
    <p:cSldViewPr snapToGrid="0">
      <p:cViewPr>
        <p:scale>
          <a:sx n="70" d="100"/>
          <a:sy n="70" d="100"/>
        </p:scale>
        <p:origin x="-6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../embeddings/oleObject2.bin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../embeddings/oleObject3.bin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../embeddings/oleObject4.bin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../embeddings/oleObject5.bin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../embeddings/oleObject6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../embeddings/oleObject8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1.bin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12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../embeddings/oleObject9.bin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13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dirty="0"/>
              <a:t>Proporção de gestantes cadastradas no Programa de </a:t>
            </a:r>
            <a:r>
              <a:rPr lang="pt-BR" dirty="0" smtClean="0"/>
              <a:t>Pré-natal. 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0.82608695652173914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720704"/>
        <c:axId val="180586176"/>
      </c:barChart>
      <c:catAx>
        <c:axId val="10772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0586176"/>
        <c:crosses val="autoZero"/>
        <c:auto val="1"/>
        <c:lblAlgn val="ctr"/>
        <c:lblOffset val="100"/>
        <c:noMultiLvlLbl val="0"/>
      </c:catAx>
      <c:valAx>
        <c:axId val="18058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77207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657920"/>
        <c:axId val="232677952"/>
      </c:barChart>
      <c:catAx>
        <c:axId val="22465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2677952"/>
        <c:crosses val="autoZero"/>
        <c:auto val="1"/>
        <c:lblAlgn val="ctr"/>
        <c:lblOffset val="100"/>
        <c:noMultiLvlLbl val="0"/>
      </c:catAx>
      <c:valAx>
        <c:axId val="23267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2465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0.36842105263157893</c:v>
                </c:pt>
                <c:pt idx="1">
                  <c:v>0.34782608695652173</c:v>
                </c:pt>
                <c:pt idx="2">
                  <c:v>0.34782608695652173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657408"/>
        <c:axId val="232680256"/>
      </c:barChart>
      <c:catAx>
        <c:axId val="22465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2680256"/>
        <c:crosses val="autoZero"/>
        <c:auto val="1"/>
        <c:lblAlgn val="ctr"/>
        <c:lblOffset val="100"/>
        <c:noMultiLvlLbl val="0"/>
      </c:catAx>
      <c:valAx>
        <c:axId val="23268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24657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Puerpério final.xls]Indicadores'!$C$13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Puerpério final.xls]Indicadores'!$D$12:$G$12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Puerpério final.xls]Indicadores'!$D$13:$G$13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659456"/>
        <c:axId val="232683136"/>
      </c:barChart>
      <c:catAx>
        <c:axId val="2246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2683136"/>
        <c:crosses val="autoZero"/>
        <c:auto val="1"/>
        <c:lblAlgn val="ctr"/>
        <c:lblOffset val="100"/>
        <c:noMultiLvlLbl val="0"/>
      </c:catAx>
      <c:valAx>
        <c:axId val="23268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246594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Puerpério final.xls]Indicadores'!$C$18</c:f>
              <c:strCache>
                <c:ptCount val="1"/>
                <c:pt idx="0">
                  <c:v>Proporção de puérperas que tiveram o abdome examinado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Puerpério final.xls]Indicadores'!$D$17:$G$17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Puerpério final.xls]Indicadores'!$D$18:$G$18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523712"/>
        <c:axId val="243990528"/>
      </c:barChart>
      <c:catAx>
        <c:axId val="2255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3990528"/>
        <c:crosses val="autoZero"/>
        <c:auto val="1"/>
        <c:lblAlgn val="ctr"/>
        <c:lblOffset val="100"/>
        <c:noMultiLvlLbl val="0"/>
      </c:catAx>
      <c:valAx>
        <c:axId val="24399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255237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Puerpério final.xls]Indicadores'!$C$24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Puerpério final.xls]Indicadores'!$D$23:$G$23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Puerpério final.xls]Indicadores'!$D$24:$G$24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517440"/>
        <c:axId val="243992832"/>
      </c:barChart>
      <c:catAx>
        <c:axId val="22751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3992832"/>
        <c:crosses val="autoZero"/>
        <c:auto val="1"/>
        <c:lblAlgn val="ctr"/>
        <c:lblOffset val="100"/>
        <c:noMultiLvlLbl val="0"/>
      </c:catAx>
      <c:valAx>
        <c:axId val="24399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275174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Puerpério final.xls]Indicadores'!$C$30</c:f>
              <c:strCache>
                <c:ptCount val="1"/>
                <c:pt idx="0">
                  <c:v>Proporção de puérperas com avaliação do estado psíquico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'[Planilha de Coleta de dados Puerpério final.xls]Indicadores'!$D$29:$G$29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Puerpério final.xls]Indicadores'!$D$30:$G$30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656192"/>
        <c:axId val="243995136"/>
      </c:barChart>
      <c:catAx>
        <c:axId val="24365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3995136"/>
        <c:crosses val="autoZero"/>
        <c:auto val="1"/>
        <c:lblAlgn val="ctr"/>
        <c:lblOffset val="100"/>
        <c:noMultiLvlLbl val="0"/>
      </c:catAx>
      <c:valAx>
        <c:axId val="24399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36561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Puerpério final.xls]Indicadores'!$C$36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Puerpério final.xls]Indicadores'!$D$35:$G$35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Puerpério final.xls]Indicadores'!$D$36:$G$36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051328"/>
        <c:axId val="243997440"/>
      </c:barChart>
      <c:catAx>
        <c:axId val="2460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3997440"/>
        <c:crosses val="autoZero"/>
        <c:auto val="1"/>
        <c:lblAlgn val="ctr"/>
        <c:lblOffset val="100"/>
        <c:noMultiLvlLbl val="0"/>
      </c:catAx>
      <c:valAx>
        <c:axId val="24399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605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Puerpério final.xls]Indicadores'!$C$41</c:f>
              <c:strCache>
                <c:ptCount val="1"/>
                <c:pt idx="0">
                  <c:v>Proporção de puérperas com prescrição de algum método de anticoncepção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Puerpério final.xls]Indicadores'!$D$40:$G$40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Puerpério final.xls]Indicadores'!$D$41:$G$41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053376"/>
        <c:axId val="244032640"/>
      </c:barChart>
      <c:catAx>
        <c:axId val="24605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4032640"/>
        <c:crosses val="autoZero"/>
        <c:auto val="1"/>
        <c:lblAlgn val="ctr"/>
        <c:lblOffset val="100"/>
        <c:noMultiLvlLbl val="0"/>
      </c:catAx>
      <c:valAx>
        <c:axId val="24403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605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223808"/>
        <c:axId val="244037248"/>
      </c:barChart>
      <c:catAx>
        <c:axId val="24722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4037248"/>
        <c:crosses val="autoZero"/>
        <c:auto val="1"/>
        <c:lblAlgn val="ctr"/>
        <c:lblOffset val="100"/>
        <c:noMultiLvlLbl val="0"/>
      </c:catAx>
      <c:valAx>
        <c:axId val="24403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72238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Puerpério final.xls]Indicadores'!$C$47</c:f>
              <c:strCache>
                <c:ptCount val="1"/>
                <c:pt idx="0">
                  <c:v>Proporção de puérperas faltosas à consulta que receberam busca ativa.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Puerpério final.xls]Indicadores'!$D$46:$G$46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Puerpério final.xls]Indicadores'!$D$47:$G$47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223296"/>
        <c:axId val="246325248"/>
      </c:barChart>
      <c:catAx>
        <c:axId val="24722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6325248"/>
        <c:crosses val="autoZero"/>
        <c:auto val="1"/>
        <c:lblAlgn val="ctr"/>
        <c:lblOffset val="100"/>
        <c:noMultiLvlLbl val="0"/>
      </c:catAx>
      <c:valAx>
        <c:axId val="24632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72232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Puerpério final.xls]Indicadores'!$C$5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Puerpério final.xls]Indicadores'!$D$4:$G$4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Puerpério final.xls]Indicadores'!$D$5:$G$5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721216"/>
        <c:axId val="180588480"/>
      </c:barChart>
      <c:catAx>
        <c:axId val="1077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0588480"/>
        <c:crosses val="autoZero"/>
        <c:auto val="1"/>
        <c:lblAlgn val="ctr"/>
        <c:lblOffset val="100"/>
        <c:noMultiLvlLbl val="0"/>
      </c:catAx>
      <c:valAx>
        <c:axId val="18058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77212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registro na ficha de acompanhamento/espelho de pré-natal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Indicadores!$D$67:$G$67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830528"/>
        <c:axId val="246328128"/>
      </c:barChart>
      <c:catAx>
        <c:axId val="24783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6328128"/>
        <c:crosses val="autoZero"/>
        <c:auto val="1"/>
        <c:lblAlgn val="ctr"/>
        <c:lblOffset val="100"/>
        <c:noMultiLvlLbl val="0"/>
      </c:catAx>
      <c:valAx>
        <c:axId val="24632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783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Puerpério final.xls]Indicadores'!$C$53</c:f>
              <c:strCache>
                <c:ptCount val="1"/>
                <c:pt idx="0">
                  <c:v>Proporção de puérperas com registro adequado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Puerpério final.xls]Indicadores'!$D$52:$G$52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Puerpério final.xls]Indicadores'!$D$53:$G$53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831040"/>
        <c:axId val="246330432"/>
      </c:barChart>
      <c:catAx>
        <c:axId val="24783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6330432"/>
        <c:crosses val="autoZero"/>
        <c:auto val="1"/>
        <c:lblAlgn val="ctr"/>
        <c:lblOffset val="100"/>
        <c:noMultiLvlLbl val="0"/>
      </c:catAx>
      <c:valAx>
        <c:axId val="24633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783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846912"/>
        <c:axId val="249577472"/>
      </c:barChart>
      <c:catAx>
        <c:axId val="24784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9577472"/>
        <c:crosses val="autoZero"/>
        <c:auto val="1"/>
        <c:lblAlgn val="ctr"/>
        <c:lblOffset val="100"/>
        <c:noMultiLvlLbl val="0"/>
      </c:catAx>
      <c:valAx>
        <c:axId val="24957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478469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0.31578947368421051</c:v>
                </c:pt>
                <c:pt idx="1">
                  <c:v>0.39130434782608697</c:v>
                </c:pt>
                <c:pt idx="2">
                  <c:v>0.39130434782608697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285824"/>
        <c:axId val="180591360"/>
      </c:barChart>
      <c:catAx>
        <c:axId val="18228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0591360"/>
        <c:crosses val="autoZero"/>
        <c:auto val="1"/>
        <c:lblAlgn val="ctr"/>
        <c:lblOffset val="100"/>
        <c:noMultiLvlLbl val="0"/>
      </c:catAx>
      <c:valAx>
        <c:axId val="180591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22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0.94736842105263153</c:v>
                </c:pt>
                <c:pt idx="1">
                  <c:v>0.95652173913043481</c:v>
                </c:pt>
                <c:pt idx="2">
                  <c:v>0.95652173913043481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286336"/>
        <c:axId val="180610176"/>
      </c:barChart>
      <c:catAx>
        <c:axId val="18228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0610176"/>
        <c:crosses val="autoZero"/>
        <c:auto val="1"/>
        <c:lblAlgn val="ctr"/>
        <c:lblOffset val="100"/>
        <c:noMultiLvlLbl val="0"/>
      </c:catAx>
      <c:valAx>
        <c:axId val="18061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22863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284800"/>
        <c:axId val="180612480"/>
      </c:barChart>
      <c:catAx>
        <c:axId val="1822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0612480"/>
        <c:crosses val="autoZero"/>
        <c:auto val="1"/>
        <c:lblAlgn val="ctr"/>
        <c:lblOffset val="100"/>
        <c:noMultiLvlLbl val="0"/>
      </c:catAx>
      <c:valAx>
        <c:axId val="18061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22848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todos os exames laboratoriais de acordo com o protocolo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Indicadores!$D$28:$G$28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286848"/>
        <c:axId val="180614784"/>
      </c:barChart>
      <c:catAx>
        <c:axId val="1822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0614784"/>
        <c:crosses val="autoZero"/>
        <c:auto val="1"/>
        <c:lblAlgn val="ctr"/>
        <c:lblOffset val="100"/>
        <c:noMultiLvlLbl val="0"/>
      </c:catAx>
      <c:valAx>
        <c:axId val="18061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22868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0.42105263157894735</c:v>
                </c:pt>
                <c:pt idx="1">
                  <c:v>0.52173913043478259</c:v>
                </c:pt>
                <c:pt idx="2">
                  <c:v>0.52173913043478259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292992"/>
        <c:axId val="225084544"/>
      </c:barChart>
      <c:catAx>
        <c:axId val="18229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25084544"/>
        <c:crosses val="autoZero"/>
        <c:auto val="1"/>
        <c:lblAlgn val="ctr"/>
        <c:lblOffset val="100"/>
        <c:noMultiLvlLbl val="0"/>
      </c:catAx>
      <c:valAx>
        <c:axId val="22508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22929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287360"/>
        <c:axId val="225086272"/>
      </c:barChart>
      <c:catAx>
        <c:axId val="18228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25086272"/>
        <c:crosses val="autoZero"/>
        <c:auto val="1"/>
        <c:lblAlgn val="ctr"/>
        <c:lblOffset val="100"/>
        <c:noMultiLvlLbl val="0"/>
      </c:catAx>
      <c:valAx>
        <c:axId val="22508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228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293504"/>
        <c:axId val="225088576"/>
      </c:barChart>
      <c:catAx>
        <c:axId val="18229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25088576"/>
        <c:crosses val="autoZero"/>
        <c:auto val="1"/>
        <c:lblAlgn val="ctr"/>
        <c:lblOffset val="100"/>
        <c:noMultiLvlLbl val="0"/>
      </c:catAx>
      <c:valAx>
        <c:axId val="22508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229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83247-3D3E-45D2-8A82-C9B0FC85B0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1E0FE8-F0B0-4570-8151-EA49DFB4391A}">
      <dgm:prSet/>
      <dgm:spPr/>
      <dgm:t>
        <a:bodyPr/>
        <a:lstStyle/>
        <a:p>
          <a:pPr rtl="0"/>
          <a:endParaRPr lang="pt-BR" dirty="0"/>
        </a:p>
      </dgm:t>
    </dgm:pt>
    <dgm:pt modelId="{33BFE746-ADCB-472B-926F-9AEA30F8312A}" type="parTrans" cxnId="{02C795D8-3F7F-4864-8FC4-479B11A588B3}">
      <dgm:prSet/>
      <dgm:spPr/>
      <dgm:t>
        <a:bodyPr/>
        <a:lstStyle/>
        <a:p>
          <a:endParaRPr lang="pt-BR"/>
        </a:p>
      </dgm:t>
    </dgm:pt>
    <dgm:pt modelId="{86376219-7AE7-48AB-B33A-E7254898EDCF}" type="sibTrans" cxnId="{02C795D8-3F7F-4864-8FC4-479B11A588B3}">
      <dgm:prSet/>
      <dgm:spPr/>
      <dgm:t>
        <a:bodyPr/>
        <a:lstStyle/>
        <a:p>
          <a:endParaRPr lang="pt-BR"/>
        </a:p>
      </dgm:t>
    </dgm:pt>
    <dgm:pt modelId="{0AA8E80C-7C75-4CF3-96D5-FC6950187F0C}">
      <dgm:prSet/>
      <dgm:spPr/>
      <dgm:t>
        <a:bodyPr/>
        <a:lstStyle/>
        <a:p>
          <a:pPr rtl="0"/>
          <a:r>
            <a:rPr lang="pt-BR" smtClean="0"/>
            <a:t>363.928 habitantes (IBGE, 2010);</a:t>
          </a:r>
          <a:endParaRPr lang="pt-BR" dirty="0"/>
        </a:p>
      </dgm:t>
    </dgm:pt>
    <dgm:pt modelId="{3FD66849-C0A4-4E81-A929-09E5326E4C05}" type="parTrans" cxnId="{9507AE15-26CC-4BB9-B4C9-02528474665F}">
      <dgm:prSet/>
      <dgm:spPr/>
      <dgm:t>
        <a:bodyPr/>
        <a:lstStyle/>
        <a:p>
          <a:endParaRPr lang="pt-BR"/>
        </a:p>
      </dgm:t>
    </dgm:pt>
    <dgm:pt modelId="{B1E8DB39-27D9-44AD-A348-DBA1C7DEEB6E}" type="sibTrans" cxnId="{9507AE15-26CC-4BB9-B4C9-02528474665F}">
      <dgm:prSet/>
      <dgm:spPr/>
      <dgm:t>
        <a:bodyPr/>
        <a:lstStyle/>
        <a:p>
          <a:endParaRPr lang="pt-BR"/>
        </a:p>
      </dgm:t>
    </dgm:pt>
    <dgm:pt modelId="{1717F4B6-11DA-45E0-A35A-A295F4A2054F}">
      <dgm:prSet/>
      <dgm:spPr/>
      <dgm:t>
        <a:bodyPr/>
        <a:lstStyle/>
        <a:p>
          <a:pPr rtl="0"/>
          <a:r>
            <a:rPr lang="pt-BR" dirty="0" smtClean="0"/>
            <a:t>51 Unidade Básicas de Saúde, todas são do tipo ESF;</a:t>
          </a:r>
          <a:endParaRPr lang="pt-BR" dirty="0"/>
        </a:p>
      </dgm:t>
    </dgm:pt>
    <dgm:pt modelId="{F08FF689-882F-47D5-9B20-A18C7C698345}" type="parTrans" cxnId="{9552DBC9-3298-4D24-B601-66907BDF791C}">
      <dgm:prSet/>
      <dgm:spPr/>
      <dgm:t>
        <a:bodyPr/>
        <a:lstStyle/>
        <a:p>
          <a:endParaRPr lang="pt-BR"/>
        </a:p>
      </dgm:t>
    </dgm:pt>
    <dgm:pt modelId="{D5CB02E3-0C74-4449-8B5B-198BDD348E7D}" type="sibTrans" cxnId="{9552DBC9-3298-4D24-B601-66907BDF791C}">
      <dgm:prSet/>
      <dgm:spPr/>
      <dgm:t>
        <a:bodyPr/>
        <a:lstStyle/>
        <a:p>
          <a:endParaRPr lang="pt-BR"/>
        </a:p>
      </dgm:t>
    </dgm:pt>
    <dgm:pt modelId="{2B254422-B18A-4263-8131-67E3D7EE6D57}">
      <dgm:prSet/>
      <dgm:spPr/>
      <dgm:t>
        <a:bodyPr/>
        <a:lstStyle/>
        <a:p>
          <a:pPr rtl="0"/>
          <a:r>
            <a:rPr lang="pt-BR" dirty="0" smtClean="0"/>
            <a:t>22 Equipe de Saúde da Família contam com equipe de saúde bucal;</a:t>
          </a:r>
          <a:endParaRPr lang="pt-BR" dirty="0"/>
        </a:p>
      </dgm:t>
    </dgm:pt>
    <dgm:pt modelId="{9DC821F0-5596-41D2-A9AB-52BF4672D024}" type="parTrans" cxnId="{7E16A4E8-0776-40A5-BA74-40E3F5C11A2F}">
      <dgm:prSet/>
      <dgm:spPr/>
      <dgm:t>
        <a:bodyPr/>
        <a:lstStyle/>
        <a:p>
          <a:endParaRPr lang="pt-BR"/>
        </a:p>
      </dgm:t>
    </dgm:pt>
    <dgm:pt modelId="{4EC630E0-AEF1-4599-A512-98EE0E4CDE99}" type="sibTrans" cxnId="{7E16A4E8-0776-40A5-BA74-40E3F5C11A2F}">
      <dgm:prSet/>
      <dgm:spPr/>
      <dgm:t>
        <a:bodyPr/>
        <a:lstStyle/>
        <a:p>
          <a:endParaRPr lang="pt-BR"/>
        </a:p>
      </dgm:t>
    </dgm:pt>
    <dgm:pt modelId="{47007A70-78D3-4A2B-8287-8CE59D436138}">
      <dgm:prSet/>
      <dgm:spPr/>
      <dgm:t>
        <a:bodyPr/>
        <a:lstStyle/>
        <a:p>
          <a:pPr rtl="0"/>
          <a:r>
            <a:rPr lang="pt-BR" smtClean="0"/>
            <a:t>2 Centro de atendimento diagnóstico.</a:t>
          </a:r>
          <a:endParaRPr lang="pt-BR"/>
        </a:p>
      </dgm:t>
    </dgm:pt>
    <dgm:pt modelId="{78A0498C-AD9D-4B3C-9C31-D1B9817BD577}" type="parTrans" cxnId="{27245CF1-A6FC-4232-87AE-0AC1DBC1A9DF}">
      <dgm:prSet/>
      <dgm:spPr/>
      <dgm:t>
        <a:bodyPr/>
        <a:lstStyle/>
        <a:p>
          <a:endParaRPr lang="pt-BR"/>
        </a:p>
      </dgm:t>
    </dgm:pt>
    <dgm:pt modelId="{E183002D-85C8-4A04-BB06-2FB301C12ECA}" type="sibTrans" cxnId="{27245CF1-A6FC-4232-87AE-0AC1DBC1A9DF}">
      <dgm:prSet/>
      <dgm:spPr/>
      <dgm:t>
        <a:bodyPr/>
        <a:lstStyle/>
        <a:p>
          <a:endParaRPr lang="pt-BR"/>
        </a:p>
      </dgm:t>
    </dgm:pt>
    <dgm:pt modelId="{18B2F14F-8525-46DC-8B8E-9203ED6ED9E6}">
      <dgm:prSet/>
      <dgm:spPr/>
      <dgm:t>
        <a:bodyPr/>
        <a:lstStyle/>
        <a:p>
          <a:pPr rtl="0"/>
          <a:r>
            <a:rPr lang="pt-BR" dirty="0" smtClean="0"/>
            <a:t>1 Consultório móvel;</a:t>
          </a:r>
          <a:endParaRPr lang="pt-BR" dirty="0"/>
        </a:p>
      </dgm:t>
    </dgm:pt>
    <dgm:pt modelId="{19110C98-6725-4BD3-8728-64F668ED4E2A}" type="parTrans" cxnId="{3105020E-5C4E-45C8-A986-E66E44C5C6A5}">
      <dgm:prSet/>
      <dgm:spPr/>
      <dgm:t>
        <a:bodyPr/>
        <a:lstStyle/>
        <a:p>
          <a:endParaRPr lang="pt-BR"/>
        </a:p>
      </dgm:t>
    </dgm:pt>
    <dgm:pt modelId="{75871C01-5CDA-4877-BB3A-7996DC760D03}" type="sibTrans" cxnId="{3105020E-5C4E-45C8-A986-E66E44C5C6A5}">
      <dgm:prSet/>
      <dgm:spPr/>
      <dgm:t>
        <a:bodyPr/>
        <a:lstStyle/>
        <a:p>
          <a:endParaRPr lang="pt-BR"/>
        </a:p>
      </dgm:t>
    </dgm:pt>
    <dgm:pt modelId="{F8AFC8CA-28BA-4F33-BE16-61778D525216}">
      <dgm:prSet/>
      <dgm:spPr/>
      <dgm:t>
        <a:bodyPr/>
        <a:lstStyle/>
        <a:p>
          <a:pPr rtl="0"/>
          <a:r>
            <a:rPr lang="pt-BR" dirty="0" smtClean="0"/>
            <a:t>1 Centro especializado odontológico.</a:t>
          </a:r>
          <a:endParaRPr lang="pt-BR" dirty="0"/>
        </a:p>
      </dgm:t>
    </dgm:pt>
    <dgm:pt modelId="{85779E05-1220-44E4-8B2E-6B6044D3B600}" type="parTrans" cxnId="{0CDE133E-F255-4756-BFA8-F4316EC3BCB5}">
      <dgm:prSet/>
      <dgm:spPr/>
      <dgm:t>
        <a:bodyPr/>
        <a:lstStyle/>
        <a:p>
          <a:endParaRPr lang="pt-BR"/>
        </a:p>
      </dgm:t>
    </dgm:pt>
    <dgm:pt modelId="{09A9332F-6972-4772-9CE1-EED4160DA56F}" type="sibTrans" cxnId="{0CDE133E-F255-4756-BFA8-F4316EC3BCB5}">
      <dgm:prSet/>
      <dgm:spPr/>
      <dgm:t>
        <a:bodyPr/>
        <a:lstStyle/>
        <a:p>
          <a:endParaRPr lang="pt-BR"/>
        </a:p>
      </dgm:t>
    </dgm:pt>
    <dgm:pt modelId="{2D7903A5-597A-4517-8135-CAB85465E2E1}">
      <dgm:prSet/>
      <dgm:spPr/>
      <dgm:t>
        <a:bodyPr/>
        <a:lstStyle/>
        <a:p>
          <a:pPr rtl="0"/>
          <a:r>
            <a:rPr lang="pt-BR" dirty="0" smtClean="0"/>
            <a:t>1 laboratório de próteses dental;</a:t>
          </a:r>
          <a:endParaRPr lang="pt-BR" dirty="0"/>
        </a:p>
      </dgm:t>
    </dgm:pt>
    <dgm:pt modelId="{A80D3D2D-F22F-4828-93C0-2320683004A5}" type="parTrans" cxnId="{1FF67381-E261-4933-AF0B-36F7CE02A421}">
      <dgm:prSet/>
      <dgm:spPr/>
      <dgm:t>
        <a:bodyPr/>
        <a:lstStyle/>
        <a:p>
          <a:endParaRPr lang="pt-BR"/>
        </a:p>
      </dgm:t>
    </dgm:pt>
    <dgm:pt modelId="{A8AF67A7-C29B-42A7-B524-69C84B73774F}" type="sibTrans" cxnId="{1FF67381-E261-4933-AF0B-36F7CE02A421}">
      <dgm:prSet/>
      <dgm:spPr/>
      <dgm:t>
        <a:bodyPr/>
        <a:lstStyle/>
        <a:p>
          <a:endParaRPr lang="pt-BR"/>
        </a:p>
      </dgm:t>
    </dgm:pt>
    <dgm:pt modelId="{CB46B7DE-C3A3-4A9C-BC0B-16B048D7FB78}" type="pres">
      <dgm:prSet presAssocID="{D8283247-3D3E-45D2-8A82-C9B0FC85B0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D23490-EDB0-4324-A214-041B90E0CFF8}" type="pres">
      <dgm:prSet presAssocID="{911E0FE8-F0B0-4570-8151-EA49DFB4391A}" presName="composite" presStyleCnt="0"/>
      <dgm:spPr/>
    </dgm:pt>
    <dgm:pt modelId="{5C0B7BD1-5F56-4931-80FD-E585FF3FD7C6}" type="pres">
      <dgm:prSet presAssocID="{911E0FE8-F0B0-4570-8151-EA49DFB4391A}" presName="imgShp" presStyleLbl="fgImgPlace1" presStyleIdx="0" presStyleCnt="1" custScaleX="131849" custScaleY="1235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23C648-101D-431F-A120-0B09AC716FBF}" type="pres">
      <dgm:prSet presAssocID="{911E0FE8-F0B0-4570-8151-EA49DFB4391A}" presName="txShp" presStyleLbl="node1" presStyleIdx="0" presStyleCnt="1" custScaleX="113903" custScaleY="118182" custLinFactNeighborX="11727" custLinFactNeighborY="17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F67381-E261-4933-AF0B-36F7CE02A421}" srcId="{911E0FE8-F0B0-4570-8151-EA49DFB4391A}" destId="{2D7903A5-597A-4517-8135-CAB85465E2E1}" srcOrd="5" destOrd="0" parTransId="{A80D3D2D-F22F-4828-93C0-2320683004A5}" sibTransId="{A8AF67A7-C29B-42A7-B524-69C84B73774F}"/>
    <dgm:cxn modelId="{7469C83C-29CF-4A9C-AD52-CF8275FFCDBA}" type="presOf" srcId="{0AA8E80C-7C75-4CF3-96D5-FC6950187F0C}" destId="{5023C648-101D-431F-A120-0B09AC716FBF}" srcOrd="0" destOrd="1" presId="urn:microsoft.com/office/officeart/2005/8/layout/vList3"/>
    <dgm:cxn modelId="{00D4D1D9-258F-4FBD-BEF4-F7B2CAA46FA4}" type="presOf" srcId="{2D7903A5-597A-4517-8135-CAB85465E2E1}" destId="{5023C648-101D-431F-A120-0B09AC716FBF}" srcOrd="0" destOrd="6" presId="urn:microsoft.com/office/officeart/2005/8/layout/vList3"/>
    <dgm:cxn modelId="{3105020E-5C4E-45C8-A986-E66E44C5C6A5}" srcId="{911E0FE8-F0B0-4570-8151-EA49DFB4391A}" destId="{18B2F14F-8525-46DC-8B8E-9203ED6ED9E6}" srcOrd="4" destOrd="0" parTransId="{19110C98-6725-4BD3-8728-64F668ED4E2A}" sibTransId="{75871C01-5CDA-4877-BB3A-7996DC760D03}"/>
    <dgm:cxn modelId="{2F117D16-D782-4561-A799-FC779C476F24}" type="presOf" srcId="{47007A70-78D3-4A2B-8287-8CE59D436138}" destId="{5023C648-101D-431F-A120-0B09AC716FBF}" srcOrd="0" destOrd="4" presId="urn:microsoft.com/office/officeart/2005/8/layout/vList3"/>
    <dgm:cxn modelId="{B83BA8F8-DD35-43A2-9C80-03C63E0C8801}" type="presOf" srcId="{911E0FE8-F0B0-4570-8151-EA49DFB4391A}" destId="{5023C648-101D-431F-A120-0B09AC716FBF}" srcOrd="0" destOrd="0" presId="urn:microsoft.com/office/officeart/2005/8/layout/vList3"/>
    <dgm:cxn modelId="{27245CF1-A6FC-4232-87AE-0AC1DBC1A9DF}" srcId="{911E0FE8-F0B0-4570-8151-EA49DFB4391A}" destId="{47007A70-78D3-4A2B-8287-8CE59D436138}" srcOrd="3" destOrd="0" parTransId="{78A0498C-AD9D-4B3C-9C31-D1B9817BD577}" sibTransId="{E183002D-85C8-4A04-BB06-2FB301C12ECA}"/>
    <dgm:cxn modelId="{274DAF44-66C5-41A6-AF79-8606CDD9342A}" type="presOf" srcId="{18B2F14F-8525-46DC-8B8E-9203ED6ED9E6}" destId="{5023C648-101D-431F-A120-0B09AC716FBF}" srcOrd="0" destOrd="5" presId="urn:microsoft.com/office/officeart/2005/8/layout/vList3"/>
    <dgm:cxn modelId="{323C728E-B16E-41EB-BD24-853CE21CA7B7}" type="presOf" srcId="{D8283247-3D3E-45D2-8A82-C9B0FC85B0A2}" destId="{CB46B7DE-C3A3-4A9C-BC0B-16B048D7FB78}" srcOrd="0" destOrd="0" presId="urn:microsoft.com/office/officeart/2005/8/layout/vList3"/>
    <dgm:cxn modelId="{79724016-E46D-4709-AF6F-11D7E170DDEA}" type="presOf" srcId="{2B254422-B18A-4263-8131-67E3D7EE6D57}" destId="{5023C648-101D-431F-A120-0B09AC716FBF}" srcOrd="0" destOrd="3" presId="urn:microsoft.com/office/officeart/2005/8/layout/vList3"/>
    <dgm:cxn modelId="{9507AE15-26CC-4BB9-B4C9-02528474665F}" srcId="{911E0FE8-F0B0-4570-8151-EA49DFB4391A}" destId="{0AA8E80C-7C75-4CF3-96D5-FC6950187F0C}" srcOrd="0" destOrd="0" parTransId="{3FD66849-C0A4-4E81-A929-09E5326E4C05}" sibTransId="{B1E8DB39-27D9-44AD-A348-DBA1C7DEEB6E}"/>
    <dgm:cxn modelId="{0CDE133E-F255-4756-BFA8-F4316EC3BCB5}" srcId="{911E0FE8-F0B0-4570-8151-EA49DFB4391A}" destId="{F8AFC8CA-28BA-4F33-BE16-61778D525216}" srcOrd="6" destOrd="0" parTransId="{85779E05-1220-44E4-8B2E-6B6044D3B600}" sibTransId="{09A9332F-6972-4772-9CE1-EED4160DA56F}"/>
    <dgm:cxn modelId="{7E16A4E8-0776-40A5-BA74-40E3F5C11A2F}" srcId="{911E0FE8-F0B0-4570-8151-EA49DFB4391A}" destId="{2B254422-B18A-4263-8131-67E3D7EE6D57}" srcOrd="2" destOrd="0" parTransId="{9DC821F0-5596-41D2-A9AB-52BF4672D024}" sibTransId="{4EC630E0-AEF1-4599-A512-98EE0E4CDE99}"/>
    <dgm:cxn modelId="{9552DBC9-3298-4D24-B601-66907BDF791C}" srcId="{911E0FE8-F0B0-4570-8151-EA49DFB4391A}" destId="{1717F4B6-11DA-45E0-A35A-A295F4A2054F}" srcOrd="1" destOrd="0" parTransId="{F08FF689-882F-47D5-9B20-A18C7C698345}" sibTransId="{D5CB02E3-0C74-4449-8B5B-198BDD348E7D}"/>
    <dgm:cxn modelId="{02C795D8-3F7F-4864-8FC4-479B11A588B3}" srcId="{D8283247-3D3E-45D2-8A82-C9B0FC85B0A2}" destId="{911E0FE8-F0B0-4570-8151-EA49DFB4391A}" srcOrd="0" destOrd="0" parTransId="{33BFE746-ADCB-472B-926F-9AEA30F8312A}" sibTransId="{86376219-7AE7-48AB-B33A-E7254898EDCF}"/>
    <dgm:cxn modelId="{96A30A82-DBE9-4CB3-BC30-A851AABCAE3C}" type="presOf" srcId="{1717F4B6-11DA-45E0-A35A-A295F4A2054F}" destId="{5023C648-101D-431F-A120-0B09AC716FBF}" srcOrd="0" destOrd="2" presId="urn:microsoft.com/office/officeart/2005/8/layout/vList3"/>
    <dgm:cxn modelId="{8839AEE7-C177-4054-A143-C721F735CA39}" type="presOf" srcId="{F8AFC8CA-28BA-4F33-BE16-61778D525216}" destId="{5023C648-101D-431F-A120-0B09AC716FBF}" srcOrd="0" destOrd="7" presId="urn:microsoft.com/office/officeart/2005/8/layout/vList3"/>
    <dgm:cxn modelId="{22359436-9D38-44C8-BD8C-5DE42C3A3B64}" type="presParOf" srcId="{CB46B7DE-C3A3-4A9C-BC0B-16B048D7FB78}" destId="{5AD23490-EDB0-4324-A214-041B90E0CFF8}" srcOrd="0" destOrd="0" presId="urn:microsoft.com/office/officeart/2005/8/layout/vList3"/>
    <dgm:cxn modelId="{410263A5-6E1F-4C5B-AB12-081124BDB034}" type="presParOf" srcId="{5AD23490-EDB0-4324-A214-041B90E0CFF8}" destId="{5C0B7BD1-5F56-4931-80FD-E585FF3FD7C6}" srcOrd="0" destOrd="0" presId="urn:microsoft.com/office/officeart/2005/8/layout/vList3"/>
    <dgm:cxn modelId="{57A7967C-3EEF-4F79-8143-574AC1AEDDB7}" type="presParOf" srcId="{5AD23490-EDB0-4324-A214-041B90E0CFF8}" destId="{5023C648-101D-431F-A120-0B09AC716F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83247-3D3E-45D2-8A82-C9B0FC85B0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1E0FE8-F0B0-4570-8151-EA49DFB4391A}">
      <dgm:prSet/>
      <dgm:spPr/>
      <dgm:t>
        <a:bodyPr/>
        <a:lstStyle/>
        <a:p>
          <a:pPr rtl="0">
            <a:lnSpc>
              <a:spcPct val="150000"/>
            </a:lnSpc>
          </a:pPr>
          <a:endParaRPr lang="pt-BR" dirty="0"/>
        </a:p>
      </dgm:t>
    </dgm:pt>
    <dgm:pt modelId="{33BFE746-ADCB-472B-926F-9AEA30F8312A}" type="parTrans" cxnId="{02C795D8-3F7F-4864-8FC4-479B11A588B3}">
      <dgm:prSet/>
      <dgm:spPr/>
      <dgm:t>
        <a:bodyPr/>
        <a:lstStyle/>
        <a:p>
          <a:endParaRPr lang="pt-BR"/>
        </a:p>
      </dgm:t>
    </dgm:pt>
    <dgm:pt modelId="{86376219-7AE7-48AB-B33A-E7254898EDCF}" type="sibTrans" cxnId="{02C795D8-3F7F-4864-8FC4-479B11A588B3}">
      <dgm:prSet/>
      <dgm:spPr/>
      <dgm:t>
        <a:bodyPr/>
        <a:lstStyle/>
        <a:p>
          <a:endParaRPr lang="pt-BR"/>
        </a:p>
      </dgm:t>
    </dgm:pt>
    <dgm:pt modelId="{1717F4B6-11DA-45E0-A35A-A295F4A2054F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2 Núcleos de apoio a saúde da família;</a:t>
          </a:r>
          <a:endParaRPr lang="pt-BR" dirty="0"/>
        </a:p>
      </dgm:t>
    </dgm:pt>
    <dgm:pt modelId="{F08FF689-882F-47D5-9B20-A18C7C698345}" type="parTrans" cxnId="{9552DBC9-3298-4D24-B601-66907BDF791C}">
      <dgm:prSet/>
      <dgm:spPr/>
      <dgm:t>
        <a:bodyPr/>
        <a:lstStyle/>
        <a:p>
          <a:endParaRPr lang="pt-BR"/>
        </a:p>
      </dgm:t>
    </dgm:pt>
    <dgm:pt modelId="{D5CB02E3-0C74-4449-8B5B-198BDD348E7D}" type="sibTrans" cxnId="{9552DBC9-3298-4D24-B601-66907BDF791C}">
      <dgm:prSet/>
      <dgm:spPr/>
      <dgm:t>
        <a:bodyPr/>
        <a:lstStyle/>
        <a:p>
          <a:endParaRPr lang="pt-BR"/>
        </a:p>
      </dgm:t>
    </dgm:pt>
    <dgm:pt modelId="{47007A70-78D3-4A2B-8287-8CE59D436138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4 Hospitais especializados;</a:t>
          </a:r>
          <a:endParaRPr lang="pt-BR" dirty="0"/>
        </a:p>
      </dgm:t>
    </dgm:pt>
    <dgm:pt modelId="{78A0498C-AD9D-4B3C-9C31-D1B9817BD577}" type="parTrans" cxnId="{27245CF1-A6FC-4232-87AE-0AC1DBC1A9DF}">
      <dgm:prSet/>
      <dgm:spPr/>
      <dgm:t>
        <a:bodyPr/>
        <a:lstStyle/>
        <a:p>
          <a:endParaRPr lang="pt-BR"/>
        </a:p>
      </dgm:t>
    </dgm:pt>
    <dgm:pt modelId="{E183002D-85C8-4A04-BB06-2FB301C12ECA}" type="sibTrans" cxnId="{27245CF1-A6FC-4232-87AE-0AC1DBC1A9DF}">
      <dgm:prSet/>
      <dgm:spPr/>
      <dgm:t>
        <a:bodyPr/>
        <a:lstStyle/>
        <a:p>
          <a:endParaRPr lang="pt-BR"/>
        </a:p>
      </dgm:t>
    </dgm:pt>
    <dgm:pt modelId="{F8AFC8CA-28BA-4F33-BE16-61778D525216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5 Unidades de Referência da Atenção Primaria.</a:t>
          </a:r>
          <a:endParaRPr lang="pt-BR" dirty="0"/>
        </a:p>
      </dgm:t>
    </dgm:pt>
    <dgm:pt modelId="{85779E05-1220-44E4-8B2E-6B6044D3B600}" type="parTrans" cxnId="{0CDE133E-F255-4756-BFA8-F4316EC3BCB5}">
      <dgm:prSet/>
      <dgm:spPr/>
      <dgm:t>
        <a:bodyPr/>
        <a:lstStyle/>
        <a:p>
          <a:endParaRPr lang="pt-BR"/>
        </a:p>
      </dgm:t>
    </dgm:pt>
    <dgm:pt modelId="{09A9332F-6972-4772-9CE1-EED4160DA56F}" type="sibTrans" cxnId="{0CDE133E-F255-4756-BFA8-F4316EC3BCB5}">
      <dgm:prSet/>
      <dgm:spPr/>
      <dgm:t>
        <a:bodyPr/>
        <a:lstStyle/>
        <a:p>
          <a:endParaRPr lang="pt-BR"/>
        </a:p>
      </dgm:t>
    </dgm:pt>
    <dgm:pt modelId="{2D7903A5-597A-4517-8135-CAB85465E2E1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3 Unidades de Pronto atendimento</a:t>
          </a:r>
          <a:r>
            <a:rPr lang="pt-BR" dirty="0" smtClean="0"/>
            <a:t>;</a:t>
          </a:r>
          <a:endParaRPr lang="pt-BR" dirty="0"/>
        </a:p>
      </dgm:t>
    </dgm:pt>
    <dgm:pt modelId="{A80D3D2D-F22F-4828-93C0-2320683004A5}" type="parTrans" cxnId="{1FF67381-E261-4933-AF0B-36F7CE02A421}">
      <dgm:prSet/>
      <dgm:spPr/>
      <dgm:t>
        <a:bodyPr/>
        <a:lstStyle/>
        <a:p>
          <a:endParaRPr lang="pt-BR"/>
        </a:p>
      </dgm:t>
    </dgm:pt>
    <dgm:pt modelId="{A8AF67A7-C29B-42A7-B524-69C84B73774F}" type="sibTrans" cxnId="{1FF67381-E261-4933-AF0B-36F7CE02A421}">
      <dgm:prSet/>
      <dgm:spPr/>
      <dgm:t>
        <a:bodyPr/>
        <a:lstStyle/>
        <a:p>
          <a:endParaRPr lang="pt-BR"/>
        </a:p>
      </dgm:t>
    </dgm:pt>
    <dgm:pt modelId="{FAE8D3B8-32FD-402A-AB36-583E20D71724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5 Hospitais gerais</a:t>
          </a:r>
          <a:r>
            <a:rPr lang="pt-BR" dirty="0" smtClean="0"/>
            <a:t>;</a:t>
          </a:r>
          <a:endParaRPr lang="pt-BR" dirty="0"/>
        </a:p>
      </dgm:t>
    </dgm:pt>
    <dgm:pt modelId="{3C32C16D-D2D7-4BEF-809D-8D513FCE4225}" type="parTrans" cxnId="{DDF41FA5-206B-4D1D-AABF-94810F7AD3AA}">
      <dgm:prSet/>
      <dgm:spPr/>
      <dgm:t>
        <a:bodyPr/>
        <a:lstStyle/>
        <a:p>
          <a:endParaRPr lang="pt-BR"/>
        </a:p>
      </dgm:t>
    </dgm:pt>
    <dgm:pt modelId="{33E9B98D-C68C-4461-A7FA-57525FB4351D}" type="sibTrans" cxnId="{DDF41FA5-206B-4D1D-AABF-94810F7AD3AA}">
      <dgm:prSet/>
      <dgm:spPr/>
      <dgm:t>
        <a:bodyPr/>
        <a:lstStyle/>
        <a:p>
          <a:endParaRPr lang="pt-BR"/>
        </a:p>
      </dgm:t>
    </dgm:pt>
    <dgm:pt modelId="{F3DB8129-5C41-41A6-BF84-263865DD8B15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2 Prontos Socorros</a:t>
          </a:r>
          <a:r>
            <a:rPr lang="pt-BR" dirty="0" smtClean="0"/>
            <a:t>;</a:t>
          </a:r>
          <a:endParaRPr lang="pt-BR" dirty="0"/>
        </a:p>
      </dgm:t>
    </dgm:pt>
    <dgm:pt modelId="{6A5DE1AC-1141-4BCD-BAED-2FE63621D2D8}" type="parTrans" cxnId="{47A51CE5-B107-490E-A1F9-38C29E6D4B8B}">
      <dgm:prSet/>
      <dgm:spPr/>
      <dgm:t>
        <a:bodyPr/>
        <a:lstStyle/>
        <a:p>
          <a:endParaRPr lang="pt-BR"/>
        </a:p>
      </dgm:t>
    </dgm:pt>
    <dgm:pt modelId="{4CDFF1EE-77AF-44AC-9EF2-6B5F12EEE3A9}" type="sibTrans" cxnId="{47A51CE5-B107-490E-A1F9-38C29E6D4B8B}">
      <dgm:prSet/>
      <dgm:spPr/>
      <dgm:t>
        <a:bodyPr/>
        <a:lstStyle/>
        <a:p>
          <a:endParaRPr lang="pt-BR"/>
        </a:p>
      </dgm:t>
    </dgm:pt>
    <dgm:pt modelId="{0AA8E80C-7C75-4CF3-96D5-FC6950187F0C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1 Centro especializado de assistência</a:t>
          </a:r>
          <a:r>
            <a:rPr lang="pt-BR" dirty="0" smtClean="0"/>
            <a:t>;</a:t>
          </a:r>
          <a:endParaRPr lang="pt-BR" dirty="0"/>
        </a:p>
      </dgm:t>
    </dgm:pt>
    <dgm:pt modelId="{B1E8DB39-27D9-44AD-A348-DBA1C7DEEB6E}" type="sibTrans" cxnId="{9507AE15-26CC-4BB9-B4C9-02528474665F}">
      <dgm:prSet/>
      <dgm:spPr/>
      <dgm:t>
        <a:bodyPr/>
        <a:lstStyle/>
        <a:p>
          <a:endParaRPr lang="pt-BR"/>
        </a:p>
      </dgm:t>
    </dgm:pt>
    <dgm:pt modelId="{3FD66849-C0A4-4E81-A929-09E5326E4C05}" type="parTrans" cxnId="{9507AE15-26CC-4BB9-B4C9-02528474665F}">
      <dgm:prSet/>
      <dgm:spPr/>
      <dgm:t>
        <a:bodyPr/>
        <a:lstStyle/>
        <a:p>
          <a:endParaRPr lang="pt-BR"/>
        </a:p>
      </dgm:t>
    </dgm:pt>
    <dgm:pt modelId="{CB46B7DE-C3A3-4A9C-BC0B-16B048D7FB78}" type="pres">
      <dgm:prSet presAssocID="{D8283247-3D3E-45D2-8A82-C9B0FC85B0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D23490-EDB0-4324-A214-041B90E0CFF8}" type="pres">
      <dgm:prSet presAssocID="{911E0FE8-F0B0-4570-8151-EA49DFB4391A}" presName="composite" presStyleCnt="0"/>
      <dgm:spPr/>
    </dgm:pt>
    <dgm:pt modelId="{5C0B7BD1-5F56-4931-80FD-E585FF3FD7C6}" type="pres">
      <dgm:prSet presAssocID="{911E0FE8-F0B0-4570-8151-EA49DFB4391A}" presName="imgShp" presStyleLbl="fgImgPlace1" presStyleIdx="0" presStyleCnt="1" custScaleX="114165" custScaleY="1058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23C648-101D-431F-A120-0B09AC716FBF}" type="pres">
      <dgm:prSet presAssocID="{911E0FE8-F0B0-4570-8151-EA49DFB4391A}" presName="txShp" presStyleLbl="node1" presStyleIdx="0" presStyleCnt="1" custScaleX="113903" custScaleY="109123" custLinFactNeighborX="11727" custLinFactNeighborY="17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9314DC-34FC-4F82-BF82-0D49C0E2DB27}" type="presOf" srcId="{FAE8D3B8-32FD-402A-AB36-583E20D71724}" destId="{5023C648-101D-431F-A120-0B09AC716FBF}" srcOrd="0" destOrd="3" presId="urn:microsoft.com/office/officeart/2005/8/layout/vList3"/>
    <dgm:cxn modelId="{1FF67381-E261-4933-AF0B-36F7CE02A421}" srcId="{911E0FE8-F0B0-4570-8151-EA49DFB4391A}" destId="{2D7903A5-597A-4517-8135-CAB85465E2E1}" srcOrd="5" destOrd="0" parTransId="{A80D3D2D-F22F-4828-93C0-2320683004A5}" sibTransId="{A8AF67A7-C29B-42A7-B524-69C84B73774F}"/>
    <dgm:cxn modelId="{DDF41FA5-206B-4D1D-AABF-94810F7AD3AA}" srcId="{911E0FE8-F0B0-4570-8151-EA49DFB4391A}" destId="{FAE8D3B8-32FD-402A-AB36-583E20D71724}" srcOrd="2" destOrd="0" parTransId="{3C32C16D-D2D7-4BEF-809D-8D513FCE4225}" sibTransId="{33E9B98D-C68C-4461-A7FA-57525FB4351D}"/>
    <dgm:cxn modelId="{47A51CE5-B107-490E-A1F9-38C29E6D4B8B}" srcId="{911E0FE8-F0B0-4570-8151-EA49DFB4391A}" destId="{F3DB8129-5C41-41A6-BF84-263865DD8B15}" srcOrd="4" destOrd="0" parTransId="{6A5DE1AC-1141-4BCD-BAED-2FE63621D2D8}" sibTransId="{4CDFF1EE-77AF-44AC-9EF2-6B5F12EEE3A9}"/>
    <dgm:cxn modelId="{27245CF1-A6FC-4232-87AE-0AC1DBC1A9DF}" srcId="{911E0FE8-F0B0-4570-8151-EA49DFB4391A}" destId="{47007A70-78D3-4A2B-8287-8CE59D436138}" srcOrd="3" destOrd="0" parTransId="{78A0498C-AD9D-4B3C-9C31-D1B9817BD577}" sibTransId="{E183002D-85C8-4A04-BB06-2FB301C12ECA}"/>
    <dgm:cxn modelId="{4BDDA0A7-4C59-4F73-A279-CBF76896DD21}" type="presOf" srcId="{0AA8E80C-7C75-4CF3-96D5-FC6950187F0C}" destId="{5023C648-101D-431F-A120-0B09AC716FBF}" srcOrd="0" destOrd="1" presId="urn:microsoft.com/office/officeart/2005/8/layout/vList3"/>
    <dgm:cxn modelId="{D0ADEDFE-7C7F-4F92-9DA3-A23E11024F34}" type="presOf" srcId="{911E0FE8-F0B0-4570-8151-EA49DFB4391A}" destId="{5023C648-101D-431F-A120-0B09AC716FBF}" srcOrd="0" destOrd="0" presId="urn:microsoft.com/office/officeart/2005/8/layout/vList3"/>
    <dgm:cxn modelId="{566FEE10-A6BF-46F3-9E69-017001087CBE}" type="presOf" srcId="{D8283247-3D3E-45D2-8A82-C9B0FC85B0A2}" destId="{CB46B7DE-C3A3-4A9C-BC0B-16B048D7FB78}" srcOrd="0" destOrd="0" presId="urn:microsoft.com/office/officeart/2005/8/layout/vList3"/>
    <dgm:cxn modelId="{9BDB5C31-AEFB-48D7-8ED5-2D00828DCE3C}" type="presOf" srcId="{2D7903A5-597A-4517-8135-CAB85465E2E1}" destId="{5023C648-101D-431F-A120-0B09AC716FBF}" srcOrd="0" destOrd="6" presId="urn:microsoft.com/office/officeart/2005/8/layout/vList3"/>
    <dgm:cxn modelId="{0CDE133E-F255-4756-BFA8-F4316EC3BCB5}" srcId="{911E0FE8-F0B0-4570-8151-EA49DFB4391A}" destId="{F8AFC8CA-28BA-4F33-BE16-61778D525216}" srcOrd="6" destOrd="0" parTransId="{85779E05-1220-44E4-8B2E-6B6044D3B600}" sibTransId="{09A9332F-6972-4772-9CE1-EED4160DA56F}"/>
    <dgm:cxn modelId="{9507AE15-26CC-4BB9-B4C9-02528474665F}" srcId="{911E0FE8-F0B0-4570-8151-EA49DFB4391A}" destId="{0AA8E80C-7C75-4CF3-96D5-FC6950187F0C}" srcOrd="0" destOrd="0" parTransId="{3FD66849-C0A4-4E81-A929-09E5326E4C05}" sibTransId="{B1E8DB39-27D9-44AD-A348-DBA1C7DEEB6E}"/>
    <dgm:cxn modelId="{AFFC3B17-573F-4B38-BA97-B2D058DEA3AB}" type="presOf" srcId="{1717F4B6-11DA-45E0-A35A-A295F4A2054F}" destId="{5023C648-101D-431F-A120-0B09AC716FBF}" srcOrd="0" destOrd="2" presId="urn:microsoft.com/office/officeart/2005/8/layout/vList3"/>
    <dgm:cxn modelId="{750402E1-028D-4855-9CF4-954B8AD017C3}" type="presOf" srcId="{F3DB8129-5C41-41A6-BF84-263865DD8B15}" destId="{5023C648-101D-431F-A120-0B09AC716FBF}" srcOrd="0" destOrd="5" presId="urn:microsoft.com/office/officeart/2005/8/layout/vList3"/>
    <dgm:cxn modelId="{36EB0BC1-394A-4A47-BDEC-76014108688E}" type="presOf" srcId="{F8AFC8CA-28BA-4F33-BE16-61778D525216}" destId="{5023C648-101D-431F-A120-0B09AC716FBF}" srcOrd="0" destOrd="7" presId="urn:microsoft.com/office/officeart/2005/8/layout/vList3"/>
    <dgm:cxn modelId="{9552DBC9-3298-4D24-B601-66907BDF791C}" srcId="{911E0FE8-F0B0-4570-8151-EA49DFB4391A}" destId="{1717F4B6-11DA-45E0-A35A-A295F4A2054F}" srcOrd="1" destOrd="0" parTransId="{F08FF689-882F-47D5-9B20-A18C7C698345}" sibTransId="{D5CB02E3-0C74-4449-8B5B-198BDD348E7D}"/>
    <dgm:cxn modelId="{02C795D8-3F7F-4864-8FC4-479B11A588B3}" srcId="{D8283247-3D3E-45D2-8A82-C9B0FC85B0A2}" destId="{911E0FE8-F0B0-4570-8151-EA49DFB4391A}" srcOrd="0" destOrd="0" parTransId="{33BFE746-ADCB-472B-926F-9AEA30F8312A}" sibTransId="{86376219-7AE7-48AB-B33A-E7254898EDCF}"/>
    <dgm:cxn modelId="{5A63C76D-2BC2-4B9C-985C-57C454EEB450}" type="presOf" srcId="{47007A70-78D3-4A2B-8287-8CE59D436138}" destId="{5023C648-101D-431F-A120-0B09AC716FBF}" srcOrd="0" destOrd="4" presId="urn:microsoft.com/office/officeart/2005/8/layout/vList3"/>
    <dgm:cxn modelId="{367D928A-6E69-4670-863C-5C367E0C0E90}" type="presParOf" srcId="{CB46B7DE-C3A3-4A9C-BC0B-16B048D7FB78}" destId="{5AD23490-EDB0-4324-A214-041B90E0CFF8}" srcOrd="0" destOrd="0" presId="urn:microsoft.com/office/officeart/2005/8/layout/vList3"/>
    <dgm:cxn modelId="{9B279A53-CF9E-44BC-8618-4D3190B34DD2}" type="presParOf" srcId="{5AD23490-EDB0-4324-A214-041B90E0CFF8}" destId="{5C0B7BD1-5F56-4931-80FD-E585FF3FD7C6}" srcOrd="0" destOrd="0" presId="urn:microsoft.com/office/officeart/2005/8/layout/vList3"/>
    <dgm:cxn modelId="{ACFE38A3-031A-4BD3-93BA-D2155EFA7A24}" type="presParOf" srcId="{5AD23490-EDB0-4324-A214-041B90E0CFF8}" destId="{5023C648-101D-431F-A120-0B09AC716F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6A021-4A2E-4DB6-B4A9-02819ED261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98B2D5-48B9-4BA9-A3B5-303017043890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Monitoramento e avaliação</a:t>
          </a:r>
          <a:endParaRPr lang="pt-BR" b="1" dirty="0">
            <a:solidFill>
              <a:schemeClr val="tx1"/>
            </a:solidFill>
          </a:endParaRPr>
        </a:p>
      </dgm:t>
    </dgm:pt>
    <dgm:pt modelId="{86325601-38D0-49BF-8859-5B2A78602D6C}" type="parTrans" cxnId="{B5AE8FC5-6F88-4035-A511-537E46794D4F}">
      <dgm:prSet/>
      <dgm:spPr/>
      <dgm:t>
        <a:bodyPr/>
        <a:lstStyle/>
        <a:p>
          <a:endParaRPr lang="pt-BR"/>
        </a:p>
      </dgm:t>
    </dgm:pt>
    <dgm:pt modelId="{9815F4CA-F750-4A32-BCA4-8098AFF140AD}" type="sibTrans" cxnId="{B5AE8FC5-6F88-4035-A511-537E46794D4F}">
      <dgm:prSet/>
      <dgm:spPr/>
      <dgm:t>
        <a:bodyPr/>
        <a:lstStyle/>
        <a:p>
          <a:endParaRPr lang="pt-BR"/>
        </a:p>
      </dgm:t>
    </dgm:pt>
    <dgm:pt modelId="{C9E3DBF6-EC20-471A-BC61-8218EBB4B96D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Organização e gestão do serviço</a:t>
          </a:r>
          <a:endParaRPr lang="pt-BR" b="1" dirty="0">
            <a:solidFill>
              <a:schemeClr val="tx1"/>
            </a:solidFill>
          </a:endParaRPr>
        </a:p>
      </dgm:t>
    </dgm:pt>
    <dgm:pt modelId="{68A89115-DE1A-4E8E-9DD8-B1726671B679}" type="parTrans" cxnId="{4B0E8EAA-F73D-42E9-A3E7-11ED3066FE19}">
      <dgm:prSet/>
      <dgm:spPr/>
      <dgm:t>
        <a:bodyPr/>
        <a:lstStyle/>
        <a:p>
          <a:endParaRPr lang="pt-BR"/>
        </a:p>
      </dgm:t>
    </dgm:pt>
    <dgm:pt modelId="{3F5164B6-77E7-4B47-85F0-AE87DD3167B3}" type="sibTrans" cxnId="{4B0E8EAA-F73D-42E9-A3E7-11ED3066FE19}">
      <dgm:prSet/>
      <dgm:spPr/>
      <dgm:t>
        <a:bodyPr/>
        <a:lstStyle/>
        <a:p>
          <a:endParaRPr lang="pt-BR"/>
        </a:p>
      </dgm:t>
    </dgm:pt>
    <dgm:pt modelId="{170D8B38-4E25-4BCB-904A-7E585294D9F9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Qualificação da prática clínica</a:t>
          </a:r>
          <a:endParaRPr lang="pt-BR" b="1" dirty="0">
            <a:solidFill>
              <a:schemeClr val="tx1"/>
            </a:solidFill>
          </a:endParaRPr>
        </a:p>
      </dgm:t>
    </dgm:pt>
    <dgm:pt modelId="{B7E4BA28-B13B-42B1-A15E-A8B037796B93}" type="parTrans" cxnId="{FAACF0D3-EA87-44AB-B3C1-547DCAE5B895}">
      <dgm:prSet/>
      <dgm:spPr/>
      <dgm:t>
        <a:bodyPr/>
        <a:lstStyle/>
        <a:p>
          <a:endParaRPr lang="pt-BR"/>
        </a:p>
      </dgm:t>
    </dgm:pt>
    <dgm:pt modelId="{0B7BB248-013A-4129-A362-5B4B4A17BB75}" type="sibTrans" cxnId="{FAACF0D3-EA87-44AB-B3C1-547DCAE5B895}">
      <dgm:prSet/>
      <dgm:spPr/>
      <dgm:t>
        <a:bodyPr/>
        <a:lstStyle/>
        <a:p>
          <a:endParaRPr lang="pt-BR"/>
        </a:p>
      </dgm:t>
    </dgm:pt>
    <dgm:pt modelId="{4107D686-58C2-44AF-BB80-2F036156CFD4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Engajamento Público</a:t>
          </a:r>
          <a:endParaRPr lang="pt-BR" b="1" dirty="0">
            <a:solidFill>
              <a:schemeClr val="tx1"/>
            </a:solidFill>
          </a:endParaRPr>
        </a:p>
      </dgm:t>
    </dgm:pt>
    <dgm:pt modelId="{780ADBAD-E494-4794-8D2E-5CC42CC07098}" type="parTrans" cxnId="{250A0A9B-E28F-4457-8561-2B405001AE7B}">
      <dgm:prSet/>
      <dgm:spPr/>
      <dgm:t>
        <a:bodyPr/>
        <a:lstStyle/>
        <a:p>
          <a:endParaRPr lang="pt-BR"/>
        </a:p>
      </dgm:t>
    </dgm:pt>
    <dgm:pt modelId="{0610BC31-1B0D-44FF-B631-1C2D30F7B76B}" type="sibTrans" cxnId="{250A0A9B-E28F-4457-8561-2B405001AE7B}">
      <dgm:prSet/>
      <dgm:spPr/>
      <dgm:t>
        <a:bodyPr/>
        <a:lstStyle/>
        <a:p>
          <a:endParaRPr lang="pt-BR"/>
        </a:p>
      </dgm:t>
    </dgm:pt>
    <dgm:pt modelId="{39D0B5E9-D5B8-43C7-8086-45D3BD765D2F}" type="pres">
      <dgm:prSet presAssocID="{F966A021-4A2E-4DB6-B4A9-02819ED261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6D215F2D-52E3-45BD-9C8D-2BA000039363}" type="pres">
      <dgm:prSet presAssocID="{F966A021-4A2E-4DB6-B4A9-02819ED26118}" presName="Name1" presStyleCnt="0"/>
      <dgm:spPr/>
    </dgm:pt>
    <dgm:pt modelId="{273D7966-4C0E-4BD6-ABB3-6EE5EEA261F5}" type="pres">
      <dgm:prSet presAssocID="{F966A021-4A2E-4DB6-B4A9-02819ED26118}" presName="cycle" presStyleCnt="0"/>
      <dgm:spPr/>
    </dgm:pt>
    <dgm:pt modelId="{38911B12-820A-46AE-B74D-B65130FCFC63}" type="pres">
      <dgm:prSet presAssocID="{F966A021-4A2E-4DB6-B4A9-02819ED26118}" presName="srcNode" presStyleLbl="node1" presStyleIdx="0" presStyleCnt="4"/>
      <dgm:spPr/>
    </dgm:pt>
    <dgm:pt modelId="{63297C47-7BF4-4158-B3B4-E08B1E6B124F}" type="pres">
      <dgm:prSet presAssocID="{F966A021-4A2E-4DB6-B4A9-02819ED26118}" presName="conn" presStyleLbl="parChTrans1D2" presStyleIdx="0" presStyleCnt="1"/>
      <dgm:spPr/>
      <dgm:t>
        <a:bodyPr/>
        <a:lstStyle/>
        <a:p>
          <a:endParaRPr lang="pt-BR"/>
        </a:p>
      </dgm:t>
    </dgm:pt>
    <dgm:pt modelId="{BB6D3B5D-403E-4777-B23D-B93327ACA60B}" type="pres">
      <dgm:prSet presAssocID="{F966A021-4A2E-4DB6-B4A9-02819ED26118}" presName="extraNode" presStyleLbl="node1" presStyleIdx="0" presStyleCnt="4"/>
      <dgm:spPr/>
    </dgm:pt>
    <dgm:pt modelId="{23D4B78D-D1FB-4903-8F95-F1165E948D41}" type="pres">
      <dgm:prSet presAssocID="{F966A021-4A2E-4DB6-B4A9-02819ED26118}" presName="dstNode" presStyleLbl="node1" presStyleIdx="0" presStyleCnt="4"/>
      <dgm:spPr/>
    </dgm:pt>
    <dgm:pt modelId="{DD272331-DF8C-4E27-B1E2-1A3F7C0A0D6A}" type="pres">
      <dgm:prSet presAssocID="{7D98B2D5-48B9-4BA9-A3B5-303017043890}" presName="text_1" presStyleLbl="node1" presStyleIdx="0" presStyleCnt="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18EFA7BA-B999-43AC-AA88-0D08ECF68B7F}" type="pres">
      <dgm:prSet presAssocID="{7D98B2D5-48B9-4BA9-A3B5-303017043890}" presName="accent_1" presStyleCnt="0"/>
      <dgm:spPr/>
    </dgm:pt>
    <dgm:pt modelId="{B2C246AC-661E-493F-B1F9-8789FECD32F0}" type="pres">
      <dgm:prSet presAssocID="{7D98B2D5-48B9-4BA9-A3B5-303017043890}" presName="accentRepeatNode" presStyleLbl="solidFgAcc1" presStyleIdx="0" presStyleCnt="4"/>
      <dgm:spPr>
        <a:prstGeom prst="flowChartDecision">
          <a:avLst/>
        </a:prstGeom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  <dgm:pt modelId="{19BE95D0-B422-4098-A9B9-291B19358ED3}" type="pres">
      <dgm:prSet presAssocID="{4107D686-58C2-44AF-BB80-2F036156CFD4}" presName="text_2" presStyleLbl="node1" presStyleIdx="1" presStyleCnt="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64EEC85F-310C-409A-8FBC-4E65A6363DB7}" type="pres">
      <dgm:prSet presAssocID="{4107D686-58C2-44AF-BB80-2F036156CFD4}" presName="accent_2" presStyleCnt="0"/>
      <dgm:spPr/>
    </dgm:pt>
    <dgm:pt modelId="{DB5CE031-A411-45C8-A19C-DED8A53FC844}" type="pres">
      <dgm:prSet presAssocID="{4107D686-58C2-44AF-BB80-2F036156CFD4}" presName="accentRepeatNode" presStyleLbl="solidFgAcc1" presStyleIdx="1" presStyleCnt="4"/>
      <dgm:spPr>
        <a:prstGeom prst="flowChartDecision">
          <a:avLst/>
        </a:prstGeom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  <dgm:pt modelId="{7311E309-69E2-4D25-842B-0CFA51EF0482}" type="pres">
      <dgm:prSet presAssocID="{C9E3DBF6-EC20-471A-BC61-8218EBB4B96D}" presName="text_3" presStyleLbl="node1" presStyleIdx="2" presStyleCnt="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9028164C-A0A9-49E5-9032-6A9A09C62083}" type="pres">
      <dgm:prSet presAssocID="{C9E3DBF6-EC20-471A-BC61-8218EBB4B96D}" presName="accent_3" presStyleCnt="0"/>
      <dgm:spPr/>
    </dgm:pt>
    <dgm:pt modelId="{B599C5E0-184D-471B-98AA-ACA732543F82}" type="pres">
      <dgm:prSet presAssocID="{C9E3DBF6-EC20-471A-BC61-8218EBB4B96D}" presName="accentRepeatNode" presStyleLbl="solidFgAcc1" presStyleIdx="2" presStyleCnt="4"/>
      <dgm:spPr>
        <a:prstGeom prst="flowChartDecision">
          <a:avLst/>
        </a:prstGeom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  <dgm:pt modelId="{0206C01A-B6AC-45B3-90B1-170A5246A053}" type="pres">
      <dgm:prSet presAssocID="{170D8B38-4E25-4BCB-904A-7E585294D9F9}" presName="text_4" presStyleLbl="node1" presStyleIdx="3" presStyleCnt="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3098943A-1448-49E1-82A4-237C1921BB86}" type="pres">
      <dgm:prSet presAssocID="{170D8B38-4E25-4BCB-904A-7E585294D9F9}" presName="accent_4" presStyleCnt="0"/>
      <dgm:spPr/>
    </dgm:pt>
    <dgm:pt modelId="{7A76950C-AF53-4F9E-88A0-7CAB446F7513}" type="pres">
      <dgm:prSet presAssocID="{170D8B38-4E25-4BCB-904A-7E585294D9F9}" presName="accentRepeatNode" presStyleLbl="solidFgAcc1" presStyleIdx="3" presStyleCnt="4"/>
      <dgm:spPr>
        <a:prstGeom prst="flowChartDecision">
          <a:avLst/>
        </a:prstGeom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</dgm:ptLst>
  <dgm:cxnLst>
    <dgm:cxn modelId="{EA03C615-0323-40D7-B60B-D26EB31131CB}" type="presOf" srcId="{F966A021-4A2E-4DB6-B4A9-02819ED26118}" destId="{39D0B5E9-D5B8-43C7-8086-45D3BD765D2F}" srcOrd="0" destOrd="0" presId="urn:microsoft.com/office/officeart/2008/layout/VerticalCurvedList"/>
    <dgm:cxn modelId="{FAB2EEB4-4D5E-492E-8B48-3091B07EEE39}" type="presOf" srcId="{C9E3DBF6-EC20-471A-BC61-8218EBB4B96D}" destId="{7311E309-69E2-4D25-842B-0CFA51EF0482}" srcOrd="0" destOrd="0" presId="urn:microsoft.com/office/officeart/2008/layout/VerticalCurvedList"/>
    <dgm:cxn modelId="{250A0A9B-E28F-4457-8561-2B405001AE7B}" srcId="{F966A021-4A2E-4DB6-B4A9-02819ED26118}" destId="{4107D686-58C2-44AF-BB80-2F036156CFD4}" srcOrd="1" destOrd="0" parTransId="{780ADBAD-E494-4794-8D2E-5CC42CC07098}" sibTransId="{0610BC31-1B0D-44FF-B631-1C2D30F7B76B}"/>
    <dgm:cxn modelId="{FAACF0D3-EA87-44AB-B3C1-547DCAE5B895}" srcId="{F966A021-4A2E-4DB6-B4A9-02819ED26118}" destId="{170D8B38-4E25-4BCB-904A-7E585294D9F9}" srcOrd="3" destOrd="0" parTransId="{B7E4BA28-B13B-42B1-A15E-A8B037796B93}" sibTransId="{0B7BB248-013A-4129-A362-5B4B4A17BB75}"/>
    <dgm:cxn modelId="{742ABBA2-D546-4F09-BAAA-1BEAE4BD8F2E}" type="presOf" srcId="{7D98B2D5-48B9-4BA9-A3B5-303017043890}" destId="{DD272331-DF8C-4E27-B1E2-1A3F7C0A0D6A}" srcOrd="0" destOrd="0" presId="urn:microsoft.com/office/officeart/2008/layout/VerticalCurvedList"/>
    <dgm:cxn modelId="{001382F5-8095-4E52-8504-76EDA8AE164E}" type="presOf" srcId="{9815F4CA-F750-4A32-BCA4-8098AFF140AD}" destId="{63297C47-7BF4-4158-B3B4-E08B1E6B124F}" srcOrd="0" destOrd="0" presId="urn:microsoft.com/office/officeart/2008/layout/VerticalCurvedList"/>
    <dgm:cxn modelId="{B5AE8FC5-6F88-4035-A511-537E46794D4F}" srcId="{F966A021-4A2E-4DB6-B4A9-02819ED26118}" destId="{7D98B2D5-48B9-4BA9-A3B5-303017043890}" srcOrd="0" destOrd="0" parTransId="{86325601-38D0-49BF-8859-5B2A78602D6C}" sibTransId="{9815F4CA-F750-4A32-BCA4-8098AFF140AD}"/>
    <dgm:cxn modelId="{32354BE9-3DFC-40FA-B6BD-872308F7B4F1}" type="presOf" srcId="{4107D686-58C2-44AF-BB80-2F036156CFD4}" destId="{19BE95D0-B422-4098-A9B9-291B19358ED3}" srcOrd="0" destOrd="0" presId="urn:microsoft.com/office/officeart/2008/layout/VerticalCurvedList"/>
    <dgm:cxn modelId="{F58B7244-2882-4599-A735-407534ECDD78}" type="presOf" srcId="{170D8B38-4E25-4BCB-904A-7E585294D9F9}" destId="{0206C01A-B6AC-45B3-90B1-170A5246A053}" srcOrd="0" destOrd="0" presId="urn:microsoft.com/office/officeart/2008/layout/VerticalCurvedList"/>
    <dgm:cxn modelId="{4B0E8EAA-F73D-42E9-A3E7-11ED3066FE19}" srcId="{F966A021-4A2E-4DB6-B4A9-02819ED26118}" destId="{C9E3DBF6-EC20-471A-BC61-8218EBB4B96D}" srcOrd="2" destOrd="0" parTransId="{68A89115-DE1A-4E8E-9DD8-B1726671B679}" sibTransId="{3F5164B6-77E7-4B47-85F0-AE87DD3167B3}"/>
    <dgm:cxn modelId="{D70F0B61-DA8F-45F7-B2B4-581788855EB1}" type="presParOf" srcId="{39D0B5E9-D5B8-43C7-8086-45D3BD765D2F}" destId="{6D215F2D-52E3-45BD-9C8D-2BA000039363}" srcOrd="0" destOrd="0" presId="urn:microsoft.com/office/officeart/2008/layout/VerticalCurvedList"/>
    <dgm:cxn modelId="{5B3A298F-111B-429B-AF32-F0BC49A92859}" type="presParOf" srcId="{6D215F2D-52E3-45BD-9C8D-2BA000039363}" destId="{273D7966-4C0E-4BD6-ABB3-6EE5EEA261F5}" srcOrd="0" destOrd="0" presId="urn:microsoft.com/office/officeart/2008/layout/VerticalCurvedList"/>
    <dgm:cxn modelId="{39B1E58B-CBC8-4621-A63A-03A7D200E42A}" type="presParOf" srcId="{273D7966-4C0E-4BD6-ABB3-6EE5EEA261F5}" destId="{38911B12-820A-46AE-B74D-B65130FCFC63}" srcOrd="0" destOrd="0" presId="urn:microsoft.com/office/officeart/2008/layout/VerticalCurvedList"/>
    <dgm:cxn modelId="{12CD9032-0B6F-42D3-99B5-8770806AAB34}" type="presParOf" srcId="{273D7966-4C0E-4BD6-ABB3-6EE5EEA261F5}" destId="{63297C47-7BF4-4158-B3B4-E08B1E6B124F}" srcOrd="1" destOrd="0" presId="urn:microsoft.com/office/officeart/2008/layout/VerticalCurvedList"/>
    <dgm:cxn modelId="{674CE78A-7C50-4E40-86AE-58FDC8C77DFA}" type="presParOf" srcId="{273D7966-4C0E-4BD6-ABB3-6EE5EEA261F5}" destId="{BB6D3B5D-403E-4777-B23D-B93327ACA60B}" srcOrd="2" destOrd="0" presId="urn:microsoft.com/office/officeart/2008/layout/VerticalCurvedList"/>
    <dgm:cxn modelId="{413A2387-3922-4AC7-B9A0-5EDCC5AE15DD}" type="presParOf" srcId="{273D7966-4C0E-4BD6-ABB3-6EE5EEA261F5}" destId="{23D4B78D-D1FB-4903-8F95-F1165E948D41}" srcOrd="3" destOrd="0" presId="urn:microsoft.com/office/officeart/2008/layout/VerticalCurvedList"/>
    <dgm:cxn modelId="{5CD4CD69-824C-4362-944A-501A0C637F30}" type="presParOf" srcId="{6D215F2D-52E3-45BD-9C8D-2BA000039363}" destId="{DD272331-DF8C-4E27-B1E2-1A3F7C0A0D6A}" srcOrd="1" destOrd="0" presId="urn:microsoft.com/office/officeart/2008/layout/VerticalCurvedList"/>
    <dgm:cxn modelId="{065B9525-1ECE-4999-BD1A-E08196EA4FDB}" type="presParOf" srcId="{6D215F2D-52E3-45BD-9C8D-2BA000039363}" destId="{18EFA7BA-B999-43AC-AA88-0D08ECF68B7F}" srcOrd="2" destOrd="0" presId="urn:microsoft.com/office/officeart/2008/layout/VerticalCurvedList"/>
    <dgm:cxn modelId="{C2DDD655-FC62-4777-A160-AECE3DEE294F}" type="presParOf" srcId="{18EFA7BA-B999-43AC-AA88-0D08ECF68B7F}" destId="{B2C246AC-661E-493F-B1F9-8789FECD32F0}" srcOrd="0" destOrd="0" presId="urn:microsoft.com/office/officeart/2008/layout/VerticalCurvedList"/>
    <dgm:cxn modelId="{E4B6596B-74F2-4BC3-A578-4231939C0EAA}" type="presParOf" srcId="{6D215F2D-52E3-45BD-9C8D-2BA000039363}" destId="{19BE95D0-B422-4098-A9B9-291B19358ED3}" srcOrd="3" destOrd="0" presId="urn:microsoft.com/office/officeart/2008/layout/VerticalCurvedList"/>
    <dgm:cxn modelId="{BD8D74DB-AFF8-492C-8F41-E8C6F25CFCAD}" type="presParOf" srcId="{6D215F2D-52E3-45BD-9C8D-2BA000039363}" destId="{64EEC85F-310C-409A-8FBC-4E65A6363DB7}" srcOrd="4" destOrd="0" presId="urn:microsoft.com/office/officeart/2008/layout/VerticalCurvedList"/>
    <dgm:cxn modelId="{683AC75C-660F-4796-AA1B-57F5DE77C3E3}" type="presParOf" srcId="{64EEC85F-310C-409A-8FBC-4E65A6363DB7}" destId="{DB5CE031-A411-45C8-A19C-DED8A53FC844}" srcOrd="0" destOrd="0" presId="urn:microsoft.com/office/officeart/2008/layout/VerticalCurvedList"/>
    <dgm:cxn modelId="{0CDD9E26-6D99-4DFD-B72D-9BFF346179B0}" type="presParOf" srcId="{6D215F2D-52E3-45BD-9C8D-2BA000039363}" destId="{7311E309-69E2-4D25-842B-0CFA51EF0482}" srcOrd="5" destOrd="0" presId="urn:microsoft.com/office/officeart/2008/layout/VerticalCurvedList"/>
    <dgm:cxn modelId="{F5FB619A-FDDE-458B-8AD7-B8A03DB9B945}" type="presParOf" srcId="{6D215F2D-52E3-45BD-9C8D-2BA000039363}" destId="{9028164C-A0A9-49E5-9032-6A9A09C62083}" srcOrd="6" destOrd="0" presId="urn:microsoft.com/office/officeart/2008/layout/VerticalCurvedList"/>
    <dgm:cxn modelId="{71668A01-2E18-4E16-84F4-E2E41A49C0A1}" type="presParOf" srcId="{9028164C-A0A9-49E5-9032-6A9A09C62083}" destId="{B599C5E0-184D-471B-98AA-ACA732543F82}" srcOrd="0" destOrd="0" presId="urn:microsoft.com/office/officeart/2008/layout/VerticalCurvedList"/>
    <dgm:cxn modelId="{9F6DB0CC-E2D5-4659-857C-12295D7EAB5E}" type="presParOf" srcId="{6D215F2D-52E3-45BD-9C8D-2BA000039363}" destId="{0206C01A-B6AC-45B3-90B1-170A5246A053}" srcOrd="7" destOrd="0" presId="urn:microsoft.com/office/officeart/2008/layout/VerticalCurvedList"/>
    <dgm:cxn modelId="{DF9443BB-3D0A-4E95-89FB-9C420E99B320}" type="presParOf" srcId="{6D215F2D-52E3-45BD-9C8D-2BA000039363}" destId="{3098943A-1448-49E1-82A4-237C1921BB86}" srcOrd="8" destOrd="0" presId="urn:microsoft.com/office/officeart/2008/layout/VerticalCurvedList"/>
    <dgm:cxn modelId="{AA828151-969D-429C-BDA2-69C6D4899573}" type="presParOf" srcId="{3098943A-1448-49E1-82A4-237C1921BB86}" destId="{7A76950C-AF53-4F9E-88A0-7CAB446F75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754F39-8CED-46CD-9005-9A27952C60A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233546C-BD4B-444E-A184-B08E9732E0A1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Cadernos de Atenção Básica – Pré-natal</a:t>
          </a:r>
          <a:endParaRPr lang="pt-B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CB073-29D6-4DF7-9705-9CAC59BD085E}" type="parTrans" cxnId="{BD205BF6-9A11-48F6-9189-E1E3DC2CDD1A}">
      <dgm:prSet/>
      <dgm:spPr/>
      <dgm:t>
        <a:bodyPr/>
        <a:lstStyle/>
        <a:p>
          <a:endParaRPr lang="pt-BR"/>
        </a:p>
      </dgm:t>
    </dgm:pt>
    <dgm:pt modelId="{17830681-FA2B-4DEA-B462-0379196852AA}" type="sibTrans" cxnId="{BD205BF6-9A11-48F6-9189-E1E3DC2CDD1A}">
      <dgm:prSet/>
      <dgm:spPr/>
      <dgm:t>
        <a:bodyPr/>
        <a:lstStyle/>
        <a:p>
          <a:endParaRPr lang="pt-BR"/>
        </a:p>
      </dgm:t>
    </dgm:pt>
    <dgm:pt modelId="{6574C1FD-25B9-4273-97BE-A9F6CAB54F09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Cadernos de Atenção Básica -Puerpério</a:t>
          </a:r>
          <a:endParaRPr lang="pt-B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80BFAE-6A6D-4BFF-AF61-04DB83DF9FF0}" type="parTrans" cxnId="{440B71D4-4534-4E0E-B3E2-1AD8144F2F0B}">
      <dgm:prSet/>
      <dgm:spPr/>
      <dgm:t>
        <a:bodyPr/>
        <a:lstStyle/>
        <a:p>
          <a:endParaRPr lang="pt-BR"/>
        </a:p>
      </dgm:t>
    </dgm:pt>
    <dgm:pt modelId="{DAD23D7F-2ED0-4DD8-A8AD-100E6B93E5F4}" type="sibTrans" cxnId="{440B71D4-4534-4E0E-B3E2-1AD8144F2F0B}">
      <dgm:prSet/>
      <dgm:spPr/>
      <dgm:t>
        <a:bodyPr/>
        <a:lstStyle/>
        <a:p>
          <a:endParaRPr lang="pt-BR"/>
        </a:p>
      </dgm:t>
    </dgm:pt>
    <dgm:pt modelId="{260CF49B-4D93-46ED-AB2B-6F8B44796E0F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Ficha espelho</a:t>
          </a:r>
          <a:endParaRPr lang="pt-B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A81D82-BBA6-4D94-B9C8-3E1972B70861}" type="parTrans" cxnId="{81FC4744-39FA-4F9C-9BDA-80AFD7A629B6}">
      <dgm:prSet/>
      <dgm:spPr/>
      <dgm:t>
        <a:bodyPr/>
        <a:lstStyle/>
        <a:p>
          <a:endParaRPr lang="pt-BR"/>
        </a:p>
      </dgm:t>
    </dgm:pt>
    <dgm:pt modelId="{08095A80-A4EA-4362-9FF7-B57C4BDADE5E}" type="sibTrans" cxnId="{81FC4744-39FA-4F9C-9BDA-80AFD7A629B6}">
      <dgm:prSet/>
      <dgm:spPr/>
      <dgm:t>
        <a:bodyPr/>
        <a:lstStyle/>
        <a:p>
          <a:endParaRPr lang="pt-BR"/>
        </a:p>
      </dgm:t>
    </dgm:pt>
    <dgm:pt modelId="{D7DA457B-3B6A-426D-82D8-4E70FF0C60F7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Prontuários</a:t>
          </a:r>
          <a:endParaRPr lang="pt-B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F2BAC-72E3-46D1-8A15-3C12B4F379DF}" type="parTrans" cxnId="{A26EA121-E37B-4AC5-A779-DE00B60C8AA4}">
      <dgm:prSet/>
      <dgm:spPr/>
      <dgm:t>
        <a:bodyPr/>
        <a:lstStyle/>
        <a:p>
          <a:endParaRPr lang="pt-BR"/>
        </a:p>
      </dgm:t>
    </dgm:pt>
    <dgm:pt modelId="{B589EF60-E5BD-4F8B-81EC-6F55178EE447}" type="sibTrans" cxnId="{A26EA121-E37B-4AC5-A779-DE00B60C8AA4}">
      <dgm:prSet/>
      <dgm:spPr/>
      <dgm:t>
        <a:bodyPr/>
        <a:lstStyle/>
        <a:p>
          <a:endParaRPr lang="pt-BR"/>
        </a:p>
      </dgm:t>
    </dgm:pt>
    <dgm:pt modelId="{F13E4068-0BD8-4625-AC65-26E7C15E0008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Monitoramento e avaliação</a:t>
          </a:r>
          <a:endParaRPr lang="pt-B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52EC2-15BF-4227-A92A-B458D05093A4}" type="parTrans" cxnId="{E237CE9C-71B9-4B75-9E89-CFC1584E72D5}">
      <dgm:prSet/>
      <dgm:spPr/>
      <dgm:t>
        <a:bodyPr/>
        <a:lstStyle/>
        <a:p>
          <a:endParaRPr lang="pt-BR"/>
        </a:p>
      </dgm:t>
    </dgm:pt>
    <dgm:pt modelId="{C1EB2BAC-9682-4DD5-A2B1-D66198437FCF}" type="sibTrans" cxnId="{E237CE9C-71B9-4B75-9E89-CFC1584E72D5}">
      <dgm:prSet/>
      <dgm:spPr/>
      <dgm:t>
        <a:bodyPr/>
        <a:lstStyle/>
        <a:p>
          <a:endParaRPr lang="pt-BR"/>
        </a:p>
      </dgm:t>
    </dgm:pt>
    <dgm:pt modelId="{26001978-F962-487E-BC4B-EA8AE45E69D7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Planilha de coleta de dados</a:t>
          </a:r>
          <a:endParaRPr lang="pt-B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57495-BC94-47A0-AB03-E3FA6C25353E}" type="parTrans" cxnId="{8D9BFA87-9EBD-4B31-AE32-0ECD2CBCB28F}">
      <dgm:prSet/>
      <dgm:spPr/>
      <dgm:t>
        <a:bodyPr/>
        <a:lstStyle/>
        <a:p>
          <a:endParaRPr lang="pt-BR"/>
        </a:p>
      </dgm:t>
    </dgm:pt>
    <dgm:pt modelId="{90AB51EE-24A3-428F-8CB9-F16E15EB1E05}" type="sibTrans" cxnId="{8D9BFA87-9EBD-4B31-AE32-0ECD2CBCB28F}">
      <dgm:prSet/>
      <dgm:spPr/>
      <dgm:t>
        <a:bodyPr/>
        <a:lstStyle/>
        <a:p>
          <a:endParaRPr lang="pt-BR"/>
        </a:p>
      </dgm:t>
    </dgm:pt>
    <dgm:pt modelId="{F4E4E38C-4CC5-4C92-BF32-580107BED272}" type="pres">
      <dgm:prSet presAssocID="{34754F39-8CED-46CD-9005-9A27952C60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007303-78DE-45C4-9B81-6DDCE03A2341}" type="pres">
      <dgm:prSet presAssocID="{5233546C-BD4B-444E-A184-B08E9732E0A1}" presName="node" presStyleLbl="node1" presStyleIdx="0" presStyleCnt="6" custScaleX="199789" custScaleY="127845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pt-BR"/>
        </a:p>
      </dgm:t>
    </dgm:pt>
    <dgm:pt modelId="{360DC45E-9DA0-47EE-A34F-01D2673E11A4}" type="pres">
      <dgm:prSet presAssocID="{5233546C-BD4B-444E-A184-B08E9732E0A1}" presName="spNode" presStyleCnt="0"/>
      <dgm:spPr/>
    </dgm:pt>
    <dgm:pt modelId="{75782672-D702-4C62-8E64-240E6C7EDE9A}" type="pres">
      <dgm:prSet presAssocID="{17830681-FA2B-4DEA-B462-0379196852AA}" presName="sibTrans" presStyleLbl="sibTrans1D1" presStyleIdx="0" presStyleCnt="6"/>
      <dgm:spPr/>
      <dgm:t>
        <a:bodyPr/>
        <a:lstStyle/>
        <a:p>
          <a:endParaRPr lang="pt-BR"/>
        </a:p>
      </dgm:t>
    </dgm:pt>
    <dgm:pt modelId="{5B644FAC-ECAA-4821-86BE-050A6DE6183E}" type="pres">
      <dgm:prSet presAssocID="{6574C1FD-25B9-4273-97BE-A9F6CAB54F09}" presName="node" presStyleLbl="node1" presStyleIdx="1" presStyleCnt="6" custScaleX="158734" custScaleY="133456" custRadScaleRad="98629" custRadScaleInc="-239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pt-BR"/>
        </a:p>
      </dgm:t>
    </dgm:pt>
    <dgm:pt modelId="{C78E4DBD-C4F5-4C4B-9D1A-8C5CCA5D7880}" type="pres">
      <dgm:prSet presAssocID="{6574C1FD-25B9-4273-97BE-A9F6CAB54F09}" presName="spNode" presStyleCnt="0"/>
      <dgm:spPr/>
    </dgm:pt>
    <dgm:pt modelId="{04C94156-83FB-43D0-A34A-8370DE54E715}" type="pres">
      <dgm:prSet presAssocID="{DAD23D7F-2ED0-4DD8-A8AD-100E6B93E5F4}" presName="sibTrans" presStyleLbl="sibTrans1D1" presStyleIdx="1" presStyleCnt="6"/>
      <dgm:spPr/>
      <dgm:t>
        <a:bodyPr/>
        <a:lstStyle/>
        <a:p>
          <a:endParaRPr lang="pt-BR"/>
        </a:p>
      </dgm:t>
    </dgm:pt>
    <dgm:pt modelId="{23E6C69D-D6C3-48F3-9B9E-80A2B582F112}" type="pres">
      <dgm:prSet presAssocID="{260CF49B-4D93-46ED-AB2B-6F8B44796E0F}" presName="node" presStyleLbl="node1" presStyleIdx="2" presStyleCnt="6" custScaleX="169263" custScaleY="10988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pt-BR"/>
        </a:p>
      </dgm:t>
    </dgm:pt>
    <dgm:pt modelId="{0506340B-CEDE-495C-A9C5-54E8FE9DCA72}" type="pres">
      <dgm:prSet presAssocID="{260CF49B-4D93-46ED-AB2B-6F8B44796E0F}" presName="spNode" presStyleCnt="0"/>
      <dgm:spPr/>
    </dgm:pt>
    <dgm:pt modelId="{487D585A-97C6-48B4-9D94-79F4EB5851B5}" type="pres">
      <dgm:prSet presAssocID="{08095A80-A4EA-4362-9FF7-B57C4BDADE5E}" presName="sibTrans" presStyleLbl="sibTrans1D1" presStyleIdx="2" presStyleCnt="6"/>
      <dgm:spPr/>
      <dgm:t>
        <a:bodyPr/>
        <a:lstStyle/>
        <a:p>
          <a:endParaRPr lang="pt-BR"/>
        </a:p>
      </dgm:t>
    </dgm:pt>
    <dgm:pt modelId="{4C7F0E39-0557-4F68-B23E-8E00B34569FB}" type="pres">
      <dgm:prSet presAssocID="{D7DA457B-3B6A-426D-82D8-4E70FF0C60F7}" presName="node" presStyleLbl="node1" presStyleIdx="3" presStyleCnt="6" custScaleX="162567" custScaleY="111953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pt-BR"/>
        </a:p>
      </dgm:t>
    </dgm:pt>
    <dgm:pt modelId="{CD7E9C51-3AAF-4040-A4C7-A1C7DB6DFD36}" type="pres">
      <dgm:prSet presAssocID="{D7DA457B-3B6A-426D-82D8-4E70FF0C60F7}" presName="spNode" presStyleCnt="0"/>
      <dgm:spPr/>
    </dgm:pt>
    <dgm:pt modelId="{F3D59F18-2592-4088-84F1-E1955C06B110}" type="pres">
      <dgm:prSet presAssocID="{B589EF60-E5BD-4F8B-81EC-6F55178EE447}" presName="sibTrans" presStyleLbl="sibTrans1D1" presStyleIdx="3" presStyleCnt="6"/>
      <dgm:spPr/>
      <dgm:t>
        <a:bodyPr/>
        <a:lstStyle/>
        <a:p>
          <a:endParaRPr lang="pt-BR"/>
        </a:p>
      </dgm:t>
    </dgm:pt>
    <dgm:pt modelId="{C2884FBF-BC3D-4034-8047-7FADC45CC080}" type="pres">
      <dgm:prSet presAssocID="{26001978-F962-487E-BC4B-EA8AE45E69D7}" presName="node" presStyleLbl="node1" presStyleIdx="4" presStyleCnt="6" custScaleX="181040" custScaleY="11856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pt-BR"/>
        </a:p>
      </dgm:t>
    </dgm:pt>
    <dgm:pt modelId="{6DE5FFE0-1351-48D0-93CC-272E24C9780F}" type="pres">
      <dgm:prSet presAssocID="{26001978-F962-487E-BC4B-EA8AE45E69D7}" presName="spNode" presStyleCnt="0"/>
      <dgm:spPr/>
    </dgm:pt>
    <dgm:pt modelId="{F9FD2370-5F75-488A-B277-4F27D7BF3C03}" type="pres">
      <dgm:prSet presAssocID="{90AB51EE-24A3-428F-8CB9-F16E15EB1E05}" presName="sibTrans" presStyleLbl="sibTrans1D1" presStyleIdx="4" presStyleCnt="6"/>
      <dgm:spPr/>
      <dgm:t>
        <a:bodyPr/>
        <a:lstStyle/>
        <a:p>
          <a:endParaRPr lang="pt-BR"/>
        </a:p>
      </dgm:t>
    </dgm:pt>
    <dgm:pt modelId="{F0340E01-881C-4D55-812E-202F94F8F58C}" type="pres">
      <dgm:prSet presAssocID="{F13E4068-0BD8-4625-AC65-26E7C15E0008}" presName="node" presStyleLbl="node1" presStyleIdx="5" presStyleCnt="6" custScaleX="167499" custScaleY="124018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pt-BR"/>
        </a:p>
      </dgm:t>
    </dgm:pt>
    <dgm:pt modelId="{102C1728-656C-4229-A911-149663DB29F2}" type="pres">
      <dgm:prSet presAssocID="{F13E4068-0BD8-4625-AC65-26E7C15E0008}" presName="spNode" presStyleCnt="0"/>
      <dgm:spPr/>
    </dgm:pt>
    <dgm:pt modelId="{B286921B-A6BA-445F-B70D-114D575C9CB2}" type="pres">
      <dgm:prSet presAssocID="{C1EB2BAC-9682-4DD5-A2B1-D66198437FCF}" presName="sibTrans" presStyleLbl="sibTrans1D1" presStyleIdx="5" presStyleCnt="6"/>
      <dgm:spPr/>
      <dgm:t>
        <a:bodyPr/>
        <a:lstStyle/>
        <a:p>
          <a:endParaRPr lang="pt-BR"/>
        </a:p>
      </dgm:t>
    </dgm:pt>
  </dgm:ptLst>
  <dgm:cxnLst>
    <dgm:cxn modelId="{094C225E-B838-4288-9996-7740DDBDFEBA}" type="presOf" srcId="{D7DA457B-3B6A-426D-82D8-4E70FF0C60F7}" destId="{4C7F0E39-0557-4F68-B23E-8E00B34569FB}" srcOrd="0" destOrd="0" presId="urn:microsoft.com/office/officeart/2005/8/layout/cycle6"/>
    <dgm:cxn modelId="{440B71D4-4534-4E0E-B3E2-1AD8144F2F0B}" srcId="{34754F39-8CED-46CD-9005-9A27952C60A5}" destId="{6574C1FD-25B9-4273-97BE-A9F6CAB54F09}" srcOrd="1" destOrd="0" parTransId="{C880BFAE-6A6D-4BFF-AF61-04DB83DF9FF0}" sibTransId="{DAD23D7F-2ED0-4DD8-A8AD-100E6B93E5F4}"/>
    <dgm:cxn modelId="{5AD2F3C6-7D38-448D-8521-5BC69EBA859B}" type="presOf" srcId="{17830681-FA2B-4DEA-B462-0379196852AA}" destId="{75782672-D702-4C62-8E64-240E6C7EDE9A}" srcOrd="0" destOrd="0" presId="urn:microsoft.com/office/officeart/2005/8/layout/cycle6"/>
    <dgm:cxn modelId="{E237CE9C-71B9-4B75-9E89-CFC1584E72D5}" srcId="{34754F39-8CED-46CD-9005-9A27952C60A5}" destId="{F13E4068-0BD8-4625-AC65-26E7C15E0008}" srcOrd="5" destOrd="0" parTransId="{89952EC2-15BF-4227-A92A-B458D05093A4}" sibTransId="{C1EB2BAC-9682-4DD5-A2B1-D66198437FCF}"/>
    <dgm:cxn modelId="{8A525E9D-7134-41C5-9F55-5928113C281C}" type="presOf" srcId="{6574C1FD-25B9-4273-97BE-A9F6CAB54F09}" destId="{5B644FAC-ECAA-4821-86BE-050A6DE6183E}" srcOrd="0" destOrd="0" presId="urn:microsoft.com/office/officeart/2005/8/layout/cycle6"/>
    <dgm:cxn modelId="{5B88AA6A-3C01-40E4-8FFC-FC2317619264}" type="presOf" srcId="{260CF49B-4D93-46ED-AB2B-6F8B44796E0F}" destId="{23E6C69D-D6C3-48F3-9B9E-80A2B582F112}" srcOrd="0" destOrd="0" presId="urn:microsoft.com/office/officeart/2005/8/layout/cycle6"/>
    <dgm:cxn modelId="{BD205BF6-9A11-48F6-9189-E1E3DC2CDD1A}" srcId="{34754F39-8CED-46CD-9005-9A27952C60A5}" destId="{5233546C-BD4B-444E-A184-B08E9732E0A1}" srcOrd="0" destOrd="0" parTransId="{A35CB073-29D6-4DF7-9705-9CAC59BD085E}" sibTransId="{17830681-FA2B-4DEA-B462-0379196852AA}"/>
    <dgm:cxn modelId="{242151A2-CAE6-46F0-BF87-688FD93FB25A}" type="presOf" srcId="{F13E4068-0BD8-4625-AC65-26E7C15E0008}" destId="{F0340E01-881C-4D55-812E-202F94F8F58C}" srcOrd="0" destOrd="0" presId="urn:microsoft.com/office/officeart/2005/8/layout/cycle6"/>
    <dgm:cxn modelId="{A26EA121-E37B-4AC5-A779-DE00B60C8AA4}" srcId="{34754F39-8CED-46CD-9005-9A27952C60A5}" destId="{D7DA457B-3B6A-426D-82D8-4E70FF0C60F7}" srcOrd="3" destOrd="0" parTransId="{241F2BAC-72E3-46D1-8A15-3C12B4F379DF}" sibTransId="{B589EF60-E5BD-4F8B-81EC-6F55178EE447}"/>
    <dgm:cxn modelId="{10DD64C0-2592-4B29-BEC2-0A40F5ED06FC}" type="presOf" srcId="{34754F39-8CED-46CD-9005-9A27952C60A5}" destId="{F4E4E38C-4CC5-4C92-BF32-580107BED272}" srcOrd="0" destOrd="0" presId="urn:microsoft.com/office/officeart/2005/8/layout/cycle6"/>
    <dgm:cxn modelId="{24BA50A2-B56A-42CC-9492-975B551559A4}" type="presOf" srcId="{26001978-F962-487E-BC4B-EA8AE45E69D7}" destId="{C2884FBF-BC3D-4034-8047-7FADC45CC080}" srcOrd="0" destOrd="0" presId="urn:microsoft.com/office/officeart/2005/8/layout/cycle6"/>
    <dgm:cxn modelId="{DB9C3F4F-1628-4408-A97E-C667843A9D22}" type="presOf" srcId="{C1EB2BAC-9682-4DD5-A2B1-D66198437FCF}" destId="{B286921B-A6BA-445F-B70D-114D575C9CB2}" srcOrd="0" destOrd="0" presId="urn:microsoft.com/office/officeart/2005/8/layout/cycle6"/>
    <dgm:cxn modelId="{60E3836D-D566-4B08-9C5F-7356370AB876}" type="presOf" srcId="{5233546C-BD4B-444E-A184-B08E9732E0A1}" destId="{86007303-78DE-45C4-9B81-6DDCE03A2341}" srcOrd="0" destOrd="0" presId="urn:microsoft.com/office/officeart/2005/8/layout/cycle6"/>
    <dgm:cxn modelId="{8D9BFA87-9EBD-4B31-AE32-0ECD2CBCB28F}" srcId="{34754F39-8CED-46CD-9005-9A27952C60A5}" destId="{26001978-F962-487E-BC4B-EA8AE45E69D7}" srcOrd="4" destOrd="0" parTransId="{6CD57495-BC94-47A0-AB03-E3FA6C25353E}" sibTransId="{90AB51EE-24A3-428F-8CB9-F16E15EB1E05}"/>
    <dgm:cxn modelId="{DF9330CC-E474-46B9-8AD9-0A5461C6EFDB}" type="presOf" srcId="{90AB51EE-24A3-428F-8CB9-F16E15EB1E05}" destId="{F9FD2370-5F75-488A-B277-4F27D7BF3C03}" srcOrd="0" destOrd="0" presId="urn:microsoft.com/office/officeart/2005/8/layout/cycle6"/>
    <dgm:cxn modelId="{81FC4744-39FA-4F9C-9BDA-80AFD7A629B6}" srcId="{34754F39-8CED-46CD-9005-9A27952C60A5}" destId="{260CF49B-4D93-46ED-AB2B-6F8B44796E0F}" srcOrd="2" destOrd="0" parTransId="{55A81D82-BBA6-4D94-B9C8-3E1972B70861}" sibTransId="{08095A80-A4EA-4362-9FF7-B57C4BDADE5E}"/>
    <dgm:cxn modelId="{62DE0F04-2172-4493-AE56-71225C2691CF}" type="presOf" srcId="{B589EF60-E5BD-4F8B-81EC-6F55178EE447}" destId="{F3D59F18-2592-4088-84F1-E1955C06B110}" srcOrd="0" destOrd="0" presId="urn:microsoft.com/office/officeart/2005/8/layout/cycle6"/>
    <dgm:cxn modelId="{604A6168-48F6-4AC6-9464-E4618C01E0E4}" type="presOf" srcId="{DAD23D7F-2ED0-4DD8-A8AD-100E6B93E5F4}" destId="{04C94156-83FB-43D0-A34A-8370DE54E715}" srcOrd="0" destOrd="0" presId="urn:microsoft.com/office/officeart/2005/8/layout/cycle6"/>
    <dgm:cxn modelId="{8E16B144-8CD5-4938-816A-DF662A266E18}" type="presOf" srcId="{08095A80-A4EA-4362-9FF7-B57C4BDADE5E}" destId="{487D585A-97C6-48B4-9D94-79F4EB5851B5}" srcOrd="0" destOrd="0" presId="urn:microsoft.com/office/officeart/2005/8/layout/cycle6"/>
    <dgm:cxn modelId="{CAA52A2A-ECED-464D-9A50-CBFC8A20B987}" type="presParOf" srcId="{F4E4E38C-4CC5-4C92-BF32-580107BED272}" destId="{86007303-78DE-45C4-9B81-6DDCE03A2341}" srcOrd="0" destOrd="0" presId="urn:microsoft.com/office/officeart/2005/8/layout/cycle6"/>
    <dgm:cxn modelId="{24903EB2-6D93-4D03-8C75-030EBFB81439}" type="presParOf" srcId="{F4E4E38C-4CC5-4C92-BF32-580107BED272}" destId="{360DC45E-9DA0-47EE-A34F-01D2673E11A4}" srcOrd="1" destOrd="0" presId="urn:microsoft.com/office/officeart/2005/8/layout/cycle6"/>
    <dgm:cxn modelId="{0BE81103-2BCE-4975-A232-4F0B0AC316C1}" type="presParOf" srcId="{F4E4E38C-4CC5-4C92-BF32-580107BED272}" destId="{75782672-D702-4C62-8E64-240E6C7EDE9A}" srcOrd="2" destOrd="0" presId="urn:microsoft.com/office/officeart/2005/8/layout/cycle6"/>
    <dgm:cxn modelId="{600F6F44-AF0F-4864-A117-F184252232C3}" type="presParOf" srcId="{F4E4E38C-4CC5-4C92-BF32-580107BED272}" destId="{5B644FAC-ECAA-4821-86BE-050A6DE6183E}" srcOrd="3" destOrd="0" presId="urn:microsoft.com/office/officeart/2005/8/layout/cycle6"/>
    <dgm:cxn modelId="{64C489AF-4159-4908-AE22-C440F874015E}" type="presParOf" srcId="{F4E4E38C-4CC5-4C92-BF32-580107BED272}" destId="{C78E4DBD-C4F5-4C4B-9D1A-8C5CCA5D7880}" srcOrd="4" destOrd="0" presId="urn:microsoft.com/office/officeart/2005/8/layout/cycle6"/>
    <dgm:cxn modelId="{99DDF0D0-6A78-4BAF-A464-A4EDA177D315}" type="presParOf" srcId="{F4E4E38C-4CC5-4C92-BF32-580107BED272}" destId="{04C94156-83FB-43D0-A34A-8370DE54E715}" srcOrd="5" destOrd="0" presId="urn:microsoft.com/office/officeart/2005/8/layout/cycle6"/>
    <dgm:cxn modelId="{FA871721-DB44-4B85-BB59-E8EE7C3E5D82}" type="presParOf" srcId="{F4E4E38C-4CC5-4C92-BF32-580107BED272}" destId="{23E6C69D-D6C3-48F3-9B9E-80A2B582F112}" srcOrd="6" destOrd="0" presId="urn:microsoft.com/office/officeart/2005/8/layout/cycle6"/>
    <dgm:cxn modelId="{DE19B733-7356-4FFB-9C03-6830D665C4E7}" type="presParOf" srcId="{F4E4E38C-4CC5-4C92-BF32-580107BED272}" destId="{0506340B-CEDE-495C-A9C5-54E8FE9DCA72}" srcOrd="7" destOrd="0" presId="urn:microsoft.com/office/officeart/2005/8/layout/cycle6"/>
    <dgm:cxn modelId="{7C153B74-BFE8-4B2E-8F5A-E57540A971A6}" type="presParOf" srcId="{F4E4E38C-4CC5-4C92-BF32-580107BED272}" destId="{487D585A-97C6-48B4-9D94-79F4EB5851B5}" srcOrd="8" destOrd="0" presId="urn:microsoft.com/office/officeart/2005/8/layout/cycle6"/>
    <dgm:cxn modelId="{72CC80C0-BB7C-4E43-B55E-B41F56661A80}" type="presParOf" srcId="{F4E4E38C-4CC5-4C92-BF32-580107BED272}" destId="{4C7F0E39-0557-4F68-B23E-8E00B34569FB}" srcOrd="9" destOrd="0" presId="urn:microsoft.com/office/officeart/2005/8/layout/cycle6"/>
    <dgm:cxn modelId="{07AB90DA-3054-4DB4-810E-536A02250EB3}" type="presParOf" srcId="{F4E4E38C-4CC5-4C92-BF32-580107BED272}" destId="{CD7E9C51-3AAF-4040-A4C7-A1C7DB6DFD36}" srcOrd="10" destOrd="0" presId="urn:microsoft.com/office/officeart/2005/8/layout/cycle6"/>
    <dgm:cxn modelId="{B728077E-5259-4F2D-9919-A68E4095DACB}" type="presParOf" srcId="{F4E4E38C-4CC5-4C92-BF32-580107BED272}" destId="{F3D59F18-2592-4088-84F1-E1955C06B110}" srcOrd="11" destOrd="0" presId="urn:microsoft.com/office/officeart/2005/8/layout/cycle6"/>
    <dgm:cxn modelId="{4A97D463-771A-48E4-A8D4-9D483A8F5983}" type="presParOf" srcId="{F4E4E38C-4CC5-4C92-BF32-580107BED272}" destId="{C2884FBF-BC3D-4034-8047-7FADC45CC080}" srcOrd="12" destOrd="0" presId="urn:microsoft.com/office/officeart/2005/8/layout/cycle6"/>
    <dgm:cxn modelId="{0CF06548-5B91-4C9E-BA64-8252AACAE1C1}" type="presParOf" srcId="{F4E4E38C-4CC5-4C92-BF32-580107BED272}" destId="{6DE5FFE0-1351-48D0-93CC-272E24C9780F}" srcOrd="13" destOrd="0" presId="urn:microsoft.com/office/officeart/2005/8/layout/cycle6"/>
    <dgm:cxn modelId="{B5DB5049-DEAE-41F4-9858-8DC4B71A2F7E}" type="presParOf" srcId="{F4E4E38C-4CC5-4C92-BF32-580107BED272}" destId="{F9FD2370-5F75-488A-B277-4F27D7BF3C03}" srcOrd="14" destOrd="0" presId="urn:microsoft.com/office/officeart/2005/8/layout/cycle6"/>
    <dgm:cxn modelId="{E6DC9473-BC95-4BC8-AB59-D2147160621A}" type="presParOf" srcId="{F4E4E38C-4CC5-4C92-BF32-580107BED272}" destId="{F0340E01-881C-4D55-812E-202F94F8F58C}" srcOrd="15" destOrd="0" presId="urn:microsoft.com/office/officeart/2005/8/layout/cycle6"/>
    <dgm:cxn modelId="{07524D27-9059-4D5B-BA15-7BFFD79C82DE}" type="presParOf" srcId="{F4E4E38C-4CC5-4C92-BF32-580107BED272}" destId="{102C1728-656C-4229-A911-149663DB29F2}" srcOrd="16" destOrd="0" presId="urn:microsoft.com/office/officeart/2005/8/layout/cycle6"/>
    <dgm:cxn modelId="{C7820EFE-1B72-4186-AC0A-8ACB2630C2C0}" type="presParOf" srcId="{F4E4E38C-4CC5-4C92-BF32-580107BED272}" destId="{B286921B-A6BA-445F-B70D-114D575C9CB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3C648-101D-431F-A120-0B09AC716FBF}">
      <dsp:nvSpPr>
        <dsp:cNvPr id="0" name=""/>
        <dsp:cNvSpPr/>
      </dsp:nvSpPr>
      <dsp:spPr>
        <a:xfrm rot="10800000">
          <a:off x="2886491" y="491330"/>
          <a:ext cx="9014356" cy="47116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061" tIns="129540" rIns="241808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4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smtClean="0"/>
            <a:t>363.928 habitantes (IBGE, 2010);</a:t>
          </a:r>
          <a:endParaRPr lang="pt-BR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51 Unidade Básicas de Saúde, todas são do tipo ESF;</a:t>
          </a:r>
          <a:endParaRPr lang="pt-BR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22 Equipe de Saúde da Família contam com equipe de saúde bucal;</a:t>
          </a:r>
          <a:endParaRPr lang="pt-BR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smtClean="0"/>
            <a:t>2 Centro de atendimento diagnóstico.</a:t>
          </a:r>
          <a:endParaRPr lang="pt-BR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1 Consultório móvel;</a:t>
          </a:r>
          <a:endParaRPr lang="pt-BR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1 laboratório de próteses dental;</a:t>
          </a:r>
          <a:endParaRPr lang="pt-BR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1 Centro especializado odontológico.</a:t>
          </a:r>
          <a:endParaRPr lang="pt-BR" sz="2700" kern="1200" dirty="0"/>
        </a:p>
      </dsp:txBody>
      <dsp:txXfrm rot="10800000">
        <a:off x="4064406" y="491330"/>
        <a:ext cx="7836441" cy="4711661"/>
      </dsp:txXfrm>
    </dsp:sp>
    <dsp:sp modelId="{5C0B7BD1-5F56-4931-80FD-E585FF3FD7C6}">
      <dsp:nvSpPr>
        <dsp:cNvPr id="0" name=""/>
        <dsp:cNvSpPr/>
      </dsp:nvSpPr>
      <dsp:spPr>
        <a:xfrm>
          <a:off x="404185" y="317067"/>
          <a:ext cx="5256534" cy="49236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3C648-101D-431F-A120-0B09AC716FBF}">
      <dsp:nvSpPr>
        <dsp:cNvPr id="0" name=""/>
        <dsp:cNvSpPr/>
      </dsp:nvSpPr>
      <dsp:spPr>
        <a:xfrm rot="10800000">
          <a:off x="2886491" y="671911"/>
          <a:ext cx="9014356" cy="43504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061" tIns="91440" rIns="170688" bIns="91440" numCol="1" spcCol="1270" anchor="t" anchorCtr="0">
          <a:noAutofit/>
        </a:bodyPr>
        <a:lstStyle/>
        <a:p>
          <a:pPr lvl="0" algn="l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/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1 Centro especializado de assistência</a:t>
          </a:r>
          <a:r>
            <a:rPr lang="pt-BR" sz="1900" kern="1200" dirty="0" smtClean="0"/>
            <a:t>;</a:t>
          </a:r>
          <a:endParaRPr lang="pt-BR" sz="1900" kern="1200" dirty="0"/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2 Núcleos de apoio a saúde da família;</a:t>
          </a:r>
          <a:endParaRPr lang="pt-BR" sz="1900" kern="1200" dirty="0"/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5 Hospitais gerais</a:t>
          </a:r>
          <a:r>
            <a:rPr lang="pt-BR" sz="1900" kern="1200" dirty="0" smtClean="0"/>
            <a:t>;</a:t>
          </a:r>
          <a:endParaRPr lang="pt-BR" sz="1900" kern="1200" dirty="0"/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4 Hospitais especializados;</a:t>
          </a:r>
          <a:endParaRPr lang="pt-BR" sz="1900" kern="1200" dirty="0"/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2 Prontos Socorros</a:t>
          </a:r>
          <a:r>
            <a:rPr lang="pt-BR" sz="1900" kern="1200" dirty="0" smtClean="0"/>
            <a:t>;</a:t>
          </a:r>
          <a:endParaRPr lang="pt-BR" sz="1900" kern="1200" dirty="0"/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3 Unidades de Pronto atendimento</a:t>
          </a:r>
          <a:r>
            <a:rPr lang="pt-BR" sz="1900" kern="1200" dirty="0" smtClean="0"/>
            <a:t>;</a:t>
          </a:r>
          <a:endParaRPr lang="pt-BR" sz="1900" kern="1200" dirty="0"/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5 Unidades de Referência da Atenção Primaria.</a:t>
          </a:r>
          <a:endParaRPr lang="pt-BR" sz="1900" kern="1200" dirty="0"/>
        </a:p>
      </dsp:txBody>
      <dsp:txXfrm rot="10800000">
        <a:off x="3974115" y="671911"/>
        <a:ext cx="7926732" cy="4350498"/>
      </dsp:txXfrm>
    </dsp:sp>
    <dsp:sp modelId="{5C0B7BD1-5F56-4931-80FD-E585FF3FD7C6}">
      <dsp:nvSpPr>
        <dsp:cNvPr id="0" name=""/>
        <dsp:cNvSpPr/>
      </dsp:nvSpPr>
      <dsp:spPr>
        <a:xfrm>
          <a:off x="580440" y="668742"/>
          <a:ext cx="4551512" cy="42203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97C47-7BF4-4158-B3B4-E08B1E6B124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72331-DF8C-4E27-B1E2-1A3F7C0A0D6A}">
      <dsp:nvSpPr>
        <dsp:cNvPr id="0" name=""/>
        <dsp:cNvSpPr/>
      </dsp:nvSpPr>
      <dsp:spPr>
        <a:xfrm>
          <a:off x="492024" y="334530"/>
          <a:ext cx="9963850" cy="66940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solidFill>
                <a:schemeClr val="tx1"/>
              </a:solidFill>
            </a:rPr>
            <a:t>Monitoramento e avaliação</a:t>
          </a:r>
          <a:endParaRPr lang="pt-BR" sz="3100" b="1" kern="1200" dirty="0">
            <a:solidFill>
              <a:schemeClr val="tx1"/>
            </a:solidFill>
          </a:endParaRPr>
        </a:p>
      </dsp:txBody>
      <dsp:txXfrm>
        <a:off x="524701" y="367207"/>
        <a:ext cx="9898496" cy="604055"/>
      </dsp:txXfrm>
    </dsp:sp>
    <dsp:sp modelId="{B2C246AC-661E-493F-B1F9-8789FECD32F0}">
      <dsp:nvSpPr>
        <dsp:cNvPr id="0" name=""/>
        <dsp:cNvSpPr/>
      </dsp:nvSpPr>
      <dsp:spPr>
        <a:xfrm>
          <a:off x="73643" y="250854"/>
          <a:ext cx="836762" cy="836762"/>
        </a:xfrm>
        <a:prstGeom prst="flowChartDecisi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E95D0-B422-4098-A9B9-291B19358ED3}">
      <dsp:nvSpPr>
        <dsp:cNvPr id="0" name=""/>
        <dsp:cNvSpPr/>
      </dsp:nvSpPr>
      <dsp:spPr>
        <a:xfrm>
          <a:off x="875812" y="1338819"/>
          <a:ext cx="9580062" cy="66940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solidFill>
                <a:schemeClr val="tx1"/>
              </a:solidFill>
            </a:rPr>
            <a:t>Engajamento Público</a:t>
          </a:r>
          <a:endParaRPr lang="pt-BR" sz="3100" b="1" kern="1200" dirty="0">
            <a:solidFill>
              <a:schemeClr val="tx1"/>
            </a:solidFill>
          </a:endParaRPr>
        </a:p>
      </dsp:txBody>
      <dsp:txXfrm>
        <a:off x="908489" y="1371496"/>
        <a:ext cx="9514708" cy="604055"/>
      </dsp:txXfrm>
    </dsp:sp>
    <dsp:sp modelId="{DB5CE031-A411-45C8-A19C-DED8A53FC844}">
      <dsp:nvSpPr>
        <dsp:cNvPr id="0" name=""/>
        <dsp:cNvSpPr/>
      </dsp:nvSpPr>
      <dsp:spPr>
        <a:xfrm>
          <a:off x="457431" y="1255143"/>
          <a:ext cx="836762" cy="836762"/>
        </a:xfrm>
        <a:prstGeom prst="flowChartDecisi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1E309-69E2-4D25-842B-0CFA51EF0482}">
      <dsp:nvSpPr>
        <dsp:cNvPr id="0" name=""/>
        <dsp:cNvSpPr/>
      </dsp:nvSpPr>
      <dsp:spPr>
        <a:xfrm>
          <a:off x="875812" y="2343108"/>
          <a:ext cx="9580062" cy="66940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solidFill>
                <a:schemeClr val="tx1"/>
              </a:solidFill>
            </a:rPr>
            <a:t>Organização e gestão do serviço</a:t>
          </a:r>
          <a:endParaRPr lang="pt-BR" sz="3100" b="1" kern="1200" dirty="0">
            <a:solidFill>
              <a:schemeClr val="tx1"/>
            </a:solidFill>
          </a:endParaRPr>
        </a:p>
      </dsp:txBody>
      <dsp:txXfrm>
        <a:off x="908489" y="2375785"/>
        <a:ext cx="9514708" cy="604055"/>
      </dsp:txXfrm>
    </dsp:sp>
    <dsp:sp modelId="{B599C5E0-184D-471B-98AA-ACA732543F82}">
      <dsp:nvSpPr>
        <dsp:cNvPr id="0" name=""/>
        <dsp:cNvSpPr/>
      </dsp:nvSpPr>
      <dsp:spPr>
        <a:xfrm>
          <a:off x="457431" y="2259432"/>
          <a:ext cx="836762" cy="836762"/>
        </a:xfrm>
        <a:prstGeom prst="flowChartDecisi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6C01A-B6AC-45B3-90B1-170A5246A053}">
      <dsp:nvSpPr>
        <dsp:cNvPr id="0" name=""/>
        <dsp:cNvSpPr/>
      </dsp:nvSpPr>
      <dsp:spPr>
        <a:xfrm>
          <a:off x="492024" y="3347397"/>
          <a:ext cx="9963850" cy="66940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solidFill>
                <a:schemeClr val="tx1"/>
              </a:solidFill>
            </a:rPr>
            <a:t>Qualificação da prática clínica</a:t>
          </a:r>
          <a:endParaRPr lang="pt-BR" sz="3100" b="1" kern="1200" dirty="0">
            <a:solidFill>
              <a:schemeClr val="tx1"/>
            </a:solidFill>
          </a:endParaRPr>
        </a:p>
      </dsp:txBody>
      <dsp:txXfrm>
        <a:off x="524701" y="3380074"/>
        <a:ext cx="9898496" cy="604055"/>
      </dsp:txXfrm>
    </dsp:sp>
    <dsp:sp modelId="{7A76950C-AF53-4F9E-88A0-7CAB446F7513}">
      <dsp:nvSpPr>
        <dsp:cNvPr id="0" name=""/>
        <dsp:cNvSpPr/>
      </dsp:nvSpPr>
      <dsp:spPr>
        <a:xfrm>
          <a:off x="73643" y="3263721"/>
          <a:ext cx="836762" cy="836762"/>
        </a:xfrm>
        <a:prstGeom prst="flowChartDecisi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07303-78DE-45C4-9B81-6DDCE03A2341}">
      <dsp:nvSpPr>
        <dsp:cNvPr id="0" name=""/>
        <dsp:cNvSpPr/>
      </dsp:nvSpPr>
      <dsp:spPr>
        <a:xfrm>
          <a:off x="4667536" y="-92322"/>
          <a:ext cx="2943688" cy="1224383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Cadernos de Atenção Básica – Pré-natal</a:t>
          </a:r>
          <a:endParaRPr lang="pt-B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3247" y="92583"/>
        <a:ext cx="1922937" cy="797832"/>
      </dsp:txXfrm>
    </dsp:sp>
    <dsp:sp modelId="{75782672-D702-4C62-8E64-240E6C7EDE9A}">
      <dsp:nvSpPr>
        <dsp:cNvPr id="0" name=""/>
        <dsp:cNvSpPr/>
      </dsp:nvSpPr>
      <dsp:spPr>
        <a:xfrm>
          <a:off x="6196141" y="-3281696"/>
          <a:ext cx="4510404" cy="4510404"/>
        </a:xfrm>
        <a:custGeom>
          <a:avLst/>
          <a:gdLst/>
          <a:ahLst/>
          <a:cxnLst/>
          <a:rect l="0" t="0" r="0" b="0"/>
          <a:pathLst>
            <a:path>
              <a:moveTo>
                <a:pt x="1414047" y="4347664"/>
              </a:moveTo>
              <a:arcTo wR="2255202" hR="2255202" stAng="6713987" swAng="1667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44FAC-ECAA-4821-86BE-050A6DE6183E}">
      <dsp:nvSpPr>
        <dsp:cNvPr id="0" name=""/>
        <dsp:cNvSpPr/>
      </dsp:nvSpPr>
      <dsp:spPr>
        <a:xfrm>
          <a:off x="6895345" y="1022262"/>
          <a:ext cx="2338784" cy="1278120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Cadernos de Atenção Básica -Puerpério</a:t>
          </a:r>
          <a:endParaRPr lang="pt-B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17686" y="1215282"/>
        <a:ext cx="1527789" cy="832849"/>
      </dsp:txXfrm>
    </dsp:sp>
    <dsp:sp modelId="{04C94156-83FB-43D0-A34A-8370DE54E715}">
      <dsp:nvSpPr>
        <dsp:cNvPr id="0" name=""/>
        <dsp:cNvSpPr/>
      </dsp:nvSpPr>
      <dsp:spPr>
        <a:xfrm>
          <a:off x="3867387" y="584228"/>
          <a:ext cx="4510404" cy="4510404"/>
        </a:xfrm>
        <a:custGeom>
          <a:avLst/>
          <a:gdLst/>
          <a:ahLst/>
          <a:cxnLst/>
          <a:rect l="0" t="0" r="0" b="0"/>
          <a:pathLst>
            <a:path>
              <a:moveTo>
                <a:pt x="4447581" y="1726609"/>
              </a:moveTo>
              <a:arcTo wR="2255202" hR="2255202" stAng="20786666" swAng="16235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6C69D-D6C3-48F3-9B9E-80A2B582F112}">
      <dsp:nvSpPr>
        <dsp:cNvPr id="0" name=""/>
        <dsp:cNvSpPr/>
      </dsp:nvSpPr>
      <dsp:spPr>
        <a:xfrm>
          <a:off x="6845483" y="3376497"/>
          <a:ext cx="2493918" cy="1052349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Ficha espelho</a:t>
          </a:r>
          <a:endParaRPr lang="pt-B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89205" y="3535421"/>
        <a:ext cx="1629129" cy="685732"/>
      </dsp:txXfrm>
    </dsp:sp>
    <dsp:sp modelId="{487D585A-97C6-48B4-9D94-79F4EB5851B5}">
      <dsp:nvSpPr>
        <dsp:cNvPr id="0" name=""/>
        <dsp:cNvSpPr/>
      </dsp:nvSpPr>
      <dsp:spPr>
        <a:xfrm>
          <a:off x="3884178" y="519868"/>
          <a:ext cx="4510404" cy="4510404"/>
        </a:xfrm>
        <a:custGeom>
          <a:avLst/>
          <a:gdLst/>
          <a:ahLst/>
          <a:cxnLst/>
          <a:rect l="0" t="0" r="0" b="0"/>
          <a:pathLst>
            <a:path>
              <a:moveTo>
                <a:pt x="3785383" y="3911850"/>
              </a:moveTo>
              <a:arcTo wR="2255202" hR="2255202" stAng="2836352" swAng="6326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F0E39-0557-4F68-B23E-8E00B34569FB}">
      <dsp:nvSpPr>
        <dsp:cNvPr id="0" name=""/>
        <dsp:cNvSpPr/>
      </dsp:nvSpPr>
      <dsp:spPr>
        <a:xfrm>
          <a:off x="4941750" y="4494181"/>
          <a:ext cx="2395259" cy="1072183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Prontuários</a:t>
          </a:r>
          <a:endParaRPr lang="pt-B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1874" y="4656100"/>
        <a:ext cx="1564681" cy="698657"/>
      </dsp:txXfrm>
    </dsp:sp>
    <dsp:sp modelId="{F3D59F18-2592-4088-84F1-E1955C06B110}">
      <dsp:nvSpPr>
        <dsp:cNvPr id="0" name=""/>
        <dsp:cNvSpPr/>
      </dsp:nvSpPr>
      <dsp:spPr>
        <a:xfrm>
          <a:off x="3884178" y="519868"/>
          <a:ext cx="4510404" cy="4510404"/>
        </a:xfrm>
        <a:custGeom>
          <a:avLst/>
          <a:gdLst/>
          <a:ahLst/>
          <a:cxnLst/>
          <a:rect l="0" t="0" r="0" b="0"/>
          <a:pathLst>
            <a:path>
              <a:moveTo>
                <a:pt x="1054515" y="4164204"/>
              </a:moveTo>
              <a:arcTo wR="2255202" hR="2255202" stAng="7330097" swAng="5398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84FBF-BC3D-4034-8047-7FADC45CC080}">
      <dsp:nvSpPr>
        <dsp:cNvPr id="0" name=""/>
        <dsp:cNvSpPr/>
      </dsp:nvSpPr>
      <dsp:spPr>
        <a:xfrm>
          <a:off x="2852597" y="3334932"/>
          <a:ext cx="2667440" cy="1135478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Planilha de coleta de dados</a:t>
          </a:r>
          <a:endParaRPr lang="pt-B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0234" y="3506410"/>
        <a:ext cx="1742481" cy="739901"/>
      </dsp:txXfrm>
    </dsp:sp>
    <dsp:sp modelId="{F9FD2370-5F75-488A-B277-4F27D7BF3C03}">
      <dsp:nvSpPr>
        <dsp:cNvPr id="0" name=""/>
        <dsp:cNvSpPr/>
      </dsp:nvSpPr>
      <dsp:spPr>
        <a:xfrm>
          <a:off x="3884178" y="519868"/>
          <a:ext cx="4510404" cy="4510404"/>
        </a:xfrm>
        <a:custGeom>
          <a:avLst/>
          <a:gdLst/>
          <a:ahLst/>
          <a:cxnLst/>
          <a:rect l="0" t="0" r="0" b="0"/>
          <a:pathLst>
            <a:path>
              <a:moveTo>
                <a:pt x="67909" y="2804463"/>
              </a:moveTo>
              <a:arcTo wR="2255202" hR="2255202" stAng="9954220" swAng="16505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40E01-881C-4D55-812E-202F94F8F58C}">
      <dsp:nvSpPr>
        <dsp:cNvPr id="0" name=""/>
        <dsp:cNvSpPr/>
      </dsp:nvSpPr>
      <dsp:spPr>
        <a:xfrm>
          <a:off x="2952354" y="1053604"/>
          <a:ext cx="2467927" cy="1187731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Monitoramento e avaliação</a:t>
          </a:r>
          <a:endParaRPr lang="pt-B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2494" y="1232973"/>
        <a:ext cx="1612150" cy="773950"/>
      </dsp:txXfrm>
    </dsp:sp>
    <dsp:sp modelId="{B286921B-A6BA-445F-B70D-114D575C9CB2}">
      <dsp:nvSpPr>
        <dsp:cNvPr id="0" name=""/>
        <dsp:cNvSpPr/>
      </dsp:nvSpPr>
      <dsp:spPr>
        <a:xfrm>
          <a:off x="955457" y="-2910285"/>
          <a:ext cx="4510404" cy="4510404"/>
        </a:xfrm>
        <a:custGeom>
          <a:avLst/>
          <a:gdLst/>
          <a:ahLst/>
          <a:cxnLst/>
          <a:rect l="0" t="0" r="0" b="0"/>
          <a:pathLst>
            <a:path>
              <a:moveTo>
                <a:pt x="3726897" y="3964018"/>
              </a:moveTo>
              <a:arcTo wR="2255202" hR="2255202" stAng="2955826" swAng="294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45EC-F177-4B16-9626-85DFD8DC9187}" type="datetimeFigureOut">
              <a:rPr lang="pt-BR" smtClean="0"/>
              <a:t>18/08/2015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2893-83D5-4C5D-AB3E-479679A208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67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Importância da capacitação e das ACS para realizar busca ativa.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2893-83D5-4C5D-AB3E-479679A208DD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1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3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1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0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6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0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3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9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5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6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7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44E1-5CD0-4618-B0D7-7594F85D3FB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4DFF-DE85-4B0B-B855-0197F807E4B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2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44E1-5CD0-4618-B0D7-7594F85D3FB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A4DFF-DE85-4B0B-B855-0197F807E4B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3492"/>
            <a:ext cx="12191999" cy="241908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 - UNASUS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 - UFPEL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MODALIDADE À DISTÂNCIA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TURMA 7</a:t>
            </a: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537260"/>
            <a:ext cx="12191999" cy="432074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ao Pré-natal e Puerpério na USF Vitória, Rio Branco/AC 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Angel Lambert Perez.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Simone Gomes Dias de Oliveira </a:t>
            </a:r>
          </a:p>
          <a:p>
            <a:r>
              <a:rPr lang="pt-B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Co-orientadora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Analu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Sparrenberger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Manea</a:t>
            </a:r>
            <a:endParaRPr lang="pt-BR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/>
              <a:t>Rio Branco, 2015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53643" cy="172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827" y="1"/>
            <a:ext cx="2084173" cy="15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1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5001"/>
            <a:ext cx="10515600" cy="794933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6314" y="1757387"/>
            <a:ext cx="10803340" cy="469800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Estudo realizado em um período de 16 semanas mais foi reduzido a 12 semanas.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Foi realizado na unidade da Vitoria, Rio Branco, Acre.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alvo todas as mulheres gravidas e puérperas da área de abrangência.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 anamnese em cada uma das consultas.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planilhas de coleta dos dados.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 palestras as usuárias.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0408"/>
            <a:ext cx="10515600" cy="890469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Metodologia.</a:t>
            </a:r>
            <a:endParaRPr lang="pt-BR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assistência e tratamento odontológico as usuárias.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Fazer busca ativa a gravidas e puérperas.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Cadastrar todas as gravidas no Sisprenatal.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o conhecimento e cumprimento do protocolo de atendimento destas usuárias.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708" y="98855"/>
            <a:ext cx="11813060" cy="9144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03264"/>
              </p:ext>
            </p:extLst>
          </p:nvPr>
        </p:nvGraphicFramePr>
        <p:xfrm>
          <a:off x="0" y="1285102"/>
          <a:ext cx="12192000" cy="547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67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7705"/>
            <a:ext cx="10515600" cy="713048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365" y="1624085"/>
            <a:ext cx="11737074" cy="2702255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pt-BR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1:</a:t>
            </a: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Aumentar </a:t>
            </a:r>
            <a:r>
              <a:rPr lang="pt-BR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cobertura </a:t>
            </a: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pré-natal e puerpério.	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Meta 1.1: Alcançar 75% de cobertura do programa de pré-natal	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Meta 1.2: Garantir a 75% das puérperas cadastradas consulta puerperal antes dos 42 dias após o parto.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49197665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pt-BR" sz="28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19 (82,6%)</a:t>
            </a:r>
          </a:p>
          <a:p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23 (100%)</a:t>
            </a:r>
          </a:p>
          <a:p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23 (100%)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985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87524259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pt-BR" sz="28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1= 3 (100%)</a:t>
            </a:r>
          </a:p>
          <a:p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2= 3 (100%)</a:t>
            </a:r>
          </a:p>
          <a:p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3= 6 (100%)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473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256" y="187705"/>
            <a:ext cx="10515600" cy="603866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60000"/>
              </a:lnSpc>
              <a:buNone/>
            </a:pPr>
            <a:r>
              <a:rPr lang="pt-BR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2: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Melhorar a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da atenção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pré-natal e puerpério.</a:t>
            </a:r>
          </a:p>
          <a:p>
            <a:pPr lvl="0" algn="just">
              <a:lnSpc>
                <a:spcPct val="160000"/>
              </a:lnSpc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2.1: Garantir a 100% das grávidas o ingresso no primeiro trimestre da gestação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60000"/>
              </a:lnSpc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2.2: Realizar pelo menos um exame ginecológico por trimestre em 100% das gestantes.</a:t>
            </a:r>
          </a:p>
          <a:p>
            <a:pPr lvl="0" algn="just">
              <a:lnSpc>
                <a:spcPct val="160000"/>
              </a:lnSpc>
            </a:pPr>
            <a:r>
              <a:rPr lang="pt-BR" sz="2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2.3: Realizar pelo menos um exame de mamas em 100% das gestantes.</a:t>
            </a:r>
          </a:p>
          <a:p>
            <a:pPr lvl="0" algn="just">
              <a:lnSpc>
                <a:spcPct val="160000"/>
              </a:lnSpc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2.4: Garantir a 100% das gestantes a solicitação de exames laboratoriais de acordo com protocolo.</a:t>
            </a:r>
          </a:p>
          <a:p>
            <a:pPr marL="0" lvl="0" indent="0" algn="just">
              <a:lnSpc>
                <a:spcPct val="160000"/>
              </a:lnSpc>
              <a:buNone/>
            </a:pPr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60000"/>
              </a:lnSpc>
              <a:buNone/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221306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757268"/>
            <a:ext cx="3932237" cy="3111720"/>
          </a:xfrm>
        </p:spPr>
        <p:txBody>
          <a:bodyPr>
            <a:normAutofit/>
          </a:bodyPr>
          <a:lstStyle/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6 (31,6%)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9 (39,1%)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9 (39,1%)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37035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327564"/>
            <a:ext cx="3932237" cy="3541423"/>
          </a:xfrm>
        </p:spPr>
        <p:txBody>
          <a:bodyPr/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18 (94,7%)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22 (95,7%)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= 22 (95,7%)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77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799793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327564"/>
            <a:ext cx="3932237" cy="3541423"/>
          </a:xfrm>
        </p:spPr>
        <p:txBody>
          <a:bodyPr/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= 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51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85329" cy="103779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mortalidade materna determina o estado e qualidade de saúde de um pais;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 Brasil, em 1990 existiram 140\100.000 mortes de mulheres em idade fértil;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Ministério quer para o 2015, diminuir para 35\100 000;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Existem causas diretas (relacionadas com gravidez);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Causas indiretas (doenças ou complicações que aparecem antes ou durantes gravidez).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2000-2007 mortes por causa direta - 56% e indireta - 33%.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159231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327564"/>
            <a:ext cx="3932237" cy="3541423"/>
          </a:xfrm>
        </p:spPr>
        <p:txBody>
          <a:bodyPr/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= 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42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4056"/>
            <a:ext cx="10515600" cy="56292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2.5: Garantir a 100% das gestantes a prescrição de sulfato ferroso e ácido fólico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conforme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protocolo.</a:t>
            </a:r>
          </a:p>
          <a:p>
            <a:pPr algn="just">
              <a:lnSpc>
                <a:spcPct val="160000"/>
              </a:lnSpc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2.6: Garantir que 100% das gestantes com vacina antitetânica em dia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2.7: Garantir que 100% das gestantes com vacina contra hepatite B em dia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2.8: Realizar avaliação da necessidade de atendimento odontológico em 100% das gestantes durante o pré-natal.</a:t>
            </a:r>
          </a:p>
          <a:p>
            <a:pPr lvl="0" algn="just"/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2.9: Garantir a primeira consulta odontológica programática para 100% das gestantes cadastradas.</a:t>
            </a:r>
          </a:p>
          <a:p>
            <a:pPr marL="0" lvl="0" indent="0" algn="just">
              <a:buNone/>
            </a:pPr>
            <a:endParaRPr lang="pt-BR" dirty="0">
              <a:solidFill>
                <a:prstClr val="black"/>
              </a:solidFill>
            </a:endParaRP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6579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715064"/>
            <a:ext cx="3932237" cy="3153923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8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(42,1%)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12 (52,2%)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12 (52,2%)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840691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715064"/>
            <a:ext cx="3932237" cy="3153923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38309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715064"/>
            <a:ext cx="3932237" cy="3153923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a\Downloads\IMG-20150509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45576"/>
            <a:ext cx="4937362" cy="65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01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35129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715064"/>
            <a:ext cx="3932237" cy="3153923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9481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715064"/>
            <a:ext cx="3932237" cy="3153923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7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(36,8%)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8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(34,8%)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8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(34,8%)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904" y="174056"/>
            <a:ext cx="10515600" cy="767639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10436"/>
            <a:ext cx="10515600" cy="4566527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70000"/>
              </a:lnSpc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2.10: Examinar as mamas em 100% das puérperas cadastradas no Programa.</a:t>
            </a:r>
          </a:p>
          <a:p>
            <a:pPr lvl="0" algn="just">
              <a:lnSpc>
                <a:spcPct val="170000"/>
              </a:lnSpc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2.11: Examinar o abdome em 100% das puérperas cadastradas no Programa.</a:t>
            </a:r>
          </a:p>
          <a:p>
            <a:pPr lvl="0" algn="just">
              <a:lnSpc>
                <a:spcPct val="170000"/>
              </a:lnSpc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2.12: Realizar exame ginecológico em 100 % das puérperas cadastradas no Programa.</a:t>
            </a:r>
          </a:p>
          <a:p>
            <a:pPr lvl="0" algn="just">
              <a:lnSpc>
                <a:spcPct val="170000"/>
              </a:lnSpc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2.13: Avaliar o estado psíquico em 100% das puérperas cadastradas no Programa.</a:t>
            </a:r>
          </a:p>
          <a:p>
            <a:pPr lvl="0" algn="just">
              <a:lnSpc>
                <a:spcPct val="170000"/>
              </a:lnSpc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2.14: Avaliar intercorrências em 100% das puérperas cadastradas no Programa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2.15: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Prescrever a 100% das puérperas um dos métodos de anticoncepção.</a:t>
            </a:r>
          </a:p>
          <a:p>
            <a:pPr lvl="0" algn="just">
              <a:lnSpc>
                <a:spcPct val="170000"/>
              </a:lnSpc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67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57549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672862"/>
            <a:ext cx="3932237" cy="3196126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6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6603"/>
            <a:ext cx="10515600" cy="873457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do município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075756"/>
              </p:ext>
            </p:extLst>
          </p:nvPr>
        </p:nvGraphicFramePr>
        <p:xfrm>
          <a:off x="95534" y="1197828"/>
          <a:ext cx="11900848" cy="555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2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875899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672862"/>
            <a:ext cx="3932237" cy="3196126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6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08091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672862"/>
            <a:ext cx="3932237" cy="3196126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6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32010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672862"/>
            <a:ext cx="3932237" cy="3196126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6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93153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672862"/>
            <a:ext cx="3932237" cy="3196126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6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76455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672862"/>
            <a:ext cx="3932237" cy="3196126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6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552" y="228649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 Objetivo 3:</a:t>
            </a: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Melhorar a </a:t>
            </a:r>
            <a:r>
              <a:rPr lang="pt-BR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adesão</a:t>
            </a: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ao pré-natal e puerpério.		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Metas 3.1: Realizar busca ativa de 100% das gestantes faltosas às consultas de pré-natal.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Meta 3.2: Realizar busca ativa em 100% das puérperas que não realizaram a consulta de puerpério até 30 dias após o parto.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1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a\Downloads\20150105_161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3500"/>
            <a:ext cx="3945340" cy="6029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880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58695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672862"/>
            <a:ext cx="3932237" cy="3196126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8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12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12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1272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672862"/>
            <a:ext cx="3932237" cy="3196126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0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0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2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609" y="174057"/>
            <a:ext cx="10515600" cy="835878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 Objetivo 4:</a:t>
            </a: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Melhorar </a:t>
            </a:r>
            <a:r>
              <a:rPr lang="pt-BR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registro </a:t>
            </a: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informações.	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Metas 4.1: Manter registro na ficha espelho de pré-natal/vacinação em 100% das gestantes.</a:t>
            </a:r>
          </a:p>
          <a:p>
            <a:pPr algn="just"/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Meta 4.2: Manter registro na ficha de acompanhamento do Programa 100% das puérperas.</a:t>
            </a:r>
          </a:p>
          <a:p>
            <a:pPr algn="just"/>
            <a:endParaRPr lang="pt-BR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36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6603"/>
            <a:ext cx="10515600" cy="873457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do município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097584"/>
              </p:ext>
            </p:extLst>
          </p:nvPr>
        </p:nvGraphicFramePr>
        <p:xfrm>
          <a:off x="95534" y="1197828"/>
          <a:ext cx="11900848" cy="555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3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184466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672862"/>
            <a:ext cx="3932237" cy="3196126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64718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672862"/>
            <a:ext cx="3932237" cy="3196126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3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6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 Objetivo 5:</a:t>
            </a: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Mapear</a:t>
            </a: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gestantes de risco.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Metas 5.1: Avaliar risco gestacional em 100% das gestantes.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90021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672862"/>
            <a:ext cx="3932237" cy="3196126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Mês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1=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2=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Mês 3=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 (100%)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37481"/>
            <a:ext cx="10515600" cy="483948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6)  Objetivo 6:</a:t>
            </a: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Promover a saúde </a:t>
            </a: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pré-natal e puerpério.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Meta 6.1: Garantir a 100% das gestantes com orientação nutricional durante a gestação.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Meta 6.2: Promover o aleitamento materno junto a 100% das gestantes.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Meta 6.3: Orientar 100% das gestantes sobre os cuidados com o recém-nascido (teste do pezinho, decúbito dorsal para dormir).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7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0562" y="702860"/>
            <a:ext cx="4722126" cy="1330657"/>
          </a:xfr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Proporção de gestantes que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receberam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orientação nutricional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latin typeface="Arial" pitchFamily="34" charset="0"/>
                <a:cs typeface="Arial" pitchFamily="34" charset="0"/>
              </a:rPr>
            </a:b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64673" y="530163"/>
            <a:ext cx="1343854" cy="1189455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100%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6974006" y="900752"/>
            <a:ext cx="1078173" cy="873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282891" y="2449773"/>
            <a:ext cx="5991366" cy="10713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gestantes que receberam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orientação sobre aleitamento materno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7513092" y="2449773"/>
            <a:ext cx="1078173" cy="873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Texto 3"/>
          <p:cNvSpPr txBox="1">
            <a:spLocks/>
          </p:cNvSpPr>
          <p:nvPr/>
        </p:nvSpPr>
        <p:spPr>
          <a:xfrm>
            <a:off x="9017073" y="2133775"/>
            <a:ext cx="1343854" cy="1189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100%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832513" y="4293927"/>
            <a:ext cx="7219666" cy="1028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gestantes que receberam orientação sobre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cuidados com o recém-nascido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8204578" y="4207491"/>
            <a:ext cx="1078173" cy="873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Texto 3"/>
          <p:cNvSpPr txBox="1">
            <a:spLocks/>
          </p:cNvSpPr>
          <p:nvPr/>
        </p:nvSpPr>
        <p:spPr>
          <a:xfrm>
            <a:off x="9689000" y="4049491"/>
            <a:ext cx="1343854" cy="1189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100%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Meta 6.4: Orientar 100% das gestantes sobre anticoncepção após o parto.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Meta 6.5: Orientar 100% das gestantes sobre os riscos do tabagismo e do uso de álcool e drogas na gestação.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Meta 6.6: Orientar 100% das gestantes sobre higiene bucal. 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Meta 6.7: Orientar 100% das puérperas cadastradas no Programa sobre os cuidados do recém-nascido.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137" y="614149"/>
            <a:ext cx="7342496" cy="1003110"/>
          </a:xfr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Proporção de gestantes que receberam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orientação sobre anticoncepção após o parto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52028" y="1929196"/>
            <a:ext cx="1139136" cy="1134863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100%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8175009" y="614149"/>
            <a:ext cx="1319602" cy="716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3081" y="2244988"/>
            <a:ext cx="7533564" cy="13170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gestantes que receberam orientação sobre 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riscos do tabagismo e do uso de álcool e drogas na gestação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8327409" y="2244988"/>
            <a:ext cx="1319602" cy="716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3"/>
          <p:cNvSpPr txBox="1">
            <a:spLocks/>
          </p:cNvSpPr>
          <p:nvPr/>
        </p:nvSpPr>
        <p:spPr>
          <a:xfrm>
            <a:off x="10067951" y="405039"/>
            <a:ext cx="1139136" cy="113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smtClean="0">
                <a:solidFill>
                  <a:srgbClr val="000000"/>
                </a:solidFill>
                <a:latin typeface="Arial" panose="020B0604020202020204" pitchFamily="34" charset="0"/>
              </a:rPr>
              <a:t>100%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23082" y="4067101"/>
            <a:ext cx="7533564" cy="1385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gestantes que receberam  orientação sobre higiene bucal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8432201" y="4043081"/>
            <a:ext cx="1319602" cy="716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Texto 3"/>
          <p:cNvSpPr txBox="1">
            <a:spLocks/>
          </p:cNvSpPr>
          <p:nvPr/>
        </p:nvSpPr>
        <p:spPr>
          <a:xfrm>
            <a:off x="10241274" y="3624862"/>
            <a:ext cx="1139136" cy="113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smtClean="0">
                <a:solidFill>
                  <a:srgbClr val="000000"/>
                </a:solidFill>
                <a:latin typeface="Arial" panose="020B0604020202020204" pitchFamily="34" charset="0"/>
              </a:rPr>
              <a:t>100%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 6.8: Orientar 100% das puérperas cadastradas no Programa sobre aleitamento materno exclusivo.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 6.9: Orientar 100% das puérperas cadastradas no Programa de Pré-Natal e Puerpério sobre planejamento familiar.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137" y="897476"/>
            <a:ext cx="7888406" cy="1221475"/>
          </a:xfr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Proporção de puérperas que receberam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orientação sobre aleitamento materno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156802" y="720259"/>
            <a:ext cx="1225431" cy="1009936"/>
          </a:xfrm>
        </p:spPr>
        <p:txBody>
          <a:bodyPr>
            <a:normAutofit/>
          </a:bodyPr>
          <a:lstStyle/>
          <a:p>
            <a:pPr lvl="0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100%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8734567" y="12455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82137" y="4101151"/>
            <a:ext cx="7874759" cy="1180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puérperas com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orientação sobre planejamento familiar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8818887" y="44491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3"/>
          <p:cNvSpPr txBox="1">
            <a:spLocks/>
          </p:cNvSpPr>
          <p:nvPr/>
        </p:nvSpPr>
        <p:spPr>
          <a:xfrm>
            <a:off x="10281906" y="3964602"/>
            <a:ext cx="1225431" cy="100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100%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3090" cy="1026947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da UBS</a:t>
            </a:r>
            <a:endParaRPr lang="pt-BR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48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Unidade de Saúde da Família da Vitoria (16 500 Habitantes)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Vitoria I                            Vitoria II                 </a:t>
            </a: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Vitoria III(4968)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12 ACS                            11 ACS                     </a:t>
            </a: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ACS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1 enfermeira                    1 enfermeira             </a:t>
            </a: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1enfermeira</a:t>
            </a:r>
          </a:p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1 médico                          1 médico                  </a:t>
            </a: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médico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1 técn. Enferm.                1 tecn. Enferm.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1 equipe de saúde bucal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2626701" y="2067950"/>
            <a:ext cx="2821601" cy="562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6321450" y="2121738"/>
            <a:ext cx="14068" cy="4551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7236803" y="2067950"/>
            <a:ext cx="2709055" cy="562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2266070" y="3065792"/>
            <a:ext cx="0" cy="379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6312438" y="3135165"/>
            <a:ext cx="9012" cy="352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9777046" y="3065792"/>
            <a:ext cx="0" cy="379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a\Downloads\IMG-20150509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18" y="0"/>
            <a:ext cx="4477604" cy="669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72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Intervenção.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                        Ações                               Antes                       Depois.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 cadastradas:                     19 (82.6%)                  23 (100%) 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Ingresso no 1er. Trimestre:                 6 (31.6%)                   9 (39.1%)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 exame ginecológico:                  18 (94.7%)                 23 (100%)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 prescrição de suplementação:   8 (42.1%)                   12 (52.2%)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1ra.consulta odontológica:                  7 (36.8%)                   8 (34.8%)     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3943349" y="1821873"/>
            <a:ext cx="2069522" cy="55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7173190" y="1842655"/>
            <a:ext cx="1530928" cy="53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6606885" y="2915299"/>
            <a:ext cx="13854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9670472" y="2826327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>
            <a:off x="6593031" y="1944544"/>
            <a:ext cx="13854" cy="53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1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de saúde nas grávidas e puérperas foram mantidos 100%.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Nas puérperas forem avaliadas de maneira integral e completa: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somente no mês 3 e 100% tiveram avaliação de todos os indicadores.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No segundo e terceiro mês foram avaliadas 6 e todas com 100% dos indicadores avaliados.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Discussão.</a:t>
            </a:r>
            <a:endParaRPr lang="pt-BR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4553" y="160726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Aumentou cobertura de grávidas (18-23).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Foram atendidas as 6 puérperas que tínhamos na área.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Melhorou qualidade de atendimentos e de acolhimento.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 com maior organização e mais completos.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Garantimos priorização nos atendimentos.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Temos profissionais melhor capacitados.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Garantimos a prontidão dos resultados dos exames complementares.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  <a:endParaRPr lang="pt-BR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Ajudou na minha integração estudo, trabalho e prática diária.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Ajudou na minha preparação e assim melhorar a qualidade dos atendimentos.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Ajudou na incorporação da equipe no processo de trabalho da unidade.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Ajudou na melhoria do meu linguagem (no português).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Ajudou no aumento da qualidade das informações oferecidas à comunidade.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73892"/>
            <a:ext cx="10515600" cy="5003071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1828800" lvl="4" indent="0" algn="ctr">
              <a:buNone/>
            </a:pPr>
            <a:r>
              <a:rPr lang="pt-B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  <a:endParaRPr lang="pt-B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a\Downloads\IMG-20150525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3" y="118983"/>
            <a:ext cx="9048464" cy="65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6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552" y="228647"/>
            <a:ext cx="10515600" cy="794935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64776"/>
            <a:ext cx="10694158" cy="514520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900" b="1" dirty="0" smtClean="0">
                <a:latin typeface="Gabriola" pitchFamily="82" charset="0"/>
                <a:cs typeface="Arial" panose="020B0604020202020204" pitchFamily="34" charset="0"/>
              </a:rPr>
              <a:t>Situação da ação programática antes da intervenção: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18 gravidas (24% da estimativa);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63 puérperas consultadas em um ano (64% da estimativa);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 com consultas em dia 5 (28%).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 com avaliação bucal 5 (28%).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Puérperas avaliadas com intercorrências 60 (95%).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de saúde realizadas as 18 gestantes e 63 puérperas.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Melhorar a qualidade da atenção às gestantes e puérperas da USF Vitória, município Rio Branco/AC.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0077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9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2069</Words>
  <Application>Microsoft Office PowerPoint</Application>
  <PresentationFormat>Personalizar</PresentationFormat>
  <Paragraphs>372</Paragraphs>
  <Slides>55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1_Tema do Office</vt:lpstr>
      <vt:lpstr>UNIVERSIDADE ABERTA DO SUS - UNASUS UNIVERSIDADE FEDERAL DE PELOTAS - UFPEL ESPECIALIZAÇÃO EM SAÚDE DA FAMÍLIA MODALIDADE À DISTÂNCIA TURMA 7</vt:lpstr>
      <vt:lpstr>INTRODUÇÃO</vt:lpstr>
      <vt:lpstr>Caracterização do município</vt:lpstr>
      <vt:lpstr>Caracterização do município</vt:lpstr>
      <vt:lpstr>Caracterização da UBS</vt:lpstr>
      <vt:lpstr>Apresentação do PowerPoint</vt:lpstr>
      <vt:lpstr>Introdução</vt:lpstr>
      <vt:lpstr>Objetivo Geral</vt:lpstr>
      <vt:lpstr>Metodologia </vt:lpstr>
      <vt:lpstr>Metodologia</vt:lpstr>
      <vt:lpstr>Metodologia.</vt:lpstr>
      <vt:lpstr>Logística.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Apresentação do PowerPoint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Apresentação do PowerPoint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Objetivos, Metas e Resultados.</vt:lpstr>
      <vt:lpstr>Proporção de gestantes que receberam orientação nutricional </vt:lpstr>
      <vt:lpstr>Objetivos, Metas e Resultados</vt:lpstr>
      <vt:lpstr>Proporção de gestantes que receberam orientação sobre anticoncepção após o parto </vt:lpstr>
      <vt:lpstr>Objetivos, Metas e Resultados</vt:lpstr>
      <vt:lpstr>Proporção de puérperas que receberam orientação sobre aleitamento materno </vt:lpstr>
      <vt:lpstr>Apresentação do PowerPoint</vt:lpstr>
      <vt:lpstr>Resultados</vt:lpstr>
      <vt:lpstr>Resultados</vt:lpstr>
      <vt:lpstr>Discussão.</vt:lpstr>
      <vt:lpstr>Reflexão crítica sobre o processo pessoal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Made</dc:creator>
  <cp:lastModifiedBy>Lavínia Boaventura</cp:lastModifiedBy>
  <cp:revision>77</cp:revision>
  <dcterms:created xsi:type="dcterms:W3CDTF">2015-08-09T04:09:04Z</dcterms:created>
  <dcterms:modified xsi:type="dcterms:W3CDTF">2015-08-18T23:02:24Z</dcterms:modified>
</cp:coreProperties>
</file>