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301" r:id="rId4"/>
    <p:sldId id="258" r:id="rId5"/>
    <p:sldId id="302" r:id="rId6"/>
    <p:sldId id="303" r:id="rId7"/>
    <p:sldId id="300" r:id="rId8"/>
    <p:sldId id="259" r:id="rId9"/>
    <p:sldId id="260" r:id="rId10"/>
    <p:sldId id="304" r:id="rId11"/>
    <p:sldId id="30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61" r:id="rId49"/>
    <p:sldId id="307" r:id="rId50"/>
    <p:sldId id="262" r:id="rId51"/>
    <p:sldId id="305" r:id="rId52"/>
    <p:sldId id="299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gela%20Curso\ange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0.6428571428571429</c:v>
                </c:pt>
                <c:pt idx="2">
                  <c:v>0.85714285714285754</c:v>
                </c:pt>
                <c:pt idx="3">
                  <c:v>1</c:v>
                </c:pt>
              </c:numCache>
            </c:numRef>
          </c:val>
        </c:ser>
        <c:axId val="55218944"/>
        <c:axId val="55220480"/>
      </c:barChart>
      <c:catAx>
        <c:axId val="55218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20480"/>
        <c:crosses val="autoZero"/>
        <c:auto val="1"/>
        <c:lblAlgn val="ctr"/>
        <c:lblOffset val="100"/>
      </c:catAx>
      <c:valAx>
        <c:axId val="552204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18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321152"/>
        <c:axId val="56322688"/>
      </c:barChart>
      <c:catAx>
        <c:axId val="56321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322688"/>
        <c:crosses val="autoZero"/>
        <c:auto val="1"/>
        <c:lblAlgn val="ctr"/>
        <c:lblOffset val="100"/>
      </c:catAx>
      <c:valAx>
        <c:axId val="563226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3211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343168"/>
        <c:axId val="56168832"/>
      </c:barChart>
      <c:catAx>
        <c:axId val="56343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68832"/>
        <c:crosses val="autoZero"/>
        <c:auto val="1"/>
        <c:lblAlgn val="ctr"/>
        <c:lblOffset val="100"/>
      </c:catAx>
      <c:valAx>
        <c:axId val="561688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343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222080"/>
        <c:axId val="56223616"/>
      </c:barChart>
      <c:catAx>
        <c:axId val="56222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23616"/>
        <c:crosses val="autoZero"/>
        <c:auto val="1"/>
        <c:lblAlgn val="ctr"/>
        <c:lblOffset val="100"/>
      </c:catAx>
      <c:valAx>
        <c:axId val="562236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22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456704"/>
        <c:axId val="56458240"/>
      </c:barChart>
      <c:catAx>
        <c:axId val="56456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458240"/>
        <c:crosses val="autoZero"/>
        <c:auto val="1"/>
        <c:lblAlgn val="ctr"/>
        <c:lblOffset val="100"/>
      </c:catAx>
      <c:valAx>
        <c:axId val="564582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456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>
        <c:manualLayout>
          <c:xMode val="edge"/>
          <c:yMode val="edge"/>
          <c:x val="0.16521871763904472"/>
          <c:y val="2.405901467915631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479104"/>
        <c:axId val="56632448"/>
      </c:barChart>
      <c:catAx>
        <c:axId val="56479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632448"/>
        <c:crosses val="autoZero"/>
        <c:auto val="1"/>
        <c:lblAlgn val="ctr"/>
        <c:lblOffset val="100"/>
      </c:catAx>
      <c:valAx>
        <c:axId val="566324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479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672640"/>
        <c:axId val="56674176"/>
      </c:barChart>
      <c:catAx>
        <c:axId val="56672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674176"/>
        <c:crosses val="autoZero"/>
        <c:auto val="1"/>
        <c:lblAlgn val="ctr"/>
        <c:lblOffset val="100"/>
      </c:catAx>
      <c:valAx>
        <c:axId val="566741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672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501760"/>
        <c:axId val="56503296"/>
      </c:barChart>
      <c:catAx>
        <c:axId val="56501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03296"/>
        <c:crosses val="autoZero"/>
        <c:auto val="1"/>
        <c:lblAlgn val="ctr"/>
        <c:lblOffset val="100"/>
      </c:catAx>
      <c:valAx>
        <c:axId val="565032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017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Indicadores!$D$92:$G$92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556160"/>
        <c:axId val="56689024"/>
      </c:barChart>
      <c:catAx>
        <c:axId val="56556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689024"/>
        <c:crosses val="autoZero"/>
        <c:auto val="1"/>
        <c:lblAlgn val="ctr"/>
        <c:lblOffset val="100"/>
      </c:catAx>
      <c:valAx>
        <c:axId val="566890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56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Indicadores!$D$97:$G$97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0.91666666666666652</c:v>
                </c:pt>
                <c:pt idx="3">
                  <c:v>1</c:v>
                </c:pt>
              </c:numCache>
            </c:numRef>
          </c:val>
        </c:ser>
        <c:axId val="56750080"/>
        <c:axId val="56751616"/>
      </c:barChart>
      <c:catAx>
        <c:axId val="56750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51616"/>
        <c:crosses val="autoZero"/>
        <c:auto val="1"/>
        <c:lblAlgn val="ctr"/>
        <c:lblOffset val="100"/>
      </c:catAx>
      <c:valAx>
        <c:axId val="567516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50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0.77777777777778312</c:v>
                </c:pt>
                <c:pt idx="2">
                  <c:v>0.91666666666666652</c:v>
                </c:pt>
                <c:pt idx="3">
                  <c:v>1</c:v>
                </c:pt>
              </c:numCache>
            </c:numRef>
          </c:val>
        </c:ser>
        <c:axId val="56830592"/>
        <c:axId val="56856960"/>
      </c:barChart>
      <c:catAx>
        <c:axId val="56830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56960"/>
        <c:crosses val="autoZero"/>
        <c:auto val="1"/>
        <c:lblAlgn val="ctr"/>
        <c:lblOffset val="100"/>
      </c:catAx>
      <c:valAx>
        <c:axId val="568569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30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241344"/>
        <c:axId val="55325056"/>
      </c:barChart>
      <c:catAx>
        <c:axId val="55241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25056"/>
        <c:crosses val="autoZero"/>
        <c:auto val="1"/>
        <c:lblAlgn val="ctr"/>
        <c:lblOffset val="100"/>
      </c:catAx>
      <c:valAx>
        <c:axId val="553250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41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0.8333333333333337</c:v>
                </c:pt>
                <c:pt idx="3">
                  <c:v>1</c:v>
                </c:pt>
              </c:numCache>
            </c:numRef>
          </c:val>
        </c:ser>
        <c:axId val="57032704"/>
        <c:axId val="57034240"/>
      </c:barChart>
      <c:catAx>
        <c:axId val="57032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34240"/>
        <c:crosses val="autoZero"/>
        <c:auto val="1"/>
        <c:lblAlgn val="ctr"/>
        <c:lblOffset val="100"/>
      </c:catAx>
      <c:valAx>
        <c:axId val="570342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32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</c:v>
                </c:pt>
                <c:pt idx="1">
                  <c:v>0.22222222222222221</c:v>
                </c:pt>
                <c:pt idx="2">
                  <c:v>0.25</c:v>
                </c:pt>
                <c:pt idx="3">
                  <c:v>0.42857142857142855</c:v>
                </c:pt>
              </c:numCache>
            </c:numRef>
          </c:val>
        </c:ser>
        <c:axId val="57046912"/>
        <c:axId val="57048448"/>
      </c:barChart>
      <c:catAx>
        <c:axId val="57046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48448"/>
        <c:crosses val="autoZero"/>
        <c:auto val="1"/>
        <c:lblAlgn val="ctr"/>
        <c:lblOffset val="100"/>
      </c:catAx>
      <c:valAx>
        <c:axId val="570484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469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0.4</c:v>
                </c:pt>
                <c:pt idx="1">
                  <c:v>0.62500000000000488</c:v>
                </c:pt>
                <c:pt idx="2">
                  <c:v>0.60000000000000064</c:v>
                </c:pt>
                <c:pt idx="3">
                  <c:v>0.71428571428571463</c:v>
                </c:pt>
              </c:numCache>
            </c:numRef>
          </c:val>
        </c:ser>
        <c:axId val="56798208"/>
        <c:axId val="56816384"/>
      </c:barChart>
      <c:catAx>
        <c:axId val="56798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816384"/>
        <c:crosses val="autoZero"/>
        <c:auto val="1"/>
        <c:lblAlgn val="ctr"/>
        <c:lblOffset val="100"/>
      </c:catAx>
      <c:valAx>
        <c:axId val="56816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982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0.77777777777778312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112832"/>
        <c:axId val="57135104"/>
      </c:barChart>
      <c:catAx>
        <c:axId val="57112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35104"/>
        <c:crosses val="autoZero"/>
        <c:auto val="1"/>
        <c:lblAlgn val="ctr"/>
        <c:lblOffset val="100"/>
      </c:catAx>
      <c:valAx>
        <c:axId val="571351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128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180544"/>
        <c:axId val="57182080"/>
      </c:barChart>
      <c:catAx>
        <c:axId val="57180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82080"/>
        <c:crosses val="autoZero"/>
        <c:auto val="1"/>
        <c:lblAlgn val="ctr"/>
        <c:lblOffset val="100"/>
      </c:catAx>
      <c:valAx>
        <c:axId val="571820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80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0.8333333333333337</c:v>
                </c:pt>
                <c:pt idx="3">
                  <c:v>1</c:v>
                </c:pt>
              </c:numCache>
            </c:numRef>
          </c:val>
        </c:ser>
        <c:axId val="57193600"/>
        <c:axId val="57195136"/>
      </c:barChart>
      <c:catAx>
        <c:axId val="57193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95136"/>
        <c:crosses val="autoZero"/>
        <c:auto val="1"/>
        <c:lblAlgn val="ctr"/>
        <c:lblOffset val="100"/>
      </c:catAx>
      <c:valAx>
        <c:axId val="571951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93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313152"/>
        <c:axId val="57314688"/>
      </c:barChart>
      <c:catAx>
        <c:axId val="57313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14688"/>
        <c:crosses val="autoZero"/>
        <c:auto val="1"/>
        <c:lblAlgn val="ctr"/>
        <c:lblOffset val="100"/>
      </c:catAx>
      <c:valAx>
        <c:axId val="573146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131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Indicadores!$D$142:$G$142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Indicadores!$D$143:$G$143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0.66666666666666663</c:v>
                </c:pt>
                <c:pt idx="2">
                  <c:v>0.91666666666666652</c:v>
                </c:pt>
                <c:pt idx="3">
                  <c:v>1</c:v>
                </c:pt>
              </c:numCache>
            </c:numRef>
          </c:val>
        </c:ser>
        <c:axId val="57283712"/>
        <c:axId val="57336576"/>
      </c:barChart>
      <c:catAx>
        <c:axId val="57283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36576"/>
        <c:crosses val="autoZero"/>
        <c:auto val="1"/>
        <c:lblAlgn val="ctr"/>
        <c:lblOffset val="100"/>
      </c:catAx>
      <c:valAx>
        <c:axId val="573365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283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0.66666666666666663</c:v>
                </c:pt>
                <c:pt idx="2">
                  <c:v>0.8333333333333337</c:v>
                </c:pt>
                <c:pt idx="3">
                  <c:v>1</c:v>
                </c:pt>
              </c:numCache>
            </c:numRef>
          </c:val>
        </c:ser>
        <c:axId val="57380864"/>
        <c:axId val="57382400"/>
      </c:barChart>
      <c:catAx>
        <c:axId val="57380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82400"/>
        <c:crosses val="autoZero"/>
        <c:auto val="1"/>
        <c:lblAlgn val="ctr"/>
        <c:lblOffset val="100"/>
      </c:catAx>
      <c:valAx>
        <c:axId val="57382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80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</c:v>
                </c:pt>
                <c:pt idx="1">
                  <c:v>0.22222222222222221</c:v>
                </c:pt>
                <c:pt idx="2">
                  <c:v>0.58333333333333337</c:v>
                </c:pt>
                <c:pt idx="3">
                  <c:v>1</c:v>
                </c:pt>
              </c:numCache>
            </c:numRef>
          </c:val>
        </c:ser>
        <c:axId val="57406592"/>
        <c:axId val="57408128"/>
      </c:barChart>
      <c:catAx>
        <c:axId val="57406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408128"/>
        <c:crosses val="autoZero"/>
        <c:auto val="1"/>
        <c:lblAlgn val="ctr"/>
        <c:lblOffset val="100"/>
      </c:catAx>
      <c:valAx>
        <c:axId val="574081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4065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0.8333333333333337</c:v>
                </c:pt>
                <c:pt idx="3">
                  <c:v>1</c:v>
                </c:pt>
              </c:numCache>
            </c:numRef>
          </c:val>
        </c:ser>
        <c:axId val="55357824"/>
        <c:axId val="55359360"/>
      </c:barChart>
      <c:catAx>
        <c:axId val="55357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59360"/>
        <c:crosses val="autoZero"/>
        <c:auto val="1"/>
        <c:lblAlgn val="ctr"/>
        <c:lblOffset val="100"/>
      </c:catAx>
      <c:valAx>
        <c:axId val="553593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578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538048"/>
        <c:axId val="56991744"/>
      </c:barChart>
      <c:catAx>
        <c:axId val="57538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991744"/>
        <c:crosses val="autoZero"/>
        <c:auto val="1"/>
        <c:lblAlgn val="ctr"/>
        <c:lblOffset val="100"/>
      </c:catAx>
      <c:valAx>
        <c:axId val="569917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38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398400"/>
        <c:axId val="57660544"/>
      </c:barChart>
      <c:catAx>
        <c:axId val="57398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660544"/>
        <c:crosses val="autoZero"/>
        <c:auto val="1"/>
        <c:lblAlgn val="ctr"/>
        <c:lblOffset val="100"/>
      </c:catAx>
      <c:valAx>
        <c:axId val="576605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398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56047104"/>
        <c:axId val="56048640"/>
      </c:barChart>
      <c:catAx>
        <c:axId val="56047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48640"/>
        <c:crosses val="autoZero"/>
        <c:auto val="1"/>
        <c:lblAlgn val="ctr"/>
        <c:lblOffset val="100"/>
      </c:catAx>
      <c:valAx>
        <c:axId val="560486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47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093312"/>
        <c:axId val="56107392"/>
      </c:barChart>
      <c:catAx>
        <c:axId val="56093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07392"/>
        <c:crosses val="autoZero"/>
        <c:auto val="1"/>
        <c:lblAlgn val="ctr"/>
        <c:lblOffset val="100"/>
      </c:catAx>
      <c:valAx>
        <c:axId val="561073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93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0.87500000000000488</c:v>
                </c:pt>
              </c:numCache>
            </c:numRef>
          </c:val>
        </c:ser>
        <c:axId val="56147968"/>
        <c:axId val="56149504"/>
      </c:barChart>
      <c:catAx>
        <c:axId val="56147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49504"/>
        <c:crosses val="autoZero"/>
        <c:auto val="1"/>
        <c:lblAlgn val="ctr"/>
        <c:lblOffset val="100"/>
      </c:catAx>
      <c:valAx>
        <c:axId val="561495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479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0.91666666666666652</c:v>
                </c:pt>
                <c:pt idx="3">
                  <c:v>1</c:v>
                </c:pt>
              </c:numCache>
            </c:numRef>
          </c:val>
        </c:ser>
        <c:axId val="55739520"/>
        <c:axId val="55741056"/>
      </c:barChart>
      <c:catAx>
        <c:axId val="55739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741056"/>
        <c:crosses val="autoZero"/>
        <c:auto val="1"/>
        <c:lblAlgn val="ctr"/>
        <c:lblOffset val="100"/>
      </c:catAx>
      <c:valAx>
        <c:axId val="557410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7395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0.91666666666666652</c:v>
                </c:pt>
                <c:pt idx="3">
                  <c:v>1</c:v>
                </c:pt>
              </c:numCache>
            </c:numRef>
          </c:val>
        </c:ser>
        <c:axId val="56236288"/>
        <c:axId val="56242176"/>
      </c:barChart>
      <c:catAx>
        <c:axId val="56236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42176"/>
        <c:crosses val="autoZero"/>
        <c:auto val="1"/>
        <c:lblAlgn val="ctr"/>
        <c:lblOffset val="100"/>
      </c:catAx>
      <c:valAx>
        <c:axId val="562421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362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0.88888888888888884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274944"/>
        <c:axId val="56276480"/>
      </c:barChart>
      <c:catAx>
        <c:axId val="56274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76480"/>
        <c:crosses val="autoZero"/>
        <c:auto val="1"/>
        <c:lblAlgn val="ctr"/>
        <c:lblOffset val="100"/>
      </c:catAx>
      <c:valAx>
        <c:axId val="562764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274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9FC8-0DA6-45DA-AE57-382E7C2A822F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FAC1-B8FA-4883-B89A-DB83F000BE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FAC1-B8FA-4883-B89A-DB83F000BE49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41198A-767D-4910-A3FB-554516C70073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3AA65D-A2BC-4156-B0E5-B54272BD6E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643998" cy="2028838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>
                <a:latin typeface="+mn-lt"/>
              </a:rPr>
              <a:t>MELHORIA NO PROGRAMA DE ATENÇÃO AO PRÉ-NATAL E PUERPÉRIO NA ESTRATÉGIA SAÚDE DA </a:t>
            </a:r>
            <a:r>
              <a:rPr lang="pt-BR" sz="2700" b="1" dirty="0" smtClean="0">
                <a:latin typeface="+mn-lt"/>
              </a:rPr>
              <a:t>FAMÍLIA PIRATINI</a:t>
            </a:r>
            <a:r>
              <a:rPr lang="pt-BR" sz="2700" b="1" dirty="0">
                <a:latin typeface="+mn-lt"/>
              </a:rPr>
              <a:t>, PANAMBI-RS.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ANGELA CARINE </a:t>
            </a:r>
            <a:r>
              <a:rPr lang="en-US" sz="2400" b="1" dirty="0" smtClean="0">
                <a:solidFill>
                  <a:schemeClr val="tx1"/>
                </a:solidFill>
              </a:rPr>
              <a:t>STEYDING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Orientadora: Christiane Luiza Santos</a:t>
            </a:r>
            <a:endParaRPr lang="pt-BR" sz="20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71437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99592" y="2606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UNIVERSIDADE ABERTA DO </a:t>
            </a:r>
            <a:r>
              <a:rPr lang="pt-BR" sz="2000" b="1" dirty="0" smtClean="0"/>
              <a:t>SUS</a:t>
            </a:r>
            <a:endParaRPr lang="pt-BR" sz="2000" b="1" dirty="0"/>
          </a:p>
          <a:p>
            <a:pPr algn="ctr"/>
            <a:r>
              <a:rPr lang="pt-BR" sz="2000" b="1" dirty="0"/>
              <a:t>UNIVERSIDADE FEDERAL DE </a:t>
            </a:r>
            <a:r>
              <a:rPr lang="pt-BR" sz="2000" b="1" dirty="0" smtClean="0"/>
              <a:t>PELOTAS</a:t>
            </a:r>
          </a:p>
          <a:p>
            <a:pPr algn="ctr"/>
            <a:r>
              <a:rPr lang="pt-BR" sz="2000" b="1" dirty="0" smtClean="0"/>
              <a:t>DEPARTAMENTO DE MEDICINA SOCIAL</a:t>
            </a:r>
            <a:endParaRPr lang="pt-BR" sz="2000" b="1" dirty="0"/>
          </a:p>
          <a:p>
            <a:pPr algn="ctr"/>
            <a:r>
              <a:rPr lang="pt-BR" sz="2000" b="1" dirty="0" smtClean="0"/>
              <a:t>CURSO DE ESPECIALIZAÇÃO </a:t>
            </a:r>
            <a:r>
              <a:rPr lang="pt-BR" sz="2000" b="1" dirty="0"/>
              <a:t>EM SAÚDE DA FAMÍLIA</a:t>
            </a:r>
          </a:p>
          <a:p>
            <a:pPr algn="ctr"/>
            <a:r>
              <a:rPr lang="pt-BR" sz="2000" b="1" dirty="0"/>
              <a:t>MODALIDADE À DISTÂNCIA</a:t>
            </a:r>
          </a:p>
          <a:p>
            <a:pPr algn="ctr"/>
            <a:r>
              <a:rPr lang="pt-BR" sz="2000" b="1" dirty="0"/>
              <a:t>TURMA </a:t>
            </a:r>
            <a:r>
              <a:rPr lang="pt-BR" sz="2000" b="1" dirty="0" smtClean="0"/>
              <a:t>IV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23928" y="5934670"/>
            <a:ext cx="1201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Pelotas, </a:t>
            </a:r>
            <a:r>
              <a:rPr lang="pt-BR" dirty="0"/>
              <a:t>RS</a:t>
            </a:r>
          </a:p>
          <a:p>
            <a:pPr algn="ctr"/>
            <a:r>
              <a:rPr lang="pt-BR" dirty="0"/>
              <a:t>2014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2800" dirty="0" smtClean="0"/>
              <a:t>Metodologia desenvolvida dentro de 4 eixos (organização e gestão do serviço, monitoramento e avaliação, engajamento público e qualificação da prática clínica), para os quais foram desenvolvidas ações de capacitação, cadastramento, acolhimento, consultas médicas, enfermagem e odontológicas. Fornecimento de exames essenciais, busca ativa às faltosas, ações de promoção e prevenção em saúde.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498080" cy="1143000"/>
          </a:xfrm>
        </p:spPr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276872"/>
            <a:ext cx="7704856" cy="48006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Relativas ao objetivo 1:  Ampliar a cobertura de pré-natal.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7725544" cy="4525963"/>
          </a:xfrm>
        </p:spPr>
        <p:txBody>
          <a:bodyPr/>
          <a:lstStyle/>
          <a:p>
            <a:r>
              <a:rPr lang="pt-BR" sz="2400" b="1" dirty="0"/>
              <a:t>Meta 1.1: </a:t>
            </a:r>
            <a:r>
              <a:rPr lang="pt-BR" sz="2400" b="1" dirty="0" smtClean="0"/>
              <a:t> Ampliar </a:t>
            </a:r>
            <a:r>
              <a:rPr lang="pt-BR" sz="2400" b="1" dirty="0"/>
              <a:t>a cobertura das gestantes residentes na área de abrangência da unidade de saúde que frequentam o programa de pré-natal na unidade de saúde para </a:t>
            </a:r>
            <a:r>
              <a:rPr lang="pt-BR" sz="2400" b="1" dirty="0" smtClean="0"/>
              <a:t>100</a:t>
            </a:r>
            <a:r>
              <a:rPr lang="pt-BR" sz="2400" b="1" dirty="0"/>
              <a:t>%.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2780928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75656" y="566124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Ao longo dos quatro meses percebeu-se uma evolução ascendente tendo ao final a intervenção atingido 14 gestantes num total de 100% de cobertura.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15608" y="2852936"/>
            <a:ext cx="3528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000" dirty="0" smtClean="0"/>
              <a:t>- </a:t>
            </a:r>
            <a:r>
              <a:rPr lang="pt-BR" sz="2000" b="1" dirty="0" smtClean="0"/>
              <a:t>Mês 1</a:t>
            </a:r>
            <a:r>
              <a:rPr lang="pt-BR" sz="2000" dirty="0" smtClean="0"/>
              <a:t>: 6 gestantes (42,9%)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2: </a:t>
            </a:r>
            <a:r>
              <a:rPr lang="pt-BR" sz="2000" dirty="0" smtClean="0"/>
              <a:t>mais 3, totalizando 9 (64,3%)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3</a:t>
            </a:r>
            <a:r>
              <a:rPr lang="pt-BR" sz="2000" dirty="0" smtClean="0"/>
              <a:t>: mais 3, totalizando 12 (85,7%).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4: </a:t>
            </a:r>
            <a:r>
              <a:rPr lang="pt-BR" sz="2000" dirty="0" smtClean="0"/>
              <a:t>mais 2, totalizando 14 gestantes/</a:t>
            </a:r>
            <a:r>
              <a:rPr lang="pt-BR" sz="2000" dirty="0" err="1" smtClean="0"/>
              <a:t>puérperas</a:t>
            </a:r>
            <a:r>
              <a:rPr lang="pt-BR" sz="2000" dirty="0" smtClean="0"/>
              <a:t> (100%) 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992888" cy="4525963"/>
          </a:xfrm>
        </p:spPr>
        <p:txBody>
          <a:bodyPr/>
          <a:lstStyle/>
          <a:p>
            <a:r>
              <a:rPr lang="pt-BR" sz="2400" b="1" dirty="0"/>
              <a:t>Meta 1.2: Garantir a captação de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</a:t>
            </a:r>
            <a:r>
              <a:rPr lang="pt-BR" sz="2400" b="1" dirty="0" smtClean="0"/>
              <a:t>residentes </a:t>
            </a:r>
            <a:r>
              <a:rPr lang="pt-BR" sz="2400" b="1" dirty="0"/>
              <a:t>na área de abrangência da unidade de saúde no primeiro trimestre de gestação.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2636912"/>
          <a:ext cx="50405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03640" y="278092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 14 gestantes (100%) atendidas nos quatro meses da intervenção iniciaram o pré-natal no primeiro trimestre.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5733256"/>
            <a:ext cx="781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Obs.: Para o cálculo desse indicador, para as gestantes que já estavam com pré-natal em andamento, foi considerada a primeira consulta de pré-natal registrada na carteira da gestante. 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340768"/>
            <a:ext cx="7725544" cy="4525963"/>
          </a:xfrm>
        </p:spPr>
        <p:txBody>
          <a:bodyPr/>
          <a:lstStyle/>
          <a:p>
            <a:r>
              <a:rPr lang="pt-BR" sz="2400" b="1" dirty="0"/>
              <a:t>Meta 1.3</a:t>
            </a:r>
            <a:r>
              <a:rPr lang="pt-BR" sz="2400" b="1" dirty="0" smtClean="0"/>
              <a:t>:  </a:t>
            </a:r>
            <a:r>
              <a:rPr lang="pt-BR" sz="2400" b="1" dirty="0"/>
              <a:t>Ampliar a cobertura de primeira consulta odontológica, com plano de tratamento, para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cadastradas.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996952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436096" y="2636912"/>
            <a:ext cx="35283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b="1" dirty="0" smtClean="0"/>
              <a:t>M</a:t>
            </a:r>
            <a:r>
              <a:rPr lang="pt-BR" sz="2000" b="1" dirty="0" smtClean="0"/>
              <a:t>ês 1</a:t>
            </a:r>
            <a:r>
              <a:rPr lang="pt-BR" sz="2000" dirty="0" smtClean="0"/>
              <a:t>: 5 das 6 gestantes cadastradas realizaram a primeira consulta odontológica (83,3%)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2</a:t>
            </a:r>
            <a:r>
              <a:rPr lang="pt-BR" sz="2000" dirty="0" smtClean="0"/>
              <a:t>: 8 das 9 gestantes haviam consultado (88,9%)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3</a:t>
            </a:r>
            <a:r>
              <a:rPr lang="pt-BR" sz="2000" dirty="0" smtClean="0"/>
              <a:t>: 10 das 12 gestantes (83,3%)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4</a:t>
            </a:r>
            <a:r>
              <a:rPr lang="pt-BR" sz="2000" dirty="0" smtClean="0"/>
              <a:t>: as 14 gestantes (100%) haviam realizado a primeira consulta odontológica, atingindo a meta estabelecida.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1.4: Realizar primeira consulta odontológica em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classificadas como alto risco para doenças bucais.</a:t>
            </a:r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2780928"/>
          <a:ext cx="50405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87616" y="2852936"/>
            <a:ext cx="3456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- </a:t>
            </a:r>
            <a:r>
              <a:rPr lang="pt-BR" sz="2000" b="1" dirty="0" err="1" smtClean="0"/>
              <a:t>Mêses</a:t>
            </a:r>
            <a:r>
              <a:rPr lang="pt-BR" sz="2000" b="1" dirty="0" smtClean="0"/>
              <a:t> 1, 2 e 3: </a:t>
            </a:r>
            <a:r>
              <a:rPr lang="pt-BR" sz="2000" dirty="0" smtClean="0"/>
              <a:t>nenhuma das gestantes foi classificada como alto risco para doenças bucais. 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4: </a:t>
            </a:r>
            <a:r>
              <a:rPr lang="pt-BR" sz="2000" dirty="0" smtClean="0"/>
              <a:t>3 gestantes classificadas como de alto risco receberam consulta odontológica (100%).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7406640" cy="1752600"/>
          </a:xfrm>
        </p:spPr>
        <p:txBody>
          <a:bodyPr/>
          <a:lstStyle/>
          <a:p>
            <a:pPr>
              <a:buNone/>
            </a:pPr>
            <a:r>
              <a:rPr lang="pt-BR" sz="3200" dirty="0">
                <a:solidFill>
                  <a:schemeClr val="tx1"/>
                </a:solidFill>
              </a:rPr>
              <a:t>Relativas ao objetivo 2: Melhorar a adesão ao pré-natal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Meta 2.1: Realizar busca ativa de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faltosas às consultas de pré-natal.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852936"/>
          <a:ext cx="50405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508104" y="2636912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- </a:t>
            </a:r>
            <a:r>
              <a:rPr lang="pt-BR" sz="2000" b="1" dirty="0" smtClean="0"/>
              <a:t>Mês 1: </a:t>
            </a:r>
            <a:r>
              <a:rPr lang="pt-BR" sz="2000" dirty="0" smtClean="0"/>
              <a:t>não houve gestantes faltosas. 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2</a:t>
            </a:r>
            <a:r>
              <a:rPr lang="pt-BR" sz="2000" dirty="0" smtClean="0"/>
              <a:t>: 2 gestantes faltaram e as 2 receberam busca ativa (100%). </a:t>
            </a:r>
          </a:p>
          <a:p>
            <a:r>
              <a:rPr lang="pt-BR" sz="2000" dirty="0" smtClean="0"/>
              <a:t>- </a:t>
            </a:r>
            <a:r>
              <a:rPr lang="pt-BR" sz="2000" b="1" dirty="0" smtClean="0"/>
              <a:t>Mês 3</a:t>
            </a:r>
            <a:r>
              <a:rPr lang="pt-BR" sz="2000" dirty="0" smtClean="0"/>
              <a:t>: mais 4 gestantes faltosas receberam busca ativa (100%).</a:t>
            </a:r>
          </a:p>
          <a:p>
            <a:r>
              <a:rPr lang="pt-BR" sz="2000" dirty="0" smtClean="0"/>
              <a:t> - </a:t>
            </a:r>
            <a:r>
              <a:rPr lang="pt-BR" sz="2000" b="1" dirty="0" smtClean="0"/>
              <a:t>Mês 4</a:t>
            </a:r>
            <a:r>
              <a:rPr lang="pt-BR" sz="2000" dirty="0" smtClean="0"/>
              <a:t>: havia 7 gestantes faltosas e 7 com busca ativa realizada (100%).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2.2: Fazer busca ativa de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gestantes, com primeira consulta odontológica programática, faltosas às consultas.  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564904"/>
          <a:ext cx="47910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148064" y="2420888"/>
            <a:ext cx="3995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-</a:t>
            </a:r>
            <a:r>
              <a:rPr lang="pt-BR" sz="2000" b="1" dirty="0" smtClean="0"/>
              <a:t> Mês 1: </a:t>
            </a:r>
            <a:r>
              <a:rPr lang="pt-BR" sz="2000" dirty="0" smtClean="0"/>
              <a:t>não houve gestantes faltosas</a:t>
            </a:r>
          </a:p>
          <a:p>
            <a:pPr>
              <a:buFontTx/>
              <a:buChar char="-"/>
            </a:pPr>
            <a:r>
              <a:rPr lang="pt-BR" sz="2000" b="1" dirty="0" smtClean="0"/>
              <a:t> Mês 2: </a:t>
            </a:r>
            <a:r>
              <a:rPr lang="pt-BR" sz="2000" dirty="0" smtClean="0"/>
              <a:t>2 gestantes faltaram e as 2 receberam busca ativa (100%)</a:t>
            </a:r>
          </a:p>
          <a:p>
            <a:pPr>
              <a:buFontTx/>
              <a:buChar char="-"/>
            </a:pPr>
            <a:r>
              <a:rPr lang="pt-BR" sz="2000" b="1" dirty="0" smtClean="0"/>
              <a:t> Mês 3</a:t>
            </a:r>
            <a:r>
              <a:rPr lang="pt-BR" sz="2000" dirty="0" smtClean="0"/>
              <a:t>: mais 4 gestantes faltosas receberam busca ativa (100%). </a:t>
            </a:r>
          </a:p>
          <a:p>
            <a:pPr>
              <a:buFontTx/>
              <a:buChar char="-"/>
            </a:pPr>
            <a:r>
              <a:rPr lang="pt-BR" sz="2000" b="1" dirty="0" smtClean="0"/>
              <a:t> Mês 4: </a:t>
            </a:r>
            <a:r>
              <a:rPr lang="pt-BR" sz="2000" dirty="0" smtClean="0"/>
              <a:t>havia 8 gestantes faltosas e 7 com busca ativa realizada (87,5%). </a:t>
            </a:r>
          </a:p>
          <a:p>
            <a:endParaRPr lang="pt-BR" sz="20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259632" y="5589240"/>
            <a:ext cx="764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Deste modo a meta não foi atingida somente no último mês </a:t>
            </a:r>
          </a:p>
          <a:p>
            <a:pPr algn="ctr"/>
            <a:r>
              <a:rPr lang="pt-BR" sz="2400" dirty="0" smtClean="0"/>
              <a:t>(devido o término da intervenção).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7704856" cy="1752600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Relativas ao objetivo 3: Melhorar a qualidade da atenção ao pré-natal e </a:t>
            </a:r>
            <a:r>
              <a:rPr lang="pt-BR" sz="3200" dirty="0" err="1">
                <a:solidFill>
                  <a:schemeClr val="tx1"/>
                </a:solidFill>
              </a:rPr>
              <a:t>puerpério</a:t>
            </a:r>
            <a:r>
              <a:rPr lang="pt-BR" sz="3200" dirty="0">
                <a:solidFill>
                  <a:schemeClr val="tx1"/>
                </a:solidFill>
              </a:rPr>
              <a:t> realizado na Unidade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 município de </a:t>
            </a:r>
            <a:r>
              <a:rPr lang="pt-BR" dirty="0" err="1" smtClean="0"/>
              <a:t>Panambi</a:t>
            </a:r>
            <a:r>
              <a:rPr lang="pt-BR" dirty="0" smtClean="0"/>
              <a:t>- RS</a:t>
            </a:r>
            <a:endParaRPr lang="pt-BR" dirty="0"/>
          </a:p>
        </p:txBody>
      </p:sp>
      <p:pic>
        <p:nvPicPr>
          <p:cNvPr id="5" name="Espaço Reservado para Conteúdo 4" descr="Ficheiro:RioGrandedoSul Municip Panambi.sv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979712" y="6021288"/>
            <a:ext cx="56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População: 38. 058 habitantes (Censo 2010)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4525963"/>
          </a:xfrm>
        </p:spPr>
        <p:txBody>
          <a:bodyPr/>
          <a:lstStyle/>
          <a:p>
            <a:r>
              <a:rPr lang="pt-BR" sz="2400" b="1" dirty="0"/>
              <a:t>Meta 3.1: Realizar pelo menos um exame ginecológico por trimestre em 100% das gestantes durante o pré-natal</a:t>
            </a:r>
            <a:r>
              <a:rPr lang="pt-BR" b="1" dirty="0"/>
              <a:t>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95536" y="2564904"/>
          <a:ext cx="51845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59632" y="5805264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exame ginecológico foi realizado em todas as gestantes atendidas durante a intervenção, atingindo a meta proposta.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012160" y="2780928"/>
            <a:ext cx="2915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Ao longo dos quatro meses percebeu-se uma evolução ascendente tendo ao final a intervenção atingido 14 gestantes (100%).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3.2: Realizar pelo menos um exame de mamas em 100% das gestantes durante o pré-natal.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55776" y="2348880"/>
          <a:ext cx="474345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43608" y="5229200"/>
            <a:ext cx="81003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 O exame de mamas foi realizado com o exame ginecológico. </a:t>
            </a:r>
          </a:p>
          <a:p>
            <a:r>
              <a:rPr lang="pt-BR" sz="2400" dirty="0" smtClean="0"/>
              <a:t>- Todas as gestantes foram avaliadas e receberam orientações quanto à prevenção do câncer de mamas e quanto à amamentação.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96752"/>
            <a:ext cx="786956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3.3: Garantir a 100% das gestantes a prescrição de suplementação de sulfato ferroso e ácido fólico conforme protocolo.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95536" y="2564904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15616" y="56612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 prescrição do sulfato ferroso e do ácido fólico foi feita pela médica, conforme recomendações do Ministério da Saúde.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59624" y="306896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- As 14 gestantes (100%) receberam prescrição de sulfato ferroso e ácido fólico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4525963"/>
          </a:xfrm>
        </p:spPr>
        <p:txBody>
          <a:bodyPr/>
          <a:lstStyle/>
          <a:p>
            <a:r>
              <a:rPr lang="pt-BR" sz="2400" b="1" dirty="0"/>
              <a:t>Meta 3.4: Garantir a 100% das gestantes a solicitação de </a:t>
            </a:r>
            <a:r>
              <a:rPr lang="pt-BR" sz="2400" b="1" dirty="0" err="1"/>
              <a:t>ABO-Rh</a:t>
            </a:r>
            <a:r>
              <a:rPr lang="pt-BR" sz="2400" b="1" dirty="0"/>
              <a:t>, na primeira consulta.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2276872"/>
          <a:ext cx="474345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87624" y="508518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- Todas as gestantes receberam a solicitação dos exames recomendados durante o pré-natal. </a:t>
            </a:r>
          </a:p>
          <a:p>
            <a:r>
              <a:rPr lang="pt-BR" sz="2400" dirty="0" smtClean="0"/>
              <a:t>- Os exames foram realizados por todas as pacientes e avaliados pela médica.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pt-BR" sz="2400" b="1" dirty="0"/>
              <a:t>Meta 3.5: Garantir 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a solicitação de hemoglobina/</a:t>
            </a:r>
            <a:r>
              <a:rPr lang="pt-BR" sz="2400" b="1" dirty="0" err="1"/>
              <a:t>hematócrito</a:t>
            </a:r>
            <a:r>
              <a:rPr lang="pt-BR" sz="2400" b="1" dirty="0"/>
              <a:t> em dia (um na primeira consulta e outro próximo à 30ª semana de gestação).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284984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pt-BR" sz="2400" b="1" dirty="0"/>
              <a:t>Meta 3.6: Garantir 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a solicitação de glicemia de jejum em dia (um na primeira consulta e outro próximo à 30ª semana de gestação).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3284984"/>
          <a:ext cx="5904656" cy="309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4669979"/>
          </a:xfrm>
        </p:spPr>
        <p:txBody>
          <a:bodyPr>
            <a:normAutofit/>
          </a:bodyPr>
          <a:lstStyle/>
          <a:p>
            <a:r>
              <a:rPr lang="pt-BR" sz="2400" b="1" dirty="0"/>
              <a:t>Meta 3.7: Garantir 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a solicitação de VDRL em dia (um na primeira consulta e outro próximo à 30ª semana de gestação).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068960"/>
          <a:ext cx="50405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87624" y="58772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VDRL e o anti-HIV são realizados na própria ESF, através do teste rápido.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3.8: Garantir 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a solicitação de exame de Urina tipo 1 com urocultura e antibiograma em dia (um na primeira consulta e outro próximo à 30ª semana de gestação).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356992"/>
          <a:ext cx="5598954" cy="31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/>
          </a:bodyPr>
          <a:lstStyle/>
          <a:p>
            <a:r>
              <a:rPr lang="pt-BR" sz="2400" b="1" dirty="0"/>
              <a:t>Meta 3.9: Garantir a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solicitação de </a:t>
            </a:r>
            <a:r>
              <a:rPr lang="pt-BR" sz="2400" b="1" dirty="0" err="1"/>
              <a:t>testagem</a:t>
            </a:r>
            <a:r>
              <a:rPr lang="pt-BR" sz="2400" b="1" dirty="0"/>
              <a:t> anti-HIV em dia (um na primeira consulta e outro próximo à 30ª semana de gestação).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95736" y="3068960"/>
          <a:ext cx="5760640" cy="338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pt-BR" sz="2400" b="1" dirty="0"/>
              <a:t>Meta 3.10: Garantir a 100% das gestantes a solicitação de sorologia para hepatite B (</a:t>
            </a:r>
            <a:r>
              <a:rPr lang="pt-BR" sz="2400" b="1" dirty="0" err="1"/>
              <a:t>HBsAg</a:t>
            </a:r>
            <a:r>
              <a:rPr lang="pt-BR" sz="2400" b="1" dirty="0"/>
              <a:t>), na primeira consulta.</a:t>
            </a:r>
          </a:p>
          <a:p>
            <a:endParaRPr lang="pt-BR" sz="2400" b="1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95736" y="2996952"/>
          <a:ext cx="5668682" cy="352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município de </a:t>
            </a:r>
            <a:r>
              <a:rPr lang="pt-BR" dirty="0" err="1" smtClean="0"/>
              <a:t>Panambi</a:t>
            </a:r>
            <a:r>
              <a:rPr lang="pt-BR" dirty="0" smtClean="0"/>
              <a:t>- 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altLang="pt-BR" dirty="0" smtClean="0"/>
              <a:t>12 unidades de ESF com equipe de saúde bucal (100% de cobertura). </a:t>
            </a:r>
          </a:p>
          <a:p>
            <a:pPr>
              <a:lnSpc>
                <a:spcPct val="150000"/>
              </a:lnSpc>
            </a:pPr>
            <a:r>
              <a:rPr lang="pt-BR" altLang="pt-BR" dirty="0" smtClean="0"/>
              <a:t>Centro de Especialidades, Centro de Especialidades Odontológicas, NASF, CAPS, SAMU, um hospital e um ponto socorro municipal.</a:t>
            </a:r>
          </a:p>
          <a:p>
            <a:pPr>
              <a:lnSpc>
                <a:spcPct val="150000"/>
              </a:lnSpc>
            </a:pPr>
            <a:r>
              <a:rPr lang="pt-BR" altLang="pt-BR" dirty="0" smtClean="0"/>
              <a:t> Previsão orçamentária da Prefeitura para a saúde de 34%. </a:t>
            </a:r>
          </a:p>
          <a:p>
            <a:endParaRPr lang="pt-BR" alt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4784"/>
            <a:ext cx="8244408" cy="4525963"/>
          </a:xfrm>
        </p:spPr>
        <p:txBody>
          <a:bodyPr/>
          <a:lstStyle/>
          <a:p>
            <a:r>
              <a:rPr lang="pt-BR" sz="2400" b="1" dirty="0"/>
              <a:t>Meta 3.11: Garantir a 100% das gestantes a solicitação de sorologia para toxoplasmose (</a:t>
            </a:r>
            <a:r>
              <a:rPr lang="pt-BR" sz="2400" b="1" dirty="0" err="1"/>
              <a:t>IgG</a:t>
            </a:r>
            <a:r>
              <a:rPr lang="pt-BR" sz="2400" b="1" dirty="0"/>
              <a:t> e </a:t>
            </a:r>
            <a:r>
              <a:rPr lang="pt-BR" sz="2400" b="1" dirty="0" err="1"/>
              <a:t>IgM</a:t>
            </a:r>
            <a:r>
              <a:rPr lang="pt-BR" sz="2400" b="1" dirty="0"/>
              <a:t>), na primeira consulta (se disponível). Exame essencial em </a:t>
            </a:r>
            <a:r>
              <a:rPr lang="pt-BR" sz="2400" b="1" dirty="0" smtClean="0"/>
              <a:t>áreas </a:t>
            </a:r>
            <a:r>
              <a:rPr lang="pt-BR" sz="2400" b="1" dirty="0"/>
              <a:t>de alta prevalência de toxoplasmose.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979712" y="3356992"/>
          <a:ext cx="58144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3.12: Garantir que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completem o esquema da vacina anti-tetânica.  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2420888"/>
          <a:ext cx="49685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43608" y="5877272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- A maioria das gestantes já estavam com o esquema completo, com algumas necessitando apenas de reforço da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anti-tetânica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2348880"/>
            <a:ext cx="3779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Mês 1: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 6 das 6 gestantes cadastradas estavam com o esquema completo (100%).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Mês 2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: 8 das 9 gestantes estavam vacinadas (88,9%).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 smtClean="0">
                <a:ea typeface="Calibri" pitchFamily="34" charset="0"/>
                <a:cs typeface="Arial" pitchFamily="34" charset="0"/>
              </a:rPr>
              <a:t> Mês 3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: 11 das 12 gestantes (91,7%)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Mês 4</a:t>
            </a:r>
            <a:r>
              <a:rPr lang="pt-BR" sz="2000" dirty="0" smtClean="0">
                <a:ea typeface="Calibri" pitchFamily="34" charset="0"/>
                <a:cs typeface="Arial" pitchFamily="34" charset="0"/>
              </a:rPr>
              <a:t>: 14 gestantes (100%) estavam com o esquema completo. </a:t>
            </a:r>
            <a:endParaRPr lang="pt-BR" sz="2000" dirty="0" smtClean="0">
              <a:cs typeface="Arial" pitchFamily="34" charset="0"/>
            </a:endParaRP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96752"/>
            <a:ext cx="7797552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3.13: Garantir que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completem o esquema da vacina de Hepatite B.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2420888"/>
          <a:ext cx="54726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59632" y="5805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Todas as gestantes completaram a intervenção com o esquema da vacina de hepatite B completo.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24744"/>
            <a:ext cx="7797552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3.14: Realizar avaliação de saúde bucal em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durante o pré-natal.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979712" y="2204864"/>
          <a:ext cx="518457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43608" y="5250106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- No final da intervenção as 14 gestantes (100%) estavam com a avaliação de saúde bucal realizada.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Agendar os atendimentos de saúde bucal no mesmo dia da consulta médica contribuiu para a adesão às consultas.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052736"/>
            <a:ext cx="7797552" cy="4525963"/>
          </a:xfrm>
        </p:spPr>
        <p:txBody>
          <a:bodyPr/>
          <a:lstStyle/>
          <a:p>
            <a:r>
              <a:rPr lang="pt-BR" sz="2400" b="1" dirty="0"/>
              <a:t>Meta 3.15: Realizar exame de </a:t>
            </a:r>
            <a:r>
              <a:rPr lang="pt-BR" sz="2400" b="1" dirty="0" err="1"/>
              <a:t>puerpério</a:t>
            </a:r>
            <a:r>
              <a:rPr lang="pt-BR" sz="2400" b="1" dirty="0"/>
              <a:t> em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entre o 30º e 42º dia do pós-parto.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411760" y="2060848"/>
          <a:ext cx="46863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71600" y="501317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Não atingimos a meta devido a forma como o indicador foi montado. No denominador foi colocado o número total de gestantes da intervenção e não o número de </a:t>
            </a:r>
            <a:r>
              <a:rPr lang="pt-BR" sz="2000" dirty="0" err="1" smtClean="0"/>
              <a:t>puérperas</a:t>
            </a:r>
            <a:r>
              <a:rPr lang="pt-BR" sz="2000" dirty="0" smtClean="0"/>
              <a:t>. Se considerarmos como denominador o número total de </a:t>
            </a:r>
            <a:r>
              <a:rPr lang="pt-BR" sz="2000" dirty="0" err="1" smtClean="0"/>
              <a:t>puérperas</a:t>
            </a:r>
            <a:r>
              <a:rPr lang="pt-BR" sz="2000" dirty="0" smtClean="0"/>
              <a:t> a cobertura teria sido de 100%, pois todas as pacientes que estavam no período do </a:t>
            </a:r>
            <a:r>
              <a:rPr lang="pt-BR" sz="2000" dirty="0" err="1" smtClean="0"/>
              <a:t>puerpério</a:t>
            </a:r>
            <a:r>
              <a:rPr lang="pt-BR" sz="2000" dirty="0" smtClean="0"/>
              <a:t> foram avaliadas.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3.16: Concluir o tratamento dentário em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com primeira consulta odontológica.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539552" y="2276872"/>
          <a:ext cx="474345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580112" y="2659268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No final do quarto mês 10 das 14 gestantes (71,4%) estavam com tratamento concluído.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3608" y="545630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Conseguiu-se concluir o tratamento dentário da maioria das pacientes: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alta cobertura atingida durante a intervenção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poucas gestantes de alto risco para doenças bucais que demandassem tratamentos mais complexos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1752600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Relativos ao objetivo 4: Melhorar </a:t>
            </a:r>
            <a:r>
              <a:rPr lang="pt-BR" sz="3200" dirty="0" smtClean="0">
                <a:solidFill>
                  <a:schemeClr val="tx1"/>
                </a:solidFill>
              </a:rPr>
              <a:t>o registro </a:t>
            </a:r>
            <a:r>
              <a:rPr lang="pt-BR" sz="3200" dirty="0">
                <a:solidFill>
                  <a:schemeClr val="tx1"/>
                </a:solidFill>
              </a:rPr>
              <a:t>das informações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653536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4.1: Manter registro na ficha espelho de pré-natal/vacinação em 100% das gestantes.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051720" y="2348880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5805264"/>
            <a:ext cx="7389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Ao final do quarto mês todas as 14 gestantes (100%) estavam com os registros adequados.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1752600"/>
          </a:xfrm>
        </p:spPr>
        <p:txBody>
          <a:bodyPr/>
          <a:lstStyle/>
          <a:p>
            <a:pPr>
              <a:buNone/>
            </a:pPr>
            <a:r>
              <a:rPr lang="pt-BR" sz="3200" dirty="0">
                <a:solidFill>
                  <a:schemeClr val="tx1"/>
                </a:solidFill>
              </a:rPr>
              <a:t>Relativas ao objetivo 5: Mapear as gestantes de risco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pt-BR" sz="2400" b="1" dirty="0"/>
              <a:t>Meta 5.1: Avaliar risco gestacional em 100% das gestantes.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95536" y="2924944"/>
          <a:ext cx="50405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52120" y="2646784"/>
            <a:ext cx="3312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1: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5 das 6 gestantes atendidas receberam avaliação de risco gestacional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2: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8 das 9 gestantes estavam avaliadas (88,9%)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12 das 12 pacientes (100%)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Mês 4: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todas as 14 gestantes (100%) haviam sido avaliadas.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A Unidade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12776"/>
            <a:ext cx="7632848" cy="54452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altLang="pt-BR" sz="2800" dirty="0" smtClean="0"/>
              <a:t>Bairro Piratini: população de 2550 pessoas (mil famílias)</a:t>
            </a:r>
          </a:p>
          <a:p>
            <a:pPr>
              <a:lnSpc>
                <a:spcPct val="150000"/>
              </a:lnSpc>
            </a:pPr>
            <a:r>
              <a:rPr lang="pt-BR" altLang="pt-BR" sz="2800" dirty="0" smtClean="0"/>
              <a:t>ESF essencialmente urbana. </a:t>
            </a:r>
          </a:p>
          <a:p>
            <a:pPr>
              <a:lnSpc>
                <a:spcPct val="150000"/>
              </a:lnSpc>
            </a:pPr>
            <a:r>
              <a:rPr lang="pt-BR" altLang="pt-BR" sz="2800" dirty="0" smtClean="0"/>
              <a:t>Equipe: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Médica 			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Enfermeira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Técnica em enfermagem		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Dentista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Auxiliar de Consultório Dentário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Higienista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altLang="pt-BR" sz="2400" dirty="0" smtClean="0"/>
              <a:t>4 Agentes Comunitárias de Saúde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340768"/>
            <a:ext cx="7725544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5.2: Realizar avaliação da prioridade de atendimento odontológico em </a:t>
            </a:r>
            <a:r>
              <a:rPr lang="pt-BR" sz="2400" b="1" dirty="0" smtClean="0"/>
              <a:t>100</a:t>
            </a:r>
            <a:r>
              <a:rPr lang="pt-BR" sz="2400" b="1" dirty="0"/>
              <a:t>% das gestantes cadastradas na unidade de saúde.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3068960"/>
          <a:ext cx="5184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24128" y="2924944"/>
            <a:ext cx="31683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1: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5 das 6 gestantes atendidas receberam avaliação de risco gestacional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2: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8 das 9 gestantes estavam avaliadas (88,9%)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10 das 12 gestantes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Mês 4: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todas as 14 gestantes (100%) haviam sido avaliadas.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1752600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Relativas ao objetivo 6: Promover a Saúde no pré-natal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581528" cy="4525963"/>
          </a:xfrm>
        </p:spPr>
        <p:txBody>
          <a:bodyPr/>
          <a:lstStyle/>
          <a:p>
            <a:r>
              <a:rPr lang="pt-BR" sz="2400" b="1" dirty="0"/>
              <a:t>Meta 6.1: Garantir a 100% das gestantes orientação nutricional durante a gestação.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2780928"/>
          <a:ext cx="50405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08104" y="2636912"/>
            <a:ext cx="36358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1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5 das 6 gestantes atendidas receberam orientação nutricional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2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8 das 9 gestantes cadastradas estavam orientadas (88,9%)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12 das 12 pacientes (100%)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4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todas as 14 gestantes (100%) haviam recebido as orientações.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653536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6.2: Promover o aleitamento materno junto a 100% das gestantes.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2564904"/>
          <a:ext cx="466725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220072" y="2502768"/>
            <a:ext cx="3923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1: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5 das 6 gestantes atendidas receberam orientações sobre aleitamento materno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2: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6 das 9 gestantes cadastradas estavam orientadas (66,7%)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2000" b="1" dirty="0" smtClean="0">
                <a:ea typeface="Calibri" pitchFamily="34" charset="0"/>
                <a:cs typeface="Arial" pitchFamily="34" charset="0"/>
              </a:rPr>
              <a:t> 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11 das 12 pacientes (91,7%)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4: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todas as 14 gestantes (100%) haviam recebido as orientações.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6.3: Orientar 100% das gestantes sobre os cuidados com o recém-nascido (teste do pezinho, decúbito dorsal para dormir).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996952"/>
          <a:ext cx="48245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20072" y="2780928"/>
            <a:ext cx="3923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1: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5 das 6 gestantes atendidas receberam orientações sobre </a:t>
            </a:r>
            <a:r>
              <a:rPr lang="pt-BR" sz="2000" dirty="0" smtClean="0"/>
              <a:t>os cuidados com o recém-nascido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2: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6 das 9 gestantes cadastradas estavam orientadas (66,7%)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BR" sz="2000" b="1" dirty="0" smtClean="0">
                <a:ea typeface="Calibri" pitchFamily="34" charset="0"/>
                <a:cs typeface="Arial" pitchFamily="34" charset="0"/>
              </a:rPr>
              <a:t> 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10 das 12 pacientes (83,3%)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4: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todas as 14 gestantes (100%) haviam recebido as orientações.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797552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6.4: Orientar 100% das gestantes sobre anticoncepção após o parto.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708920"/>
          <a:ext cx="47525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148064" y="2584648"/>
            <a:ext cx="3995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1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das 6 gestantes atendidas nenhuma (0,0%) recebeu orientação quanto anticoncepção após o parto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2: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das 9 pacientes cadastradas, 2 foram orientadas (22,2%)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3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 das 12 gestantes cadastradas, 7 estavam orientadas (58,3%)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4: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as 14 gestantes tinham recebido as orientações (100%).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653536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6.5: Orientar 100% das gestantes sobre os riscos do tabagismo e do uso de álcool e drogas na gestação.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2708920"/>
          <a:ext cx="50405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508104" y="2302907"/>
            <a:ext cx="3635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1: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das 6 gestantes atendidas, 5 receberam orientação sobre os riscos do tabagismo e do uso de álcool e drogas na gestação (83,3%)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2: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8 das 9 gestantes cadastradas foram orientadas (88,9%)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Mês 3: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as 12 gestantes cadastradas receberam orientação (100%)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ea typeface="Calibri" pitchFamily="34" charset="0"/>
                <a:cs typeface="Arial" pitchFamily="34" charset="0"/>
              </a:rPr>
              <a:t>- </a:t>
            </a:r>
            <a:r>
              <a:rPr lang="pt-BR" sz="20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ês 4: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as 14 gestantes atendidas estavam orientadas (100%).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581528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Meta 6.6: Dar orientações para 100% das gestantes e </a:t>
            </a:r>
            <a:r>
              <a:rPr lang="pt-BR" sz="2400" b="1" dirty="0" err="1"/>
              <a:t>puérperas</a:t>
            </a:r>
            <a:r>
              <a:rPr lang="pt-BR" sz="2400" b="1" dirty="0"/>
              <a:t> com primeira consulta odontológica em relação a sua higiene bucal.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3068960"/>
          <a:ext cx="50405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508104" y="2862808"/>
            <a:ext cx="36358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As 14 gestantes atendidas (100%) receberam orientações sobre higiene bucal. No primeiro mês 5 gestantes foram atendidas e orientadas (100%). No segundo mês mais 3 gestantes, totalizando 8 (100%). No terceiro mês mais 2 gestantes, no total de 10 (100%) e no quarto mês mais 4 gestantes, totalizando 14 pacientes (100%).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20880" cy="558924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Ampliação da cobertura da atenção ao pré-natal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. </a:t>
            </a:r>
          </a:p>
          <a:p>
            <a:pPr algn="just"/>
            <a:r>
              <a:rPr lang="pt-BR" sz="2800" dirty="0" smtClean="0"/>
              <a:t>A intervenção reviu as atribuições da equipe viabilizando a atenção integral às gestantes e </a:t>
            </a:r>
            <a:r>
              <a:rPr lang="pt-BR" sz="2800" dirty="0" err="1" smtClean="0"/>
              <a:t>puérperas</a:t>
            </a:r>
            <a:r>
              <a:rPr lang="pt-BR" sz="2800" dirty="0" smtClean="0"/>
              <a:t>, acompanhando desde o diagnóstico de gravidez até o final do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. </a:t>
            </a:r>
          </a:p>
          <a:p>
            <a:pPr algn="just"/>
            <a:r>
              <a:rPr lang="pt-BR" sz="2800" dirty="0" smtClean="0"/>
              <a:t>Qualificação da atenção com destaque para a atenção integral a gestante e a vinculação com a equipe.</a:t>
            </a:r>
          </a:p>
          <a:p>
            <a:endParaRPr lang="pt-BR" sz="2800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Melhoria dos registros</a:t>
            </a:r>
          </a:p>
          <a:p>
            <a:r>
              <a:rPr lang="pt-BR" sz="2800" dirty="0" smtClean="0"/>
              <a:t>Exigiu a capacitação da equipe para seguir as recomendações do Ministério da Saúde e reviu as atribuições da ESF. </a:t>
            </a:r>
          </a:p>
          <a:p>
            <a:r>
              <a:rPr lang="pt-BR" sz="2800" dirty="0" smtClean="0"/>
              <a:t>A sistematização do atendimento facilitou a organização dos agendamentos, principalmente ao conciliar as consultas médicas e odontológicas. </a:t>
            </a:r>
          </a:p>
          <a:p>
            <a:r>
              <a:rPr lang="pt-BR" sz="2800" dirty="0" smtClean="0"/>
              <a:t>Articulação do programa de pré-natal com a puericultura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:\Angela Curso\2014-03-11 16.46.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259632" y="57332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Ampliação da UBS: resolver problemas estruturais</a:t>
            </a:r>
            <a:endParaRPr lang="pt-BR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>Reflexão Crítica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920880" cy="55892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Desde o início foi exigido muita dedicação e muito tempo disponível para realizar as tarefas, pois traçamos objetivos e metas audaciosas, ao tentar modificar uma realidade que não pedia mudanças. </a:t>
            </a:r>
          </a:p>
          <a:p>
            <a:pPr algn="just"/>
            <a:r>
              <a:rPr lang="pt-BR" sz="2800" dirty="0" smtClean="0"/>
              <a:t>Trazer para atendimento essas pacientes que já estavam em acompanhamento em outro serviço, foi um desafio criado e vencido pelo grupo de trabalho.</a:t>
            </a:r>
          </a:p>
          <a:p>
            <a:pPr algn="just"/>
            <a:r>
              <a:rPr lang="pt-BR" sz="2800" dirty="0" smtClean="0"/>
              <a:t>Adaptação a uma nova forma de registro dos dados, as planilhas eletrônicas</a:t>
            </a:r>
          </a:p>
          <a:p>
            <a:pPr algn="just"/>
            <a:r>
              <a:rPr lang="pt-BR" sz="2800" dirty="0" smtClean="0"/>
              <a:t>Relevância do trabalho multidisciplinar</a:t>
            </a:r>
          </a:p>
          <a:p>
            <a:pPr algn="just"/>
            <a:r>
              <a:rPr lang="pt-BR" sz="2800" dirty="0" smtClean="0"/>
              <a:t>Importância de se realizar os registros adequados das atividades desenvolvidas. </a:t>
            </a:r>
          </a:p>
          <a:p>
            <a:endParaRPr lang="pt-BR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47800"/>
            <a:ext cx="7632848" cy="48006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i="1" dirty="0" smtClean="0"/>
              <a:t>Hoje a unidade esta bem mais organizada, a equipe mais engajada, a comunidade mais satisfeita com nosso trabalho. Isso nos incentiva a prosseguir com a intervenção, incorporando as ideias aprendidas na nossa rotina de trabalho e expandindo para outras ações programáticas.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12160" y="2852936"/>
            <a:ext cx="3491880" cy="114300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  <p:pic>
        <p:nvPicPr>
          <p:cNvPr id="6" name="Imagem 5" descr="foto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4006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Pré-natal e </a:t>
            </a:r>
            <a:r>
              <a:rPr lang="pt-BR" dirty="0" err="1" smtClean="0"/>
              <a:t>puerpério</a:t>
            </a:r>
            <a:r>
              <a:rPr lang="pt-BR" dirty="0" smtClean="0"/>
              <a:t> antes da intervenção...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10 gestantes cadastradas, mas nenhuma mantendo rotina de atendimentos na ESF. </a:t>
            </a:r>
          </a:p>
          <a:p>
            <a:r>
              <a:rPr lang="pt-BR" sz="2800" dirty="0" smtClean="0"/>
              <a:t>Apenas as vacinas e a solicitação dos primeiros exames eram realizadas na ESF</a:t>
            </a:r>
          </a:p>
          <a:p>
            <a:r>
              <a:rPr lang="pt-BR" sz="2800" dirty="0" smtClean="0"/>
              <a:t>Consultas eram realizadas em serviço especializado, independente de avaliação de risco gestacional. </a:t>
            </a:r>
          </a:p>
          <a:p>
            <a:r>
              <a:rPr lang="pt-BR" sz="2800" dirty="0" smtClean="0"/>
              <a:t>Perda do vínculo</a:t>
            </a:r>
          </a:p>
          <a:p>
            <a:r>
              <a:rPr lang="pt-BR" sz="2800" dirty="0" smtClean="0"/>
              <a:t>Registros inadequados. </a:t>
            </a:r>
            <a:endParaRPr lang="pt-B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ctr"/>
            <a:r>
              <a:rPr lang="pt-BR" sz="3600" dirty="0" smtClean="0"/>
              <a:t>Melhorar a atenção ao pré-natal e </a:t>
            </a:r>
            <a:r>
              <a:rPr lang="pt-BR" sz="3600" dirty="0" err="1" smtClean="0"/>
              <a:t>puerpério</a:t>
            </a:r>
            <a:r>
              <a:rPr lang="pt-BR" sz="3600" dirty="0" smtClean="0"/>
              <a:t> na ESF.</a:t>
            </a:r>
            <a:endParaRPr lang="pt-BR" sz="3600" dirty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Objetivo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Ampliar a cobertura de pré-natal </a:t>
            </a:r>
          </a:p>
          <a:p>
            <a:r>
              <a:rPr lang="pt-BR" dirty="0" smtClean="0"/>
              <a:t>Melhorar a adesão ao pré-natal</a:t>
            </a:r>
          </a:p>
          <a:p>
            <a:r>
              <a:rPr lang="pt-BR" dirty="0" smtClean="0"/>
              <a:t>Melhorar a qualidade da atenção ao pré-natal e </a:t>
            </a:r>
            <a:r>
              <a:rPr lang="pt-BR" dirty="0" err="1" smtClean="0"/>
              <a:t>puerpério</a:t>
            </a:r>
            <a:r>
              <a:rPr lang="pt-BR" dirty="0" smtClean="0"/>
              <a:t> realizado na Unidade</a:t>
            </a:r>
          </a:p>
          <a:p>
            <a:r>
              <a:rPr lang="pt-BR" dirty="0" smtClean="0"/>
              <a:t>Melhorar registro das informações</a:t>
            </a:r>
          </a:p>
          <a:p>
            <a:r>
              <a:rPr lang="pt-BR" dirty="0" smtClean="0"/>
              <a:t>Mapear as gestantes de risco</a:t>
            </a:r>
          </a:p>
          <a:p>
            <a:r>
              <a:rPr lang="pt-BR" dirty="0" smtClean="0"/>
              <a:t>Promover a Saúde no pré-natal</a:t>
            </a:r>
          </a:p>
          <a:p>
            <a:endParaRPr lang="pt-BR" dirty="0" smtClean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714375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772400" cy="1470025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51112" y="1556792"/>
            <a:ext cx="7992888" cy="51125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Duração da intervenção: 04 meses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Público alvo: gestantes e </a:t>
            </a:r>
            <a:r>
              <a:rPr lang="pt-BR" sz="2800" dirty="0" err="1" smtClean="0">
                <a:solidFill>
                  <a:schemeClr val="tx1"/>
                </a:solidFill>
              </a:rPr>
              <a:t>puérperas</a:t>
            </a:r>
            <a:r>
              <a:rPr lang="pt-BR" sz="2800" dirty="0" smtClean="0">
                <a:solidFill>
                  <a:schemeClr val="tx1"/>
                </a:solidFill>
              </a:rPr>
              <a:t> do bairro Piratini.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Protocolo: Caderno de Atenção Básica do Ministério da Saúde Atenção ao Pré-natal de Baixo Risco, 2012.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Registros: ficha espelho de pré-natal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puerp</a:t>
            </a:r>
            <a:r>
              <a:rPr lang="pt-BR" sz="2800" dirty="0" err="1" smtClean="0">
                <a:solidFill>
                  <a:schemeClr val="tx1"/>
                </a:solidFill>
              </a:rPr>
              <a:t>ério</a:t>
            </a:r>
            <a:r>
              <a:rPr lang="pt-BR" sz="2800" dirty="0" smtClean="0">
                <a:solidFill>
                  <a:schemeClr val="tx1"/>
                </a:solidFill>
              </a:rPr>
              <a:t> e saúde bucal, planilha eletrônica de coleta de dados fornecidas pelo curso de especialização em saúde da família da UFPEL.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419</TotalTime>
  <Words>3170</Words>
  <Application>Microsoft Office PowerPoint</Application>
  <PresentationFormat>Apresentação na tela (4:3)</PresentationFormat>
  <Paragraphs>250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Solstício</vt:lpstr>
      <vt:lpstr>MELHORIA NO PROGRAMA DE ATENÇÃO AO PRÉ-NATAL E PUERPÉRIO NA ESTRATÉGIA SAÚDE DA FAMÍLIA PIRATINI, PANAMBI-RS. </vt:lpstr>
      <vt:lpstr>O município de Panambi- RS</vt:lpstr>
      <vt:lpstr>O município de Panambi- RS</vt:lpstr>
      <vt:lpstr>A Unidade de Saúde</vt:lpstr>
      <vt:lpstr>Slide 5</vt:lpstr>
      <vt:lpstr>Pré-natal e puerpério antes da intervenção...</vt:lpstr>
      <vt:lpstr>Objetivo Geral</vt:lpstr>
      <vt:lpstr>Objetivo Específicos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</vt:lpstr>
      <vt:lpstr>Reflexão Crítica</vt:lpstr>
      <vt:lpstr>Obrigada!</vt:lpstr>
    </vt:vector>
  </TitlesOfParts>
  <Company>Prefeitura Municipal de Panambi-RS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medico</dc:creator>
  <cp:lastModifiedBy>Angela</cp:lastModifiedBy>
  <cp:revision>62</cp:revision>
  <dcterms:created xsi:type="dcterms:W3CDTF">2014-03-26T13:18:25Z</dcterms:created>
  <dcterms:modified xsi:type="dcterms:W3CDTF">2014-04-30T21:49:46Z</dcterms:modified>
</cp:coreProperties>
</file>