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3" r:id="rId2"/>
    <p:sldId id="353" r:id="rId3"/>
    <p:sldId id="469" r:id="rId4"/>
    <p:sldId id="468" r:id="rId5"/>
    <p:sldId id="467" r:id="rId6"/>
    <p:sldId id="401" r:id="rId7"/>
    <p:sldId id="457" r:id="rId8"/>
    <p:sldId id="458" r:id="rId9"/>
    <p:sldId id="459" r:id="rId10"/>
    <p:sldId id="462" r:id="rId11"/>
    <p:sldId id="460" r:id="rId12"/>
    <p:sldId id="404" r:id="rId13"/>
    <p:sldId id="463" r:id="rId14"/>
    <p:sldId id="354" r:id="rId15"/>
    <p:sldId id="470" r:id="rId16"/>
    <p:sldId id="466" r:id="rId17"/>
    <p:sldId id="355" r:id="rId18"/>
    <p:sldId id="381" r:id="rId19"/>
    <p:sldId id="433" r:id="rId20"/>
    <p:sldId id="367" r:id="rId21"/>
    <p:sldId id="465" r:id="rId22"/>
    <p:sldId id="435" r:id="rId23"/>
    <p:sldId id="406" r:id="rId24"/>
    <p:sldId id="407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7" r:id="rId35"/>
    <p:sldId id="449" r:id="rId36"/>
    <p:sldId id="455" r:id="rId37"/>
    <p:sldId id="357" r:id="rId38"/>
    <p:sldId id="471" r:id="rId39"/>
    <p:sldId id="472" r:id="rId40"/>
    <p:sldId id="390" r:id="rId41"/>
    <p:sldId id="473" r:id="rId42"/>
    <p:sldId id="348" r:id="rId43"/>
    <p:sldId id="426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" initials="" lastIdx="1" clrIdx="0"/>
  <p:cmAuthor id="1" name="OEM" initials="" lastIdx="5" clrIdx="1"/>
  <p:cmAuthor id="2" name="Anaclaudia Gastal Fass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47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2976" autoAdjust="0"/>
  </p:normalViewPr>
  <p:slideViewPr>
    <p:cSldViewPr>
      <p:cViewPr>
        <p:scale>
          <a:sx n="53" d="100"/>
          <a:sy n="53" d="100"/>
        </p:scale>
        <p:origin x="-22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6AA0E0-EA35-4EFF-8DA7-A1CA88D645A6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612751-F117-4BB1-9473-AFF27DDA09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12751-F117-4BB1-9473-AFF27DDA09BA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0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0A39-6D2B-4544-8F92-7C73F5F6E8C1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E1F4-EAA5-479A-B625-5122975210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711F-C29E-4059-9971-E1DBFC730F9B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0009-7199-4F28-83F8-369D599A47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3FA9-7109-41A0-A778-8E24AD0D730E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AF85-F5F5-4DC4-BD8D-281F9E1C4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DE70-7EA8-4379-BCFB-258FA3C5AF3E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02EC-8B92-4284-B3EC-13E984FD9C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F492-6E51-499E-B029-38A1B2F2C76D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3791-552D-4921-858C-B1AEFAA80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ACA-C491-4942-901A-F5364CD0A55F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AE1C-DEEC-4B1F-A024-698E172100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A29A-C7D4-4173-AE62-68724F22F923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E03F-5809-40E4-A55D-7277CDD63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70F7-C3DE-44E3-9531-BD17F33F82F0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7B4D-A890-4B9A-B25D-8FB1434F03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EA43-12C0-4DFB-9084-8C01BE018079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A37A-70E3-432D-89F8-97664DB099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29FF-4838-4FCE-8F93-94B0651A5FDA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6932-A343-47CA-9AF7-B54CE601B9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18BB-7378-4C22-ABFE-E5C0FAC20A4E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2E34-5FC5-4677-9C0A-026D1CE41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65A6B9-6357-40FB-B6C4-E9342D4F51ED}" type="datetimeFigureOut">
              <a:rPr lang="pt-BR"/>
              <a:pPr>
                <a:defRPr/>
              </a:pPr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5B11A9-0363-43EE-B2E9-D6DAC67A2D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9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  <a:t>Universidade Federal de Pelotas/UNASUS</a:t>
            </a:r>
            <a:b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ea typeface="ＭＳ Ｐゴシック"/>
                <a:cs typeface="Arial" pitchFamily="34" charset="0"/>
              </a:rPr>
              <a:t>Especialização em Saúde da Família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2357430"/>
            <a:ext cx="9144000" cy="1928826"/>
          </a:xfrm>
        </p:spPr>
        <p:txBody>
          <a:bodyPr/>
          <a:lstStyle/>
          <a:p>
            <a:pPr algn="ctr" eaLnBrk="1" hangingPunct="1"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Melhoria da atenção aos adultos portadores de Hipertensão Arterial Sistêmica e/ou Diabetes Mellitus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na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ESF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Cidade Baixa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,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 São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Jose Do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Norte, 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860" y="5072074"/>
            <a:ext cx="650085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150000"/>
              </a:lnSpc>
              <a:buFont typeface="Arial" charset="0"/>
              <a:buNone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Angela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Lisgreilis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León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Granado</a:t>
            </a:r>
          </a:p>
          <a:p>
            <a:pPr algn="r" eaLnBrk="1" hangingPunct="1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Orientadora: Mabel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Miluska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Suca Salas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1214422"/>
            <a:ext cx="7858180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Oferecemos Atendimentos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à Saúde da Criança.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ao Pré-Natal.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-Prevenção e Controle do Câncer de Colo de Útero.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-Prevenção e Controle do Câncer de Mama. 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aos Hipertensos e Diabéticos.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-Atenção à Saúde dos Idosos e Saúde Bucal.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Situação da </a:t>
            </a:r>
            <a:r>
              <a:rPr lang="pt-BR" sz="3600" b="1" u="sng" dirty="0">
                <a:latin typeface="Arial" pitchFamily="34" charset="0"/>
                <a:cs typeface="Arial" pitchFamily="34" charset="0"/>
              </a:rPr>
              <a:t>ação programática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antes da intervenção</a:t>
            </a:r>
            <a:br>
              <a:rPr lang="pt-BR" sz="3600" b="1" dirty="0">
                <a:latin typeface="Arial" pitchFamily="34" charset="0"/>
                <a:cs typeface="Arial" pitchFamily="34" charset="0"/>
              </a:rPr>
            </a:br>
            <a:endParaRPr lang="es-E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12776"/>
            <a:ext cx="7456342" cy="423593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tendimentos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demandas espontâneas,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Desorganização na agenda.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Qualidade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inadequada em acolhimento.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Falta de atividades educativas.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Trabalho não planejado, nem avaliado nas reuniões.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 inadequados.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se realizava busca ativa.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56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1857364"/>
            <a:ext cx="8104984" cy="4523964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HAS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Cadastrados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no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programa: 693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usuários.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Cobertura: 87%.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Atendidos: 521 (75%)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Classificação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do risco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cardiovascular: 521(75%)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periódicos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laboratoriais: 254 (37%)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valiação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de saúde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bucal: 132 (19%)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Orientação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sobre pratica de atividade física e alimentação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saudável: 521 (75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%)</a:t>
            </a:r>
            <a:b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</a:b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50004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Situação da </a:t>
            </a:r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ação programática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antes da intervenção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428736"/>
            <a:ext cx="8229600" cy="51435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DM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Cadastrados </a:t>
            </a:r>
            <a:r>
              <a:rPr lang="pt-BR" sz="2800" b="1" dirty="0">
                <a:latin typeface="Arial" pitchFamily="34" charset="0"/>
                <a:ea typeface="ＭＳ Ｐゴシック"/>
                <a:cs typeface="Arial" pitchFamily="34" charset="0"/>
              </a:rPr>
              <a:t>no </a:t>
            </a: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programa: 126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usuários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Cobertura: 56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%.</a:t>
            </a:r>
          </a:p>
          <a:p>
            <a:pPr>
              <a:lnSpc>
                <a:spcPct val="90000"/>
              </a:lnSpc>
            </a:pPr>
            <a:r>
              <a:rPr lang="pt-BR" sz="2800" b="1" dirty="0" smtClean="0">
                <a:latin typeface="Arial" pitchFamily="34" charset="0"/>
                <a:ea typeface="ＭＳ Ｐゴシック"/>
                <a:cs typeface="Arial" pitchFamily="34" charset="0"/>
              </a:rPr>
              <a:t>Atendidos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: 126 (100%)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 físico dos pês: 124 (98%)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Exames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periódicos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laboratoriais: 124 (98%)</a:t>
            </a:r>
          </a:p>
          <a:p>
            <a:pPr>
              <a:lnSpc>
                <a:spcPct val="90000"/>
              </a:lnSpc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valiação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de saúde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bucal: 56 (44%)</a:t>
            </a:r>
          </a:p>
          <a:p>
            <a:pPr>
              <a:lnSpc>
                <a:spcPct val="90000"/>
              </a:lnSpc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Orientação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sobre pratica de atividade física e alimentação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saudável: 124 (98%)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</a:b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85720" y="1643050"/>
            <a:ext cx="84597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pt-BR" sz="3600" b="1" dirty="0">
                <a:latin typeface="Arial" pitchFamily="34" charset="0"/>
                <a:cs typeface="Arial" pitchFamily="34" charset="0"/>
              </a:rPr>
              <a:t>Objetivo Geral </a:t>
            </a: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atenção à saúde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usuários com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Hipertensão e Diabetes. 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3200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85720" y="332656"/>
            <a:ext cx="8459788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Especifico</a:t>
            </a:r>
          </a:p>
          <a:p>
            <a:pPr marL="342900" indent="-342900">
              <a:spcBef>
                <a:spcPts val="1200"/>
              </a:spcBef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1.Ampliar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cobertura a hipertensão e diabetes.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qualidade da atenção a hipertensos e/ou diabéticos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adesão de hipertensos e/ou diabéticos ao programa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4.Melhorar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registro das informações.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5.Mapear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hipertensos e diabéticos de risco para doença cardiovascular</a:t>
            </a:r>
          </a:p>
          <a:p>
            <a:pPr>
              <a:spcBef>
                <a:spcPts val="1200"/>
              </a:spcBef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6.Promover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saúde de hipertensos e diabéticos.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757493"/>
          </a:xfrm>
        </p:spPr>
        <p:txBody>
          <a:bodyPr/>
          <a:lstStyle/>
          <a:p>
            <a:pPr marL="0" indent="0" algn="ctr">
              <a:buNone/>
            </a:pPr>
            <a:endParaRPr lang="es-ES" sz="4400" b="1" dirty="0" smtClean="0"/>
          </a:p>
          <a:p>
            <a:pPr marL="0" indent="0" algn="ctr">
              <a:buNone/>
            </a:pPr>
            <a:r>
              <a:rPr lang="es-ES" sz="4400" b="1" dirty="0" smtClean="0"/>
              <a:t> </a:t>
            </a:r>
            <a:r>
              <a:rPr lang="es-ES" sz="4400" b="1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7651" name="Retângulo 4"/>
          <p:cNvSpPr>
            <a:spLocks noChangeArrowheads="1"/>
          </p:cNvSpPr>
          <p:nvPr/>
        </p:nvSpPr>
        <p:spPr bwMode="auto">
          <a:xfrm>
            <a:off x="539552" y="836712"/>
            <a:ext cx="83884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alvo: maiores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de 20 anos portadores de hipertensão arterial sistêmica e diabetes mellitus residentes na área adstrita da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UBS. 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protocolos  adotados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Técnico de Hipertensão do Ministério de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2013.</a:t>
            </a:r>
          </a:p>
          <a:p>
            <a:pPr algn="just">
              <a:buFontTx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Técnico de Diabetes do Ministério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 2013. 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57556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0755"/>
            <a:ext cx="8229600" cy="451696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Para o registro das ações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utilizamos:</a:t>
            </a:r>
          </a:p>
          <a:p>
            <a:pPr algn="just"/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Ficha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espelho disponibilizada pelo curso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.  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 Prontuário clínico (o diagnóstico da doença, exame clínico, exames complementares, prescrição de medicamentos, avaliação de risco cardiovascular, orientação de promoção à saúde (atividade física, tabagismo, álcool, alimentação saudável e higiene bucal)).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-123395"/>
            <a:ext cx="8229600" cy="1143000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516967"/>
          </a:xfrm>
        </p:spPr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Ficha de atendimento odontológico (as ações realizadas e necessidade de atendimento).</a:t>
            </a: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Ficha de atendimento nutricional (registraremos o Peso, altura, IMC).</a:t>
            </a: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Carteira de HAS e DM (registrada data e hora de aferição de pressão arterial  e teste de </a:t>
            </a:r>
            <a:r>
              <a:rPr lang="pt-BR" sz="2400" dirty="0" err="1">
                <a:latin typeface="Arial" pitchFamily="34" charset="0"/>
                <a:ea typeface="ＭＳ Ｐゴシック"/>
                <a:cs typeface="Arial" pitchFamily="34" charset="0"/>
              </a:rPr>
              <a:t>Hgt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).  </a:t>
            </a:r>
          </a:p>
          <a:p>
            <a:pPr algn="just"/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Planilhas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eletrônicas de coleta de dados.</a:t>
            </a:r>
          </a:p>
          <a:p>
            <a:pPr algn="just"/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Livros de agendamentos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500034" y="2928934"/>
            <a:ext cx="7777163" cy="1056217"/>
          </a:xfrm>
        </p:spPr>
        <p:txBody>
          <a:bodyPr/>
          <a:lstStyle/>
          <a:p>
            <a:pPr indent="2157413" eaLnBrk="1" hangingPunct="1">
              <a:lnSpc>
                <a:spcPct val="120000"/>
              </a:lnSpc>
            </a:pPr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INTRODUÇÃO</a:t>
            </a:r>
            <a:r>
              <a:rPr lang="pt-BR" sz="44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4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Metodologia</a:t>
            </a: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Ações propostas e realizadas de acordo com os eixos pedagógicos</a:t>
            </a:r>
          </a:p>
          <a:p>
            <a:pPr algn="just"/>
            <a:endParaRPr lang="pt-BR" sz="24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i="1" dirty="0" smtClean="0">
                <a:latin typeface="Arial" pitchFamily="34" charset="0"/>
                <a:ea typeface="ＭＳ Ｐゴシック"/>
                <a:cs typeface="Arial" pitchFamily="34" charset="0"/>
              </a:rPr>
              <a:t>Organização e gestão do serviço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Monitoramento e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avaliação.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Engajamento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público.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Qualificação da prática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clínica.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19256" cy="6226175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OBJETIVOS</a:t>
            </a: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METAS  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r>
              <a:rPr lang="es-ES" b="1" dirty="0">
                <a:latin typeface="Arial" pitchFamily="34" charset="0"/>
                <a:cs typeface="Arial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4950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half" idx="4294967295"/>
          </p:nvPr>
        </p:nvSpPr>
        <p:spPr>
          <a:xfrm>
            <a:off x="0" y="1285860"/>
            <a:ext cx="3744913" cy="6144683"/>
          </a:xfrm>
        </p:spPr>
        <p:txBody>
          <a:bodyPr/>
          <a:lstStyle/>
          <a:p>
            <a:pPr marL="0" indent="0" algn="just">
              <a:buNone/>
            </a:pPr>
            <a:endParaRPr lang="pt-BR" sz="2000" b="1" dirty="0" smtClean="0"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a hipertensos e/ou diabéticos</a:t>
            </a:r>
          </a:p>
          <a:p>
            <a:pPr marL="0" indent="0"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1.1. Cadastrar 95 % dos hipertensos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área de abrangência no Programa de Atenção à Hipertensão Arterial e à Diabetes Mellitus da unidade de saúde.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220754"/>
            <a:ext cx="5256212" cy="566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0" y="1571612"/>
            <a:ext cx="3995935" cy="5856651"/>
          </a:xfrm>
        </p:spPr>
        <p:txBody>
          <a:bodyPr/>
          <a:lstStyle/>
          <a:p>
            <a:pPr algn="just" eaLnBrk="1" hangingPunct="1">
              <a:buNone/>
            </a:pP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Objetivo 1.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Ampliar a cobertura a hipertensos e/ou diabéticos</a:t>
            </a:r>
          </a:p>
          <a:p>
            <a:pPr algn="just" eaLnBrk="1" hangingPunct="1">
              <a:buNone/>
            </a:pPr>
            <a:endParaRPr lang="pt-BR" sz="24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 eaLnBrk="1" hangingPunct="1"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1.2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. Cadastrar 90 % dos  Diabéticos da área de abrangência no Programa de Atenção à Hipertensão Arterial e à Diabetes Mellitus da unidade de saúde</a:t>
            </a:r>
            <a:r>
              <a:rPr lang="pt-BR" sz="2000" dirty="0" smtClean="0"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508787"/>
            <a:ext cx="5112569" cy="53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52669"/>
            <a:ext cx="8229600" cy="4809067"/>
          </a:xfrm>
        </p:spPr>
        <p:txBody>
          <a:bodyPr/>
          <a:lstStyle/>
          <a:p>
            <a:pPr algn="ctr">
              <a:buNone/>
            </a:pPr>
            <a:endParaRPr lang="pt-BR" sz="24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2.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Melhorar a qualidade da atenção a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hipertensos</a:t>
            </a: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e/ou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diabéticos</a:t>
            </a:r>
          </a:p>
          <a:p>
            <a:pPr algn="ctr">
              <a:buNone/>
            </a:pP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2.1</a:t>
            </a:r>
            <a:r>
              <a:rPr lang="pt-BR" sz="2400" b="1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e 2.2 </a:t>
            </a:r>
            <a:r>
              <a:rPr lang="pt-BR" sz="2400" b="1" dirty="0" smtClean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ea typeface="ＭＳ Ｐゴシック"/>
                <a:cs typeface="Arial" pitchFamily="34" charset="0"/>
              </a:rPr>
              <a:t>Realizar exame clínico apropriado em 100% </a:t>
            </a: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dos</a:t>
            </a:r>
          </a:p>
          <a:p>
            <a:pPr algn="ctr">
              <a:buNone/>
            </a:pPr>
            <a:r>
              <a:rPr lang="pt-BR" sz="2400" dirty="0" smtClean="0">
                <a:latin typeface="Arial" pitchFamily="34" charset="0"/>
                <a:ea typeface="ＭＳ Ｐゴシック"/>
                <a:cs typeface="Arial" pitchFamily="34" charset="0"/>
              </a:rPr>
              <a:t>Hipertensos e diabéticos. </a:t>
            </a:r>
            <a:endParaRPr lang="pt-BR" sz="2400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27"/>
            <a:ext cx="8229600" cy="672075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44691"/>
            <a:ext cx="8507288" cy="4717455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Garantir a 100% dos hipertensos a realização de exames complementares em dia de acordo com o protocolo. 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832647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836712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44691"/>
            <a:ext cx="8640960" cy="4525433"/>
          </a:xfrm>
        </p:spPr>
        <p:txBody>
          <a:bodyPr/>
          <a:lstStyle/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Garantir a 100% dos diabéticos a realização de exames complementares em dia de acordo com o protocolo.   </a:t>
            </a:r>
          </a:p>
        </p:txBody>
      </p:sp>
    </p:spTree>
    <p:extLst>
      <p:ext uri="{BB962C8B-B14F-4D97-AF65-F5344CB8AC3E}">
        <p14:creationId xmlns:p14="http://schemas.microsoft.com/office/powerpoint/2010/main" val="37078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60107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740702"/>
            <a:ext cx="8579296" cy="452543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Priorizar a prescrição de medicamentos da farmácia popular para 100% dos hipertensos cadastrados na unidade de saúde.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48946"/>
            <a:ext cx="5832648" cy="393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23395"/>
            <a:ext cx="8229600" cy="1143000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740702"/>
            <a:ext cx="8507288" cy="452543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Priorizar a prescrição de medicamentos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farmácia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popular para 100% dos diabéticos cadastrados na unidade de saúde.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2852937"/>
            <a:ext cx="57606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5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32723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836713"/>
            <a:ext cx="8579296" cy="452543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2.7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Realizar avaliação da necessidade de atendimento odontológico em 100% dos hipertensos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948947"/>
            <a:ext cx="5400600" cy="3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4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28596" y="1214422"/>
            <a:ext cx="84597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</a:pPr>
            <a:endParaRPr lang="pt-BR" sz="2800" dirty="0"/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hipertensão e diabetes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são fatores de risco para doenças cardiovasculares, que por sua vez constituem a principal causa de morbimortalidade na população brasileira e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mundo.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68085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40702"/>
            <a:ext cx="8784976" cy="452543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qualidade da atenção a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2.8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Realizar avaliação da necessidade de atendimento odontológico em 100% dos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948947"/>
            <a:ext cx="5195304" cy="3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9405"/>
            <a:ext cx="8229600" cy="1143000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40702"/>
            <a:ext cx="9144000" cy="4525433"/>
          </a:xfrm>
        </p:spPr>
        <p:txBody>
          <a:bodyPr/>
          <a:lstStyle/>
          <a:p>
            <a:pPr marL="0" indent="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adesão de hipertensos e/ou diabéticos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</a:t>
            </a:r>
          </a:p>
          <a:p>
            <a:pPr marL="0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3.1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Buscar 100% dos hipertensos faltosos às consultas na unidade de saúde conforme a periodicidade recomendada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9405"/>
            <a:ext cx="8229600" cy="1143000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44691"/>
            <a:ext cx="8435280" cy="452543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a adesão de hipertensos e/ou diabéticos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3.2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Buscar 100% dos diabéticos faltosos às consultas na unidade de saúde conforme a periodicidade recomendada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48947"/>
            <a:ext cx="5328592" cy="39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9405"/>
            <a:ext cx="8229600" cy="1143000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40702"/>
            <a:ext cx="8229600" cy="4525433"/>
          </a:xfrm>
        </p:spPr>
        <p:txBody>
          <a:bodyPr/>
          <a:lstStyle/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Melhorar 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</a:t>
            </a:r>
          </a:p>
          <a:p>
            <a:pPr marL="0" indent="0" algn="ctr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4.1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4.2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ficha de acompanhamento de 100% dos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diabéticos cadastrados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4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44691"/>
            <a:ext cx="8363272" cy="4525433"/>
          </a:xfrm>
        </p:spPr>
        <p:txBody>
          <a:bodyPr/>
          <a:lstStyle/>
          <a:p>
            <a:pPr marL="0" indent="0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Mapear hipertensos e diabéticos de risco para doença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cardiovascular</a:t>
            </a:r>
          </a:p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5.1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5.2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estratificação do risco cardiovascular em 100% dos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diabéticos cadastrados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unidade de saúde. </a:t>
            </a:r>
          </a:p>
        </p:txBody>
      </p:sp>
    </p:spTree>
    <p:extLst>
      <p:ext uri="{BB962C8B-B14F-4D97-AF65-F5344CB8AC3E}">
        <p14:creationId xmlns:p14="http://schemas.microsoft.com/office/powerpoint/2010/main" val="29381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9405"/>
            <a:ext cx="8229600" cy="960107"/>
          </a:xfrm>
        </p:spPr>
        <p:txBody>
          <a:bodyPr/>
          <a:lstStyle/>
          <a:p>
            <a:pPr algn="l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4691"/>
            <a:ext cx="8363272" cy="588065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Promover a saúde de hipertensos e diabéticos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6.1. e 6.2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hipertensos e diabéticos.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 3 e 6.4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à prática regular de atividade física a 100% dos usuários hipertensos e diabéticos.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6.5 e 6.6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sobre os riscos do tabagismo a 100% dos usuários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hipertensos e diabéticos.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sobre higiene bucal a 100% dos usuários diabéticos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88921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6.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Promover a saúde de hipertensos e diabéticos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sobre higiene bucal a 100% dos usuários hipertensos.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1" y="2564904"/>
            <a:ext cx="56166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323850" y="1701801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 </a:t>
            </a:r>
            <a:endParaRPr lang="pt-BR" sz="2400" dirty="0"/>
          </a:p>
        </p:txBody>
      </p:sp>
      <p:sp>
        <p:nvSpPr>
          <p:cNvPr id="6" name="Rectangle 5"/>
          <p:cNvSpPr/>
          <p:nvPr/>
        </p:nvSpPr>
        <p:spPr>
          <a:xfrm>
            <a:off x="2500298" y="2714620"/>
            <a:ext cx="3877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latin typeface="Arial" pitchFamily="34" charset="0"/>
                <a:cs typeface="Arial" pitchFamily="34" charset="0"/>
              </a:rPr>
              <a:t> DISCUSSÃO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	</a:t>
            </a:r>
            <a:endParaRPr lang="en-A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8964488" cy="528641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Importância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 intervenção: 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EQUIPE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E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função de um mesmo objetivo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capacitação 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SERVIÇO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Melhora na rotina de trabalho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Melhora na organização e registro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dados</a:t>
            </a: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48130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79512" y="785794"/>
            <a:ext cx="8964488" cy="6624736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COMUNIDADE</a:t>
            </a:r>
            <a:endParaRPr lang="pt-BR" sz="2800" b="1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 Maior cobertura e qualidade do atendimento.</a:t>
            </a:r>
          </a:p>
          <a:p>
            <a:pPr marL="342900" indent="-342900" algn="l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Ações da intervenção  incorporadas a rotina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de trabalho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150000"/>
              </a:lnSpc>
            </a:pPr>
            <a:endParaRPr lang="pt-BR" sz="2800" dirty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sz="28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	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323850" y="1701801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dirty="0" smtClean="0"/>
              <a:t> </a:t>
            </a:r>
            <a:endParaRPr lang="pt-B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0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1" y="452968"/>
            <a:ext cx="8248677" cy="1056217"/>
          </a:xfrm>
        </p:spPr>
        <p:txBody>
          <a:bodyPr/>
          <a:lstStyle/>
          <a:p>
            <a:pPr indent="4572000" algn="r" eaLnBrk="1" hangingPunct="1">
              <a:lnSpc>
                <a:spcPct val="120000"/>
              </a:lnSpc>
            </a:pPr>
            <a:r>
              <a:rPr lang="pt-BR" sz="36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Introdução</a:t>
            </a:r>
            <a:r>
              <a:rPr lang="pt-BR" sz="36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			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285720" y="1285860"/>
            <a:ext cx="8459788" cy="49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</a:pPr>
            <a:endParaRPr lang="pt-BR" sz="2800" dirty="0"/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Hipertensão.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associada 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acidente cerebrovascular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Diabetes.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cegueira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amputações e insuficiência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renal.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HAS e DM: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associadas a sobrepeso, sedentarismo e tabagismo,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idade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antecedentes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familiares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264320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3600" b="1" dirty="0">
                <a:latin typeface="Arial" pitchFamily="34" charset="0"/>
                <a:ea typeface="ＭＳ Ｐゴシック"/>
                <a:cs typeface="Arial" pitchFamily="34" charset="0"/>
              </a:rPr>
              <a:t>REFLEXÃO CRÍTICA SOBRE O PROCESSO PESSOAL DE APRENDIZAGEM </a:t>
            </a:r>
            <a:endParaRPr lang="pt-BR" sz="3600" b="1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892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Aumentou os conhecimentos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relacionados à Estratégia de Saúde da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Família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Aprendi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a utilizar os protocolos de </a:t>
            </a: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saúde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 smtClean="0">
                <a:latin typeface="Arial" pitchFamily="34" charset="0"/>
                <a:ea typeface="ＭＳ Ｐゴシック"/>
                <a:cs typeface="Arial" pitchFamily="34" charset="0"/>
              </a:rPr>
              <a:t>Melhorou a qualidade </a:t>
            </a: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do atendimento 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dirty="0">
                <a:latin typeface="Arial" pitchFamily="34" charset="0"/>
                <a:ea typeface="ＭＳ Ｐゴシック"/>
                <a:cs typeface="Arial" pitchFamily="34" charset="0"/>
              </a:rPr>
              <a:t>Compartilhamos temas, dúvidas, experiências nas reuniões do posto, de comunidade, nas visitas domiciliares</a:t>
            </a:r>
            <a:endParaRPr lang="pt-BR" sz="280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1411818"/>
            <a:ext cx="7772400" cy="518583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t-BR" sz="2400" dirty="0" smtClean="0">
                <a:latin typeface="Arial" charset="0"/>
                <a:ea typeface="ＭＳ Ｐゴシック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ea typeface="ＭＳ Ｐゴシック"/>
                <a:cs typeface="Arial" charset="0"/>
              </a:rPr>
            </a:br>
            <a:endParaRPr lang="pt-BR" sz="2400" dirty="0" smtClean="0">
              <a:ea typeface="ＭＳ Ｐゴシック"/>
              <a:cs typeface="ＭＳ Ｐゴシック"/>
            </a:endParaRPr>
          </a:p>
        </p:txBody>
      </p:sp>
      <p:sp>
        <p:nvSpPr>
          <p:cNvPr id="54274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1" y="452967"/>
            <a:ext cx="7777163" cy="670984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t-BR" sz="28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Bibliografia</a:t>
            </a:r>
          </a:p>
          <a:p>
            <a:pPr algn="l" eaLnBrk="1" hangingPunct="1">
              <a:spcBef>
                <a:spcPct val="0"/>
              </a:spcBef>
            </a:pPr>
            <a:endParaRPr lang="pt-BR" sz="2800" b="1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algn="l" eaLnBrk="1" hangingPunct="1">
              <a:spcBef>
                <a:spcPct val="0"/>
              </a:spcBef>
            </a:pPr>
            <a:endParaRPr lang="pt-BR" sz="2800" b="1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237226"/>
            <a:ext cx="25812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00151"/>
            <a:ext cx="25812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372785"/>
            <a:ext cx="8229600" cy="375284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sz="48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1111879"/>
            <a:ext cx="8229600" cy="5746121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Diagnostico precoce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são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bastante sensíveis ao tratamento e acompanhamento, oferecendo múltiplas chances de evitar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complicações.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l"/>
            <a:r>
              <a:rPr lang="pt-BR" sz="2800" b="1" dirty="0" smtClean="0">
                <a:solidFill>
                  <a:srgbClr val="E47A1A"/>
                </a:solidFill>
                <a:ea typeface="ＭＳ Ｐゴシック"/>
                <a:cs typeface="ＭＳ Ｐゴシック"/>
              </a:rPr>
              <a:t>Introdução</a:t>
            </a:r>
            <a:r>
              <a:rPr lang="pt-BR" sz="4000" dirty="0" smtClean="0">
                <a:solidFill>
                  <a:srgbClr val="A6A6A6"/>
                </a:solidFill>
                <a:ea typeface="ＭＳ Ｐゴシック"/>
                <a:cs typeface="ＭＳ Ｐゴシック"/>
              </a:rPr>
              <a:t>	</a:t>
            </a:r>
            <a:endParaRPr lang="pt-BR" dirty="0" smtClean="0">
              <a:ea typeface="ＭＳ Ｐゴシック"/>
              <a:cs typeface="ＭＳ Ｐゴシック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27984" y="714356"/>
            <a:ext cx="4716016" cy="582926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200" b="1" dirty="0">
                <a:latin typeface="Arial" pitchFamily="34" charset="0"/>
                <a:cs typeface="Arial" pitchFamily="34" charset="0"/>
              </a:rPr>
              <a:t>São 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José 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do Norte </a:t>
            </a:r>
            <a:endParaRPr lang="es-E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dirty="0" err="1" smtClean="0">
                <a:latin typeface="Arial" pitchFamily="34" charset="0"/>
                <a:cs typeface="Arial" pitchFamily="34" charset="0"/>
              </a:rPr>
              <a:t>Localização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Extremo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sul do estado de Rio Grande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Sul.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25.072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Densidade demográfica: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23 hab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./Km2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Agricultura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o Extrativismo Vegetal, a Pesca e a Pecuária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91"/>
            <a:ext cx="4355976" cy="62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427984" y="1028733"/>
            <a:ext cx="4716016" cy="5829267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latin typeface="Arial" pitchFamily="34" charset="0"/>
                <a:cs typeface="Arial" pitchFamily="34" charset="0"/>
              </a:rPr>
              <a:t>São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José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do Norte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Cobertura </a:t>
            </a:r>
            <a:r>
              <a:rPr lang="pt-BR" dirty="0">
                <a:latin typeface="Arial" pitchFamily="34" charset="0"/>
                <a:cs typeface="Arial" pitchFamily="34" charset="0"/>
              </a:rPr>
              <a:t>da Atenção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Básica:  27,60</a:t>
            </a:r>
            <a:r>
              <a:rPr lang="pt-BR" dirty="0">
                <a:latin typeface="Arial" pitchFamily="34" charset="0"/>
                <a:cs typeface="Arial" pitchFamily="34" charset="0"/>
              </a:rPr>
              <a:t>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 ESF:  </a:t>
            </a:r>
            <a:r>
              <a:rPr lang="pt-BR" dirty="0">
                <a:latin typeface="Arial" pitchFamily="34" charset="0"/>
                <a:cs typeface="Arial" pitchFamily="34" charset="0"/>
              </a:rPr>
              <a:t>89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5 ESF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UBS</a:t>
            </a:r>
          </a:p>
          <a:p>
            <a:pPr marL="0" indent="0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Tradicional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CAPS 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Centro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Fisioterapia</a:t>
            </a:r>
          </a:p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Hospital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91"/>
            <a:ext cx="4355976" cy="62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4096"/>
          </a:xfrm>
        </p:spPr>
        <p:txBody>
          <a:bodyPr/>
          <a:lstStyle/>
          <a:p>
            <a:pPr algn="l"/>
            <a:r>
              <a:rPr lang="es-ES" sz="4000" b="1" dirty="0" smtClean="0"/>
              <a:t>UBS </a:t>
            </a:r>
            <a:r>
              <a:rPr lang="es-ES" sz="4000" b="1" dirty="0" err="1" smtClean="0"/>
              <a:t>Cidade</a:t>
            </a:r>
            <a:r>
              <a:rPr lang="es-ES" sz="4000" b="1" dirty="0" smtClean="0"/>
              <a:t> </a:t>
            </a:r>
            <a:r>
              <a:rPr lang="es-ES" sz="4000" b="1" dirty="0" err="1"/>
              <a:t>Baixa</a:t>
            </a:r>
            <a:endParaRPr lang="es-ES" sz="4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57158" y="1428736"/>
            <a:ext cx="8229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Área de abrangência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Bairro Cidade Baixa.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Bairro Guarida.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Instituições sociais: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Escola.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Creche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Igreja.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357166"/>
            <a:ext cx="418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es-ES" sz="3600" b="1" dirty="0" err="1" smtClean="0">
                <a:latin typeface="Arial" pitchFamily="34" charset="0"/>
                <a:cs typeface="Arial" pitchFamily="34" charset="0"/>
              </a:rPr>
              <a:t>Cidade</a:t>
            </a:r>
            <a:r>
              <a:rPr lang="es-E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b="1" dirty="0" err="1" smtClean="0">
                <a:latin typeface="Arial" pitchFamily="34" charset="0"/>
                <a:cs typeface="Arial" pitchFamily="34" charset="0"/>
              </a:rPr>
              <a:t>Baixa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57158" y="1785926"/>
            <a:ext cx="82868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43025" marR="0" lvl="0" indent="-13430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Equipe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: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 Médico, 1 Enfermeiro,  1 Odontóloga,  1 Técnica de odontologia, 1Técnica de enfermagem e 2 Agentes Comunitários de Saúde (ACS)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071942"/>
            <a:ext cx="8143932" cy="196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População total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3.546 pessoas. 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População feminina: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53,19%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População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jovem.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502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4586</TotalTime>
  <Words>1328</Words>
  <Application>Microsoft Office PowerPoint</Application>
  <PresentationFormat>Apresentação na tela (4:3)</PresentationFormat>
  <Paragraphs>203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Universidade Federal de Pelotas/UNASUS Especialização em Saúde da Família</vt:lpstr>
      <vt:lpstr> </vt:lpstr>
      <vt:lpstr> </vt:lpstr>
      <vt:lpstr> </vt:lpstr>
      <vt:lpstr>Diagnostico precoce: são bastante sensíveis ao tratamento e acompanhamento, oferecendo múltiplas chances de evitar complicações.  </vt:lpstr>
      <vt:lpstr>Introdução </vt:lpstr>
      <vt:lpstr>Apresentação do PowerPoint</vt:lpstr>
      <vt:lpstr>UBS Cidade Baixa</vt:lpstr>
      <vt:lpstr>Apresentação do PowerPoint</vt:lpstr>
      <vt:lpstr>Apresentação do PowerPoint</vt:lpstr>
      <vt:lpstr>Situação da ação programática antes da intervenção </vt:lpstr>
      <vt:lpstr>Apresentação do PowerPoint</vt:lpstr>
      <vt:lpstr>Apresentação do PowerPoint</vt:lpstr>
      <vt:lpstr> </vt:lpstr>
      <vt:lpstr> </vt:lpstr>
      <vt:lpstr>Apresentação do PowerPoint</vt:lpstr>
      <vt:lpstr> </vt:lpstr>
      <vt:lpstr>Metodologia</vt:lpstr>
      <vt:lpstr>Metodologia</vt:lpstr>
      <vt:lpstr>Metodologia</vt:lpstr>
      <vt:lpstr>OBJETIVOS  METAS    RESULTADOS</vt:lpstr>
      <vt:lpstr>Apresentação do PowerPoint</vt:lpstr>
      <vt:lpstr>Apresentação do PowerPoint</vt:lpstr>
      <vt:lpstr>Apresentação do PowerPoint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Apresentação do PowerPoint</vt:lpstr>
      <vt:lpstr> </vt:lpstr>
      <vt:lpstr> </vt:lpstr>
      <vt:lpstr> 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Departamento de Medicina Social  Especialização em Saúde da Família  http://www.unasus-ufpel.net</dc:title>
  <dc:creator>Fernando</dc:creator>
  <cp:lastModifiedBy>Jairo Gomes</cp:lastModifiedBy>
  <cp:revision>346</cp:revision>
  <dcterms:created xsi:type="dcterms:W3CDTF">2011-06-02T13:04:44Z</dcterms:created>
  <dcterms:modified xsi:type="dcterms:W3CDTF">2015-08-12T19:01:32Z</dcterms:modified>
</cp:coreProperties>
</file>