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8" r:id="rId3"/>
    <p:sldId id="286" r:id="rId4"/>
    <p:sldId id="288" r:id="rId5"/>
    <p:sldId id="287" r:id="rId6"/>
    <p:sldId id="262" r:id="rId7"/>
    <p:sldId id="290" r:id="rId8"/>
    <p:sldId id="289" r:id="rId9"/>
    <p:sldId id="263" r:id="rId10"/>
    <p:sldId id="291" r:id="rId11"/>
    <p:sldId id="265" r:id="rId12"/>
    <p:sldId id="266" r:id="rId13"/>
    <p:sldId id="292" r:id="rId14"/>
    <p:sldId id="293" r:id="rId15"/>
    <p:sldId id="267" r:id="rId16"/>
    <p:sldId id="268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75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283" r:id="rId39"/>
    <p:sldId id="284" r:id="rId4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ude\Desktop\uf\Unidade%204\Ania\Ania%20pre%20natal%20ok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ude\Desktop\uf\Unidade%204\Ania\Ania%20pre%20natal%20ok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aude\Desktop\uf\Unidade%204\Ania\Ania%20pre%20natal%20ok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aude\Desktop\uf\Unidade%204\Ania\Ania%20puerperas%20ok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aude\Desktop\uf\Unidade%204\Ania\Ania%20puerperas%20ok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aude\Desktop\uf\Unidade%204\Ania\Ania%20puerperas%20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5480718944506E-2"/>
          <c:y val="0.15827992796122067"/>
          <c:w val="0.87804522397240414"/>
          <c:h val="0.72544790344932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0.29361702127659572</c:v>
                </c:pt>
                <c:pt idx="1">
                  <c:v>0.52765957446808598</c:v>
                </c:pt>
                <c:pt idx="2">
                  <c:v>0.74042553191489413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0288"/>
        <c:axId val="25220992"/>
      </c:barChart>
      <c:catAx>
        <c:axId val="219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220992"/>
        <c:crosses val="autoZero"/>
        <c:auto val="1"/>
        <c:lblAlgn val="ctr"/>
        <c:lblOffset val="100"/>
        <c:noMultiLvlLbl val="0"/>
      </c:catAx>
      <c:valAx>
        <c:axId val="252209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00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54770525604452E-2"/>
          <c:y val="0.22380291078769027"/>
          <c:w val="0.88479548948010378"/>
          <c:h val="0.67801170240343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0.57971014492753592</c:v>
                </c:pt>
                <c:pt idx="1">
                  <c:v>0.62096774193548387</c:v>
                </c:pt>
                <c:pt idx="2">
                  <c:v>0.67816091954022983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70016"/>
        <c:axId val="25672704"/>
      </c:barChart>
      <c:catAx>
        <c:axId val="256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72704"/>
        <c:crosses val="autoZero"/>
        <c:auto val="1"/>
        <c:lblAlgn val="ctr"/>
        <c:lblOffset val="100"/>
        <c:noMultiLvlLbl val="0"/>
      </c:catAx>
      <c:valAx>
        <c:axId val="256727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7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5148649004635E-2"/>
          <c:y val="0.16825606368096468"/>
          <c:w val="0.89690420995605302"/>
          <c:h val="0.74926086816750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0.24637681159420291</c:v>
                </c:pt>
                <c:pt idx="1">
                  <c:v>0.2258064516129033</c:v>
                </c:pt>
                <c:pt idx="2">
                  <c:v>0.21264367816091953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25280"/>
        <c:axId val="66376448"/>
      </c:barChart>
      <c:catAx>
        <c:axId val="570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76448"/>
        <c:crosses val="autoZero"/>
        <c:auto val="1"/>
        <c:lblAlgn val="ctr"/>
        <c:lblOffset val="100"/>
        <c:noMultiLvlLbl val="0"/>
      </c:catAx>
      <c:valAx>
        <c:axId val="663764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252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97066393857271E-2"/>
          <c:y val="0.17984162474010823"/>
          <c:w val="0.88697626536259755"/>
          <c:h val="0.74125940371704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0.60000000000000031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78752"/>
        <c:axId val="66626304"/>
      </c:barChart>
      <c:catAx>
        <c:axId val="663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26304"/>
        <c:crosses val="autoZero"/>
        <c:auto val="1"/>
        <c:lblAlgn val="ctr"/>
        <c:lblOffset val="100"/>
        <c:noMultiLvlLbl val="0"/>
      </c:catAx>
      <c:valAx>
        <c:axId val="66626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78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5148649004635E-2"/>
          <c:y val="0.25666068406093318"/>
          <c:w val="0.89690420995605302"/>
          <c:h val="0.66205524861878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0.79166666666666652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27584"/>
        <c:axId val="66370176"/>
      </c:barChart>
      <c:catAx>
        <c:axId val="5702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70176"/>
        <c:crosses val="autoZero"/>
        <c:auto val="1"/>
        <c:lblAlgn val="ctr"/>
        <c:lblOffset val="100"/>
        <c:noMultiLvlLbl val="0"/>
      </c:catAx>
      <c:valAx>
        <c:axId val="663701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27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4251672806428E-2"/>
          <c:y val="0.20028700514757619"/>
          <c:w val="0.90098721154195194"/>
          <c:h val="0.70152760804355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0.60000000000000031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92768"/>
        <c:axId val="66627456"/>
      </c:barChart>
      <c:catAx>
        <c:axId val="665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27456"/>
        <c:crosses val="autoZero"/>
        <c:auto val="1"/>
        <c:lblAlgn val="ctr"/>
        <c:lblOffset val="100"/>
        <c:noMultiLvlLbl val="0"/>
      </c:catAx>
      <c:valAx>
        <c:axId val="66627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92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0.17538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565792" cy="53039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0.02222</cdr:y>
    </cdr:from>
    <cdr:to>
      <cdr:x>1</cdr:x>
      <cdr:y>0.1859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72008"/>
          <a:ext cx="6250632" cy="53038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0.13751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984776" cy="53039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0.12095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723793" cy="48772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175614" cy="530398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0.16368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4814564" cy="53039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02BDF-8A61-43DB-8995-F8BA11B83AD1}" type="datetimeFigureOut">
              <a:rPr lang="es-ES_tradnl" smtClean="0"/>
              <a:t>12/08/2015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6FE4-9C12-4892-B95F-99AA6921E55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858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6C0EC-D05A-4B9A-9FBD-F5F13F6A36DE}" type="datetimeFigureOut">
              <a:rPr lang="es-ES_tradnl" smtClean="0"/>
              <a:pPr/>
              <a:t>12/08/2015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15ACF1-D211-4DB1-A972-6E4A1DBEB20A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592288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es-ES_tradnl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es-ES_tradnl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Especialização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 Saúde da Família</a:t>
            </a:r>
            <a: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Turma7</a:t>
            </a:r>
            <a: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_tradnl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568952" cy="407707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Trabalho de Conclusão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Curso</a:t>
            </a:r>
          </a:p>
          <a:p>
            <a:pPr algn="ctr"/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Atenção ao Pré-Natal e Puerpério na UBS Novo Horizonte,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Macapá/AP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Autora: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Ania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Acevedo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Valdes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Orientadora: Daniela Patrícia Evangelista dos Santos 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Pelotas, 2015</a:t>
            </a: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b="1" dirty="0" smtClean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  <a:p>
            <a:r>
              <a:rPr lang="pt-BR" sz="2400" b="1" dirty="0"/>
              <a:t> </a:t>
            </a:r>
            <a:endParaRPr lang="es-ES_tradnl" sz="2400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236296" y="1844824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Situação Programática Antes da Intervenção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população alvo da minha ação programática  são gestantes jovens em alguns casos com um, dois e até três filhos. Começamos com gestantes com uma ou duas consultas durante a gestação e com começo de pré-natal entre o segundo e o terceiro trimestre da gestação, sem exames realizados. O atendimento a saúde bucal era de baixa incidência, tivemos usuários com pressão arterial alta sem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tratamento.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5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85014" cy="576064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 </a:t>
            </a:r>
            <a:r>
              <a:rPr lang="es-ES_tradnl" sz="2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Geral</a:t>
            </a:r>
            <a:endParaRPr lang="es-ES_tradnl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102376" cy="1357322"/>
          </a:xfrm>
        </p:spPr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Atenção ao Pré-Natal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 Novo Horizonte, Macapá/Amapá.</a:t>
            </a:r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30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85014" cy="504056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es-ES_tradnl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340768"/>
            <a:ext cx="8030938" cy="494575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realizadas: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 público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serviço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prática clínica 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prática assistencial com o cadastramento  e acompanhamento da população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alvo,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 período de 12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semanas.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logística utilizada foram: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Técnico de Pré-natal e Puerpério da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2006.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 Básica.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 Espelho.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Coleta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09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de Registros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Salas de Espera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Ania Acevedo\AppData\Local\Microsoft\Windows\Temporary Internet Files\Content.Word\IMG_20150311_0951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3059832" cy="345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F:\IMG-20150303-WA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313184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ia Acevedo\AppData\Local\Microsoft\Windows\Temporary Internet Files\Content.Word\IMG_20150408_1009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8032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nia Acevedo\AppData\Local\Microsoft\Windows\Temporary Internet Files\Content.Word\IMG_20150415_1627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802" y="422918"/>
            <a:ext cx="2304255" cy="327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nia Acevedo\AppData\Local\Microsoft\Windows\Temporary Internet Files\Content.Word\IMG_20150422_0835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80831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Ania Acevedo\AppData\Local\Microsoft\Windows\Temporary Internet Files\Content.Word\IMG_20150506_09044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203848" cy="331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20169"/>
            <a:ext cx="7851648" cy="920599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es-ES_tradnl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4752200" cy="1584176"/>
          </a:xfrm>
        </p:spPr>
        <p:txBody>
          <a:bodyPr>
            <a:normAutofit/>
          </a:bodyPr>
          <a:lstStyle/>
          <a:p>
            <a:r>
              <a:rPr lang="pt-BR" dirty="0" smtClean="0"/>
              <a:t>PRÉ-NATAL  </a:t>
            </a:r>
            <a:endParaRPr lang="es-ES_tradnl" dirty="0"/>
          </a:p>
        </p:txBody>
      </p:sp>
      <p:pic>
        <p:nvPicPr>
          <p:cNvPr id="4" name="Picture 2" descr="http://www.cbips.com.br/wp-content/uploads/2014/08/saudedamul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" y="1772815"/>
            <a:ext cx="4246866" cy="467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Objetivos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Ampliar a cobertura do programa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Pré-Natal.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Meta: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Alcançar 100% de cobertura das gestantes cadastradas no Programa de Pré-natal da Unidade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Saúde.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1 Gráfico"/>
          <p:cNvGraphicFramePr/>
          <p:nvPr>
            <p:extLst>
              <p:ext uri="{D42A27DB-BD31-4B8C-83A1-F6EECF244321}">
                <p14:modId xmlns:p14="http://schemas.microsoft.com/office/powerpoint/2010/main" val="163970077"/>
              </p:ext>
            </p:extLst>
          </p:nvPr>
        </p:nvGraphicFramePr>
        <p:xfrm>
          <a:off x="1547664" y="3573016"/>
          <a:ext cx="59046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46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2.1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Garantir a 100% das gestantes o ingresso no primeiro trimestre de gestante.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val="2754674019"/>
              </p:ext>
            </p:extLst>
          </p:nvPr>
        </p:nvGraphicFramePr>
        <p:xfrm>
          <a:off x="1259632" y="3429000"/>
          <a:ext cx="62506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53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ginecológico por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trimestre. </a:t>
            </a:r>
          </a:p>
          <a:p>
            <a:pPr marL="0" lv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mamas.</a:t>
            </a:r>
          </a:p>
          <a:p>
            <a:pPr marL="0" lv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solicitação de exames laboratoriais de acordo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51648" cy="48576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es-ES_tradnl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568952" cy="6093296"/>
          </a:xfrm>
        </p:spPr>
        <p:txBody>
          <a:bodyPr>
            <a:noAutofit/>
          </a:bodyPr>
          <a:lstStyle/>
          <a:p>
            <a:endParaRPr lang="pt-BR" sz="2400" dirty="0" smtClean="0"/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na cobertura, mas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mantém-se elevada a incidência de algumas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doenças.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atendimento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 e Puerpério é uma das ações programáticas que tem muita importância no contexto da atenção primária da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município apresenta um elevado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gestantes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incompleto e seguimento inadequado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Realizando um atendimento integral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evitamos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muitas complicações que ocorrem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como óbitos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maternos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perinatais.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 lnSpcReduction="10000"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prescrição de sulfato ferroso e ácido fólico conforme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protocolo.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vacinas antitetânica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vacinas contra hepatite B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da necessidade de atendimento odontológico durante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5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2.9: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Garantir a primeira consulta odontológica programática para 100% das gestantes cadastradas.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2252702866"/>
              </p:ext>
            </p:extLst>
          </p:nvPr>
        </p:nvGraphicFramePr>
        <p:xfrm>
          <a:off x="1331640" y="3501008"/>
          <a:ext cx="6264696" cy="28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9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3.1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busca ativa de 100% das gestantes faltosa as consultas de Pré-Natal.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661256912"/>
              </p:ext>
            </p:extLst>
          </p:nvPr>
        </p:nvGraphicFramePr>
        <p:xfrm>
          <a:off x="1547664" y="3212976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6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4: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na ficha espelho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pré-natal\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vacinação em 100 % das gestantes.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avaliação do risco no programa de pré-natal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risco gestacional em 100% das gestantes.</a:t>
            </a: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</a:p>
        </p:txBody>
      </p:sp>
    </p:spTree>
    <p:extLst>
      <p:ext uri="{BB962C8B-B14F-4D97-AF65-F5344CB8AC3E}">
        <p14:creationId xmlns:p14="http://schemas.microsoft.com/office/powerpoint/2010/main" val="231407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72608"/>
          </a:xfrm>
        </p:spPr>
        <p:txBody>
          <a:bodyPr>
            <a:normAutofit lnSpcReduction="10000"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promoção de saúde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orientações nutricional durante a gestação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Promover o aleitamento materno junto a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gestantes sobre os cuidados com o recém-nascido (teste do pezinho, decúbito dorsal para dormir).</a:t>
            </a: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</a:p>
        </p:txBody>
      </p:sp>
    </p:spTree>
    <p:extLst>
      <p:ext uri="{BB962C8B-B14F-4D97-AF65-F5344CB8AC3E}">
        <p14:creationId xmlns:p14="http://schemas.microsoft.com/office/powerpoint/2010/main" val="84491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72608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promoção de saúde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 gestante sobre anticoncepção após o parto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 gestante sobre o risco do tabagismo e do uso de álcool e drogas na gestação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 gestante sobre higiene bucal.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</a:p>
        </p:txBody>
      </p:sp>
    </p:spTree>
    <p:extLst>
      <p:ext uri="{BB962C8B-B14F-4D97-AF65-F5344CB8AC3E}">
        <p14:creationId xmlns:p14="http://schemas.microsoft.com/office/powerpoint/2010/main" val="338323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7504" cy="1008112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es-ES_tradnl" sz="28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4120382"/>
            <a:ext cx="3816096" cy="10801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PUERPÉRIO</a:t>
            </a:r>
            <a:endParaRPr lang="es-ES_tradnl" dirty="0"/>
          </a:p>
        </p:txBody>
      </p:sp>
      <p:pic>
        <p:nvPicPr>
          <p:cNvPr id="4" name="3 Imagen" descr="http://4.bp.blogspot.com/_8FWJyGFyNmg/TMMGqvLAu2I/AAAAAAAAAGs/A-ISQTglct8/s1600/mae_e_bebe2_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9604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Objetivos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Ampliar a cobertura do programa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Puerpério.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Meta: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Alcançar 100% de cobertura das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puérperas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cadastradas no Programa de Pré-natal da Unidade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Saúde.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742997234"/>
              </p:ext>
            </p:extLst>
          </p:nvPr>
        </p:nvGraphicFramePr>
        <p:xfrm>
          <a:off x="1547664" y="3212976"/>
          <a:ext cx="6264696" cy="312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260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Examinar as mamas em 100 % das puérperas cadastradas no Programa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Examinar o abdômen em 100% das puérperas cadastradas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exame ginecológico em 100% das puérperas cadastradas no Programa</a:t>
            </a:r>
          </a:p>
          <a:p>
            <a:pPr marL="0" lv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94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 Avaliar o estado psíquico em 100%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 Avaliar intercorrências  em 100%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 Prescrever a 100% das puérperas um dos métodos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anticoncepção.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5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Município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Estado Amapá, capital Macapá e maior cidade do estado.</a:t>
            </a:r>
          </a:p>
          <a:p>
            <a:pPr algn="just"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Terceira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zona mais povoada com 3,5 da população de região norte de Brasil, reunindo mais de 519 mil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pPr algn="just">
              <a:buClrTx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município conta com 23 UBS, sendo 20 localizadas na zona urbana e três na zona rural.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4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3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Melhorar a adesão da atenção no programa de puerpério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3.1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busca ativa em 100 % as puérperas que não realizaram a consulta de puerpério até 30 dias após o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parto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935240407"/>
              </p:ext>
            </p:extLst>
          </p:nvPr>
        </p:nvGraphicFramePr>
        <p:xfrm>
          <a:off x="1043608" y="3429000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48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 atenção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na ficha de acompanhamento do programa 100% das 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promoção de saúde no programa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os cuidados do recém- nascido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sobre aleitamento materno exclusivo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puérperas cadastradas no programa Pré-natal e Puerpério sobre planejamento familiar.</a:t>
            </a:r>
          </a:p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6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Propiciou a ampliação de cobertura da atenção das gestantes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puérperas.</a:t>
            </a: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Melhorou a qualidade de atenção integral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usuárias.</a:t>
            </a: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do atendimentos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gestantes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 e 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exames físicos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realizados.</a:t>
            </a: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 identificação 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risco  levando obter mais recém nascidos saudáveis e puérperas sem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complicações.</a:t>
            </a: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do conhecimento e melhora da integração da equipe.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83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Aumentaram as buscas das usuárias com atraso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menstruação,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cadastramento e o agendamento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consultas.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Melhorou a qualidade dos atendimentos clínicos seguindo sempre os protocolos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agenda foi viabilizada para atender mais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 no início do pré-natal e puérperas mais cedo.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trabalho da intervenção já está incorporado ao trabalho diário, a equipe manterá as ações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04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trabalho da intervenção já está incorporado ao trabalho diário, a equipe manterá as ações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intervenção.</a:t>
            </a:r>
          </a:p>
          <a:p>
            <a:pPr marL="0" indent="0">
              <a:buClr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 intervenção proporcionou  consideravelmente a melhoria  e organização  da equipe de saúde da família e fortaleceu o vínculo com líderes da comunidade.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>
              <a:buClrTx/>
              <a:buNone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36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640871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Dificuldade com o idioma. </a:t>
            </a: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pt-BR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Melhora da comunicação.</a:t>
            </a: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pt-BR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tarefas escritas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ajudaram na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do português e da ortografia.</a:t>
            </a: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pt-BR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 Aprendi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mais sobre os protocolos de saúde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fundamentalmente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de gestante e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puerpério.</a:t>
            </a: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pt-BR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Os casos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clínicos e TQC ajudaram muito na atualização dos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temas.</a:t>
            </a:r>
          </a:p>
          <a:p>
            <a:pPr algn="just"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>
              <a:buClrTx/>
              <a:buNone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98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melhorou muito a atenção as gestantes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 quanto:</a:t>
            </a:r>
          </a:p>
          <a:p>
            <a:pPr algn="just"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acompanhamento.</a:t>
            </a:r>
          </a:p>
          <a:p>
            <a:pPr algn="just"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visitas domiciliares.</a:t>
            </a:r>
          </a:p>
          <a:p>
            <a:pPr algn="just"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familiares ao programa para o acompanhamento e apoio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delas.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momento está muito mais preparada para continuar com o trabalho já realizado.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24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17504" cy="1193304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Referências</a:t>
            </a:r>
            <a:r>
              <a:rPr lang="pt-BR" dirty="0" smtClean="0"/>
              <a:t>   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7926704" cy="302433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BRASIL Ministério de Saúde. Atenção de Saúde. Atenção ao Pré-natal de Baixo Risco. Brasília- DF 2013. (Cadernos de Atenção Básica, n. 32)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BRASIL. Ministério da Saúde. Caderno de Atenção Básica. (Atenção ao pré-natal de baixo risco, n.32, 2013).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 Atenção à Saúde da Gestante em APS Porto Alegre - RS Hospital Nossa Senhora da Conceição S.A. 2011.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 Atenção à Saúde da Gestante em APS. Guia da Gestante e do Bebe UNICEF em 2011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 Tratado de medicina de família e comunidade: princípios, formação e prática (2 vols., Porto Alegre: </a:t>
            </a:r>
            <a:r>
              <a:rPr lang="pt-BR" sz="7200" dirty="0" err="1" smtClean="0">
                <a:latin typeface="Arial" pitchFamily="34" charset="0"/>
                <a:cs typeface="Arial" pitchFamily="34" charset="0"/>
              </a:rPr>
              <a:t>Artmed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, 2012).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_tradnl" sz="7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Muito Obrigada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C:\Users\Ania Acevedo\AppData\Local\Microsoft\Windows\Temporary Internet Files\Content.Word\IMG_20150210_1743121876969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4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vora\Pictures\mapa-de-macapa-veja-aqu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08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Município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Cinco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módulos de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familiar.</a:t>
            </a:r>
          </a:p>
          <a:p>
            <a:pPr algn="just">
              <a:lnSpc>
                <a:spcPct val="11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Quatro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equipes do serviço de atendimento domiciliar (SAD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1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Oito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equipes do núcleo de apoio à saúde da família (NASF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1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hospital geral onde são encaminhados os usuários para atendimento em especialidades como oftalmologia, cirurgia, urologia, neurologia, cardiologia, ginecologia, entre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outras.</a:t>
            </a:r>
          </a:p>
          <a:p>
            <a:pPr algn="just">
              <a:lnSpc>
                <a:spcPct val="11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hospital de pronto atendimento, um hospital pediátrico e uma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maternidade.</a:t>
            </a:r>
          </a:p>
          <a:p>
            <a:pPr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1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7885014" cy="7715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Unidade </a:t>
            </a:r>
            <a:r>
              <a:rPr lang="pt-BR" dirty="0" err="1" smtClean="0"/>
              <a:t>Basica</a:t>
            </a:r>
            <a:r>
              <a:rPr lang="pt-BR" dirty="0" smtClean="0"/>
              <a:t> de </a:t>
            </a:r>
            <a:r>
              <a:rPr lang="pt-BR" dirty="0" err="1" smtClean="0"/>
              <a:t>Saude</a:t>
            </a:r>
            <a:r>
              <a:rPr lang="pt-BR" dirty="0" smtClean="0"/>
              <a:t> 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959500" cy="2766582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Minha UBS chama-se Novo Horizonte, é urbana e está localizada na região norte da cidade. O modelo de atenção adotado é o de Estratégia de Saúde da Família (ESF), possui quatro equipes de saúde da família e uma equipe do NASF e possui vínculos com instituições de ensino. Atualmente, temos na UBS 403 menores de cinco anos, 4332 entre cinco e 14 anos, 1937 entre 15 a 20 anos e 2725 com mais de 60 anos. A população é predominantemente do sexo feminino e a equipe de saúde é pequena para atender a área de abrangência. . Mas ainda temos uma grande limitação com muitas áreas descobertas e a população sem cadastramento, que nos impede de conhecer os dados reais para realizar um melhor planejamento do trabalho.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Unidade Básica de Saúde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>
              <a:lnSpc>
                <a:spcPct val="150000"/>
              </a:lnSpc>
              <a:buClrTx/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Temos:</a:t>
            </a:r>
          </a:p>
          <a:p>
            <a:pPr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403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menores de cinco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</a:t>
            </a:r>
          </a:p>
          <a:p>
            <a:pPr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4332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entre cinco e 14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</a:t>
            </a:r>
          </a:p>
          <a:p>
            <a:pPr>
              <a:lnSpc>
                <a:spcPct val="150000"/>
              </a:lnSpc>
              <a:buClrTx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1937 entre 15 a 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</a:t>
            </a:r>
          </a:p>
          <a:p>
            <a:pPr>
              <a:lnSpc>
                <a:spcPct val="150000"/>
              </a:lnSpc>
              <a:buClrTx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2725 com mais de 60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</a:t>
            </a:r>
          </a:p>
          <a:p>
            <a:pPr>
              <a:lnSpc>
                <a:spcPct val="150000"/>
              </a:lnSpc>
              <a:buClrTx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População é predominantemente do sexo feminino.</a:t>
            </a:r>
          </a:p>
          <a:p>
            <a:pPr>
              <a:lnSpc>
                <a:spcPct val="150000"/>
              </a:lnSpc>
              <a:buClrTx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80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Unidade Básica de Saúde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Novo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Horizonte, é urbana e está localizada na região norte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cidade.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Estratégia de Saúde da Família (ESF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Quatro Equipes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uma equipe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NASF.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Temos muitas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áreas descobertas e a população sem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cadastramento.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91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1603</Words>
  <Application>Microsoft Office PowerPoint</Application>
  <PresentationFormat>Apresentação na tela (4:3)</PresentationFormat>
  <Paragraphs>266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Flujo</vt:lpstr>
      <vt:lpstr>Universidade Aberta do SUS Universidade Federal de Pelotas Especialização em Saúde da Família Modalidade a Distância Turma7 </vt:lpstr>
      <vt:lpstr>Introdução</vt:lpstr>
      <vt:lpstr>Município</vt:lpstr>
      <vt:lpstr>Apresentação do PowerPoint</vt:lpstr>
      <vt:lpstr>Município</vt:lpstr>
      <vt:lpstr>Unidade Basica de Saude </vt:lpstr>
      <vt:lpstr>Unidade Básica de Saúde</vt:lpstr>
      <vt:lpstr>Unidade Básica de Saúde</vt:lpstr>
      <vt:lpstr>Apresentação do PowerPoint</vt:lpstr>
      <vt:lpstr>Situação Programática Antes da Intervenção</vt:lpstr>
      <vt:lpstr>Objetivo Geral</vt:lpstr>
      <vt:lpstr>Metodologia</vt:lpstr>
      <vt:lpstr>Logística</vt:lpstr>
      <vt:lpstr>Logística</vt:lpstr>
      <vt:lpstr>Apresentação do PowerPoint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Referências   </vt:lpstr>
      <vt:lpstr>         Muito Obrigada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 UNIVERSIDADE FEDERAL DE PELOTAS Especialização em Saúde da Família Modalidade a Distância Turma7</dc:title>
  <dc:creator>Windows User</dc:creator>
  <cp:lastModifiedBy>Saude</cp:lastModifiedBy>
  <cp:revision>90</cp:revision>
  <dcterms:created xsi:type="dcterms:W3CDTF">2015-08-10T22:32:40Z</dcterms:created>
  <dcterms:modified xsi:type="dcterms:W3CDTF">2015-08-13T02:41:51Z</dcterms:modified>
</cp:coreProperties>
</file>