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9" r:id="rId12"/>
    <p:sldId id="270" r:id="rId13"/>
    <p:sldId id="265" r:id="rId14"/>
    <p:sldId id="271" r:id="rId15"/>
    <p:sldId id="266" r:id="rId16"/>
    <p:sldId id="267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42" autoAdjust="0"/>
  </p:normalViewPr>
  <p:slideViewPr>
    <p:cSldViewPr>
      <p:cViewPr>
        <p:scale>
          <a:sx n="69" d="100"/>
          <a:sy n="69" d="100"/>
        </p:scale>
        <p:origin x="-14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ANIBAL%20OSCAR%20STIVENS%20VERANES\Coleta%20de%20dados%20Pre-Natal%20Final%20(Salvo%20automaticamente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ANIBAL%20OSCAR%20STIVENS%20VERANES\Coleta%20de%20dados%20Pre-Natal%20Final%20(Salvo%20automaticamente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ANIBAL%20OSCAR%20STIVENS%20VERANES\Coleta%20de%20dados%20Pre-Natal%20Final%20(Salvo%20automaticamente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ANIBAL%20OSCAR%20STIVENS%20VERANES\Coleta%20de%20dados%20Pre-Natal%20Final%20(Salvo%20automaticamente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13949093077361"/>
          <c:y val="4.3514300880149133E-2"/>
          <c:w val="0.89686050906922643"/>
          <c:h val="0.85830031231097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0.67500000000000127</c:v>
                </c:pt>
                <c:pt idx="1">
                  <c:v>0.8</c:v>
                </c:pt>
                <c:pt idx="2">
                  <c:v>0.70000000000000062</c:v>
                </c:pt>
                <c:pt idx="3">
                  <c:v>0.75000000000000111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5275136"/>
        <c:axId val="35276672"/>
      </c:barChart>
      <c:catAx>
        <c:axId val="3527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5276672"/>
        <c:crosses val="autoZero"/>
        <c:auto val="1"/>
        <c:lblAlgn val="ctr"/>
        <c:lblOffset val="100"/>
        <c:noMultiLvlLbl val="0"/>
      </c:catAx>
      <c:valAx>
        <c:axId val="3527667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5275136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0.85185185185185264</c:v>
                </c:pt>
                <c:pt idx="1">
                  <c:v>0.90625</c:v>
                </c:pt>
                <c:pt idx="2">
                  <c:v>0.89285714285714257</c:v>
                </c:pt>
                <c:pt idx="3">
                  <c:v>0.8666666666666667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5312000"/>
        <c:axId val="35313536"/>
      </c:barChart>
      <c:catAx>
        <c:axId val="353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5313536"/>
        <c:crosses val="autoZero"/>
        <c:auto val="1"/>
        <c:lblAlgn val="ctr"/>
        <c:lblOffset val="100"/>
        <c:noMultiLvlLbl val="0"/>
      </c:catAx>
      <c:valAx>
        <c:axId val="3531353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5312000"/>
        <c:crosses val="autoZero"/>
        <c:crossBetween val="between"/>
        <c:majorUnit val="0.1"/>
        <c:minorUnit val="4.0000000000000022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14903012462749E-2"/>
          <c:y val="6.0327185868236856E-2"/>
          <c:w val="0.87346592596229611"/>
          <c:h val="0.85130596600377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0.96296296296296124</c:v>
                </c:pt>
                <c:pt idx="1">
                  <c:v>0.96875000000000111</c:v>
                </c:pt>
                <c:pt idx="2">
                  <c:v>0.96428571428571463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5251712"/>
        <c:axId val="35253248"/>
      </c:barChart>
      <c:catAx>
        <c:axId val="3525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5253248"/>
        <c:crosses val="autoZero"/>
        <c:auto val="1"/>
        <c:lblAlgn val="ctr"/>
        <c:lblOffset val="100"/>
        <c:noMultiLvlLbl val="0"/>
      </c:catAx>
      <c:valAx>
        <c:axId val="3525324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35251712"/>
        <c:crosses val="autoZero"/>
        <c:crossBetween val="between"/>
        <c:majorUnit val="0.1"/>
        <c:minorUnit val="4.0000000000000022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20873290501593E-2"/>
          <c:y val="2.1525941562048661E-2"/>
          <c:w val="0.89431645128861026"/>
          <c:h val="0.87247028107988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0.7777777777777789</c:v>
                </c:pt>
                <c:pt idx="1">
                  <c:v>0.90625</c:v>
                </c:pt>
                <c:pt idx="2">
                  <c:v>0.9285714285714286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70880"/>
        <c:axId val="35372416"/>
      </c:barChart>
      <c:catAx>
        <c:axId val="3537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372416"/>
        <c:crosses val="autoZero"/>
        <c:auto val="1"/>
        <c:lblAlgn val="ctr"/>
        <c:lblOffset val="100"/>
        <c:noMultiLvlLbl val="0"/>
      </c:catAx>
      <c:valAx>
        <c:axId val="353724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3708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B064D-B2E4-45CD-AC63-AA0A4ADFD457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E3D50-F5DE-48A3-865B-EC8CBBD3E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9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3D50-F5DE-48A3-865B-EC8CBBD3ECC6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872207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>
                <a:solidFill>
                  <a:srgbClr val="C00000"/>
                </a:solidFill>
              </a:rPr>
              <a:t>Melhoria </a:t>
            </a:r>
            <a:r>
              <a:rPr lang="pt-BR" sz="3600" b="1" dirty="0">
                <a:solidFill>
                  <a:srgbClr val="C00000"/>
                </a:solidFill>
              </a:rPr>
              <a:t>da Atenção ao Pré-natal e Puerpério na UBS Central Cerrito, Cerrito/RS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b="1" dirty="0"/>
              <a:t> 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b="1" dirty="0"/>
              <a:t> 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Autor: Anibal Oscar </a:t>
            </a:r>
            <a:r>
              <a:rPr lang="pt-BR" sz="2400" dirty="0" err="1" smtClean="0">
                <a:solidFill>
                  <a:schemeClr val="tx1"/>
                </a:solidFill>
              </a:rPr>
              <a:t>Stivens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Veranes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Orientador: Carla Ribeiro </a:t>
            </a:r>
            <a:r>
              <a:rPr lang="pt-BR" sz="2400" dirty="0" err="1" smtClean="0">
                <a:solidFill>
                  <a:schemeClr val="tx1"/>
                </a:solidFill>
              </a:rPr>
              <a:t>Ciochetto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Pelotas, 2015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arla\Desktop\TURMA 8 - Especialização UFPel\ESF-Ufpel-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17461" cy="952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420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2.</a:t>
            </a:r>
            <a:r>
              <a:rPr lang="pt-BR" sz="3200" dirty="0">
                <a:solidFill>
                  <a:srgbClr val="C00000"/>
                </a:solidFill>
              </a:rPr>
              <a:t> Melhorar a qualidade da atenção ao pré-natal na </a:t>
            </a:r>
            <a:r>
              <a:rPr lang="pt-BR" sz="3200" dirty="0" smtClean="0">
                <a:solidFill>
                  <a:srgbClr val="C00000"/>
                </a:solidFill>
              </a:rPr>
              <a:t>UBS 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 </a:t>
            </a:r>
            <a:r>
              <a:rPr lang="pt-BR" sz="2400" b="1" dirty="0"/>
              <a:t>Meta 2.1. </a:t>
            </a:r>
            <a:r>
              <a:rPr lang="pt-BR" sz="2400" dirty="0"/>
              <a:t>Garantir a 100% das gestantes o ingresso no primeiro trimestre da gestação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11809547"/>
              </p:ext>
            </p:extLst>
          </p:nvPr>
        </p:nvGraphicFramePr>
        <p:xfrm>
          <a:off x="3059832" y="3284984"/>
          <a:ext cx="5012209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4365104"/>
            <a:ext cx="2520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Mês </a:t>
            </a:r>
            <a:r>
              <a:rPr lang="pt-BR" dirty="0"/>
              <a:t>1: 27 gestantes</a:t>
            </a:r>
          </a:p>
          <a:p>
            <a:r>
              <a:rPr lang="pt-BR" dirty="0"/>
              <a:t>Mês 2: 32 gestantes</a:t>
            </a:r>
          </a:p>
          <a:p>
            <a:r>
              <a:rPr lang="pt-BR" dirty="0"/>
              <a:t>Mês 3: 28 gestantes</a:t>
            </a:r>
          </a:p>
          <a:p>
            <a:r>
              <a:rPr lang="pt-BR" dirty="0"/>
              <a:t>Mês 4: 30 gestantes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8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2.2 </a:t>
            </a:r>
            <a:r>
              <a:rPr lang="pt-BR" sz="2400" dirty="0"/>
              <a:t>Realizar pelo menos um exame ginecológico por trimestre em 100% das gestantes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b="1" dirty="0"/>
              <a:t>Meta 2.3 </a:t>
            </a:r>
            <a:r>
              <a:rPr lang="pt-BR" sz="2400" dirty="0"/>
              <a:t>Realizar pelo menos um exame de mamas em 100% das </a:t>
            </a:r>
            <a:r>
              <a:rPr lang="pt-BR" sz="2400" dirty="0" smtClean="0"/>
              <a:t>gestantes.</a:t>
            </a:r>
          </a:p>
          <a:p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	*Metas alcançadas em 100%</a:t>
            </a: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2.</a:t>
            </a:r>
            <a:r>
              <a:rPr lang="pt-BR" sz="3200" dirty="0">
                <a:solidFill>
                  <a:srgbClr val="C00000"/>
                </a:solidFill>
              </a:rPr>
              <a:t> Melhorar a qualidade da atenção ao pré-natal na </a:t>
            </a:r>
            <a:r>
              <a:rPr lang="pt-BR" sz="3200" dirty="0" smtClean="0">
                <a:solidFill>
                  <a:srgbClr val="C00000"/>
                </a:solidFill>
              </a:rPr>
              <a:t>UBS 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just"/>
            <a:endParaRPr lang="pt-BR" sz="2400" b="1" dirty="0" smtClean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2.4 </a:t>
            </a:r>
            <a:r>
              <a:rPr lang="pt-BR" sz="2400" dirty="0"/>
              <a:t>Garantir a 100% das gestantes a solicitação de exames laboratoriais de acordo com protocolo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2.5 </a:t>
            </a:r>
            <a:r>
              <a:rPr lang="pt-BR" sz="2400" dirty="0"/>
              <a:t>Garantir a 100% das gestantes a prescrição de sulfato ferroso e ácido fólico conforme protocolo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b="1" dirty="0"/>
              <a:t>Meta 2.6. </a:t>
            </a:r>
            <a:r>
              <a:rPr lang="pt-BR" sz="2400" dirty="0"/>
              <a:t>Garantir que 100% das gestantes com vacina antitetânica em dia.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	* Metas alcançadas em 100%</a:t>
            </a: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2.</a:t>
            </a:r>
            <a:r>
              <a:rPr lang="pt-BR" sz="3200" dirty="0">
                <a:solidFill>
                  <a:srgbClr val="C00000"/>
                </a:solidFill>
              </a:rPr>
              <a:t> Melhorar a qualidade da atenção ao pré-natal na </a:t>
            </a:r>
            <a:r>
              <a:rPr lang="pt-BR" sz="3200" dirty="0" smtClean="0">
                <a:solidFill>
                  <a:srgbClr val="C00000"/>
                </a:solidFill>
              </a:rPr>
              <a:t>UBS 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/>
              <a:t>Meta </a:t>
            </a:r>
            <a:r>
              <a:rPr lang="pt-BR" sz="2700" b="1" dirty="0"/>
              <a:t>2.7. </a:t>
            </a:r>
            <a:r>
              <a:rPr lang="pt-BR" sz="2700" dirty="0"/>
              <a:t>Garantir que 100% das gestantes com vacina contra hepatite B em dia.</a:t>
            </a:r>
            <a:r>
              <a:rPr lang="pt-BR" sz="3100" dirty="0"/>
              <a:t/>
            </a:r>
            <a:br>
              <a:rPr lang="pt-BR" sz="3100" dirty="0"/>
            </a:b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98112232"/>
              </p:ext>
            </p:extLst>
          </p:nvPr>
        </p:nvGraphicFramePr>
        <p:xfrm>
          <a:off x="3347864" y="2924944"/>
          <a:ext cx="513241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1642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sng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 2.</a:t>
            </a: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Melhorar a qualidade da atenção ao pré-natal na UBS </a:t>
            </a:r>
            <a:b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9" y="4509120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Mês 1: 27 gestantes</a:t>
            </a:r>
          </a:p>
          <a:p>
            <a:r>
              <a:rPr lang="pt-BR" dirty="0"/>
              <a:t>Mês 2: 32 gestantes</a:t>
            </a:r>
          </a:p>
          <a:p>
            <a:r>
              <a:rPr lang="pt-BR" dirty="0"/>
              <a:t>Mês 3: 28 gestantes</a:t>
            </a:r>
          </a:p>
          <a:p>
            <a:r>
              <a:rPr lang="pt-BR" dirty="0"/>
              <a:t>Mês 4: 30 gestantes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93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2.8. </a:t>
            </a:r>
            <a:r>
              <a:rPr lang="pt-BR" sz="2400" dirty="0"/>
              <a:t>Realizar avaliação da necessidade de atendimento odontológico em 100% das gestantes durante o pré-natal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	*Meta alcançada em 100%</a:t>
            </a: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2.</a:t>
            </a:r>
            <a:r>
              <a:rPr lang="pt-BR" sz="3200" dirty="0">
                <a:solidFill>
                  <a:srgbClr val="C00000"/>
                </a:solidFill>
              </a:rPr>
              <a:t> Melhorar a qualidade da atenção ao pré-natal na </a:t>
            </a:r>
            <a:r>
              <a:rPr lang="pt-BR" sz="3200" dirty="0" smtClean="0">
                <a:solidFill>
                  <a:srgbClr val="C00000"/>
                </a:solidFill>
              </a:rPr>
              <a:t>UBS 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928" y="427038"/>
            <a:ext cx="8229600" cy="49634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/>
              <a:t>Meta 2.9. </a:t>
            </a:r>
            <a:r>
              <a:rPr lang="pt-BR" sz="2700" dirty="0" smtClean="0"/>
              <a:t>Garantir a primeira consulta odontológica programática para 100% das gestantes cadastradas</a:t>
            </a:r>
            <a:br>
              <a:rPr lang="pt-BR" sz="2700" dirty="0" smtClean="0"/>
            </a:br>
            <a:endParaRPr lang="pt-BR" sz="31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12530093"/>
              </p:ext>
            </p:extLst>
          </p:nvPr>
        </p:nvGraphicFramePr>
        <p:xfrm>
          <a:off x="2843808" y="2996952"/>
          <a:ext cx="568863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1642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 2</a:t>
            </a:r>
            <a:r>
              <a:rPr kumimoji="0" lang="pt-BR" sz="3200" b="0" i="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Melhorar a qualidade da atenção ao pré-natal na UBS </a:t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9552" y="4653136"/>
            <a:ext cx="25202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Mês 1: 27 gestantes</a:t>
            </a:r>
          </a:p>
          <a:p>
            <a:r>
              <a:rPr lang="pt-BR" dirty="0"/>
              <a:t>Mês 2: 32 gestantes</a:t>
            </a:r>
          </a:p>
          <a:p>
            <a:r>
              <a:rPr lang="pt-BR" dirty="0"/>
              <a:t>Mês 3: 28 gestantes</a:t>
            </a:r>
          </a:p>
          <a:p>
            <a:r>
              <a:rPr lang="pt-BR" dirty="0"/>
              <a:t>Mês 4: 30 gestantes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60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u="sng" dirty="0" smtClean="0"/>
              <a:t/>
            </a:r>
            <a:br>
              <a:rPr lang="pt-BR" sz="3200" u="sng" dirty="0" smtClean="0"/>
            </a:br>
            <a:r>
              <a:rPr lang="pt-BR" sz="3200" u="sng" dirty="0" smtClean="0"/>
              <a:t/>
            </a:r>
            <a:br>
              <a:rPr lang="pt-BR" sz="3200" u="sng" dirty="0" smtClean="0"/>
            </a:br>
            <a:r>
              <a:rPr lang="pt-BR" sz="3200" u="sng" dirty="0" smtClean="0">
                <a:solidFill>
                  <a:srgbClr val="C00000"/>
                </a:solidFill>
              </a:rPr>
              <a:t>Objetivo 3</a:t>
            </a:r>
            <a:r>
              <a:rPr lang="pt-BR" sz="3200" dirty="0" smtClean="0">
                <a:solidFill>
                  <a:srgbClr val="C00000"/>
                </a:solidFill>
              </a:rPr>
              <a:t>. Melhorar </a:t>
            </a:r>
            <a:r>
              <a:rPr lang="pt-BR" sz="3200" dirty="0">
                <a:solidFill>
                  <a:srgbClr val="C00000"/>
                </a:solidFill>
              </a:rPr>
              <a:t>a adesão ao </a:t>
            </a:r>
            <a:r>
              <a:rPr lang="pt-BR" sz="3200" dirty="0" smtClean="0">
                <a:solidFill>
                  <a:srgbClr val="C00000"/>
                </a:solidFill>
              </a:rPr>
              <a:t>pré-natal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3.1. </a:t>
            </a:r>
            <a:r>
              <a:rPr lang="pt-BR" sz="2400" dirty="0"/>
              <a:t>Realizar busca ativa de 100% das gestantes faltosas às consultas de pré-natal</a:t>
            </a:r>
            <a:r>
              <a:rPr lang="pt-BR" sz="2400" dirty="0" smtClean="0"/>
              <a:t>.</a:t>
            </a:r>
          </a:p>
          <a:p>
            <a:pPr algn="just">
              <a:buNone/>
            </a:pPr>
            <a:r>
              <a:rPr lang="pt-BR" sz="2400" dirty="0" smtClean="0"/>
              <a:t>                         * Meta alcançada em 100% 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b="1" dirty="0" smtClean="0"/>
              <a:t>Meta 4.1. </a:t>
            </a:r>
            <a:r>
              <a:rPr lang="pt-BR" sz="2400" dirty="0" smtClean="0"/>
              <a:t>Manter registro na ficha espelho de pré-natal/vacinação em 100% das gestantes.</a:t>
            </a:r>
          </a:p>
          <a:p>
            <a:pPr algn="just">
              <a:buNone/>
            </a:pPr>
            <a:r>
              <a:rPr lang="pt-BR" sz="2400" dirty="0" smtClean="0"/>
              <a:t>			 * Meta alcançada em 100% 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39552" y="3356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pt-B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 4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Melhorar </a:t>
            </a:r>
            <a:r>
              <a:rPr lang="pt-BR" sz="3200" dirty="0" smtClean="0">
                <a:solidFill>
                  <a:srgbClr val="C00000"/>
                </a:solidFill>
              </a:rPr>
              <a:t>o registro do programa de pré-natal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04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u="sng" dirty="0" smtClean="0"/>
              <a:t/>
            </a:r>
            <a:br>
              <a:rPr lang="pt-BR" sz="3200" u="sng" dirty="0" smtClean="0"/>
            </a:br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5.</a:t>
            </a:r>
            <a:r>
              <a:rPr lang="pt-BR" sz="3200" dirty="0">
                <a:solidFill>
                  <a:srgbClr val="C00000"/>
                </a:solidFill>
              </a:rPr>
              <a:t> Realizar avaliação de risco.</a:t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pPr algn="just"/>
            <a:r>
              <a:rPr lang="pt-BR" sz="2400" b="1" dirty="0"/>
              <a:t>Meta 5.1.  </a:t>
            </a:r>
            <a:r>
              <a:rPr lang="pt-BR" sz="2400" dirty="0"/>
              <a:t>Avaliar risco gestacional em 100% das gestantes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 		* Meta alcançada em 100% </a:t>
            </a:r>
          </a:p>
          <a:p>
            <a:pPr mar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42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u="sng" dirty="0" smtClean="0"/>
              <a:t/>
            </a:r>
            <a:br>
              <a:rPr lang="pt-BR" sz="3200" u="sng" dirty="0" smtClean="0"/>
            </a:br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6.</a:t>
            </a:r>
            <a:r>
              <a:rPr lang="pt-BR" sz="3200" dirty="0">
                <a:solidFill>
                  <a:srgbClr val="C00000"/>
                </a:solidFill>
              </a:rPr>
              <a:t> Promover a saúde no pré-natal.</a:t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Autofit/>
          </a:bodyPr>
          <a:lstStyle/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6.1</a:t>
            </a:r>
            <a:r>
              <a:rPr lang="pt-BR" sz="2400" b="1" dirty="0"/>
              <a:t>. </a:t>
            </a:r>
            <a:r>
              <a:rPr lang="pt-BR" sz="2400" dirty="0"/>
              <a:t>Garantir a 100% das gestantes orientação nutricional durante a gestação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6.2. </a:t>
            </a:r>
            <a:r>
              <a:rPr lang="pt-BR" sz="2400" dirty="0"/>
              <a:t>Promover o aleitamento materno junto a 100% das gestantes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6.3. </a:t>
            </a:r>
            <a:r>
              <a:rPr lang="pt-BR" sz="2400" dirty="0"/>
              <a:t>Orientar 100% das gestantes sobre os cuidados com o recém-nascido (teste do pezinho, decúbito dorsal para dormir</a:t>
            </a:r>
            <a:r>
              <a:rPr lang="pt-BR" sz="2400" dirty="0" smtClean="0"/>
              <a:t>).</a:t>
            </a:r>
          </a:p>
          <a:p>
            <a:pPr algn="just">
              <a:buNone/>
            </a:pPr>
            <a:r>
              <a:rPr lang="pt-BR" sz="2400" dirty="0" smtClean="0"/>
              <a:t>		</a:t>
            </a:r>
          </a:p>
          <a:p>
            <a:pPr algn="just">
              <a:buNone/>
            </a:pPr>
            <a:r>
              <a:rPr lang="pt-BR" sz="2400" dirty="0" smtClean="0"/>
              <a:t>			* Metas alcançadas em 100%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461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endParaRPr lang="pt-BR" sz="3000" b="1" dirty="0" smtClean="0"/>
          </a:p>
          <a:p>
            <a:pPr algn="just"/>
            <a:endParaRPr lang="pt-BR" sz="30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6.4. </a:t>
            </a:r>
            <a:r>
              <a:rPr lang="pt-BR" sz="2400" dirty="0"/>
              <a:t>Orientar 100% das gestantes sobre anticoncepção após o parto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6.5. </a:t>
            </a:r>
            <a:r>
              <a:rPr lang="pt-BR" sz="2400" dirty="0"/>
              <a:t>Orientar 100% das gestantes sobre os riscos do tabagismo e do uso de álcool e drogas na gestação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6.6. </a:t>
            </a:r>
            <a:r>
              <a:rPr lang="pt-BR" sz="2400" dirty="0"/>
              <a:t>Orientar 100% das gestantes sobre higiene bucal. 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			* Metas alcançadas em 100%</a:t>
            </a:r>
          </a:p>
          <a:p>
            <a:pPr marL="0" indent="0" algn="just">
              <a:buNone/>
            </a:pPr>
            <a:endParaRPr lang="pt-BR" sz="3000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u="sng" dirty="0" smtClean="0"/>
              <a:t/>
            </a:r>
            <a:br>
              <a:rPr lang="pt-BR" sz="3200" u="sng" dirty="0" smtClean="0"/>
            </a:br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6.</a:t>
            </a:r>
            <a:r>
              <a:rPr lang="pt-BR" sz="3200" dirty="0">
                <a:solidFill>
                  <a:srgbClr val="C00000"/>
                </a:solidFill>
              </a:rPr>
              <a:t> Promover a saúde no pré-natal.</a:t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dirty="0" smtClean="0"/>
              <a:t>Atenção ao pré-natal e puerpério é:</a:t>
            </a:r>
          </a:p>
          <a:p>
            <a:pPr algn="just"/>
            <a:r>
              <a:rPr lang="pt-BR" sz="2400" dirty="0" smtClean="0"/>
              <a:t>Uma ferramenta importante na atenção primaria.</a:t>
            </a:r>
          </a:p>
          <a:p>
            <a:pPr algn="just"/>
            <a:r>
              <a:rPr lang="pt-BR" sz="2400" dirty="0" smtClean="0"/>
              <a:t>Procura diminuir a mortalidade materno-infantil. </a:t>
            </a:r>
          </a:p>
          <a:p>
            <a:pPr algn="just"/>
            <a:r>
              <a:rPr lang="pt-BR" sz="2400" dirty="0" smtClean="0"/>
              <a:t>Expressa qualidade de serviços de saúde.</a:t>
            </a:r>
          </a:p>
          <a:p>
            <a:pPr marL="0" indent="0" algn="just">
              <a:buNone/>
            </a:pPr>
            <a:endParaRPr lang="pt-BR" sz="2800" dirty="0" smtClean="0"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cs typeface="Arial" pitchFamily="34" charset="0"/>
              </a:rPr>
              <a:t>Município </a:t>
            </a:r>
            <a:r>
              <a:rPr lang="pt-BR" sz="2800" dirty="0" err="1">
                <a:cs typeface="Arial" pitchFamily="34" charset="0"/>
              </a:rPr>
              <a:t>Cerrito</a:t>
            </a:r>
            <a:r>
              <a:rPr lang="pt-BR" sz="2800" dirty="0">
                <a:cs typeface="Arial" pitchFamily="34" charset="0"/>
              </a:rPr>
              <a:t> </a:t>
            </a:r>
          </a:p>
          <a:p>
            <a:pPr marL="0" indent="0" algn="just"/>
            <a:endParaRPr lang="pt-BR" sz="2400" dirty="0" smtClean="0">
              <a:cs typeface="Arial" pitchFamily="34" charset="0"/>
            </a:endParaRPr>
          </a:p>
          <a:p>
            <a:pPr marL="0" indent="0" algn="just"/>
            <a:r>
              <a:rPr lang="pt-BR" sz="2400" dirty="0" smtClean="0">
                <a:cs typeface="Arial" pitchFamily="34" charset="0"/>
              </a:rPr>
              <a:t> População 7000 habitantes (3 </a:t>
            </a:r>
            <a:r>
              <a:rPr lang="pt-BR" sz="2400" dirty="0">
                <a:cs typeface="Arial" pitchFamily="34" charset="0"/>
              </a:rPr>
              <a:t>UBS, </a:t>
            </a:r>
            <a:r>
              <a:rPr lang="pt-BR" sz="2400" dirty="0" smtClean="0">
                <a:cs typeface="Arial" pitchFamily="34" charset="0"/>
              </a:rPr>
              <a:t>1 ESF)</a:t>
            </a:r>
            <a:endParaRPr lang="pt-BR" sz="2400" dirty="0">
              <a:cs typeface="Arial" pitchFamily="34" charset="0"/>
            </a:endParaRPr>
          </a:p>
          <a:p>
            <a:pPr marL="400050" lvl="1" indent="0" algn="just"/>
            <a:r>
              <a:rPr lang="pt-BR" sz="2400" dirty="0" smtClean="0">
                <a:cs typeface="Arial" pitchFamily="34" charset="0"/>
              </a:rPr>
              <a:t> UBS </a:t>
            </a:r>
            <a:r>
              <a:rPr lang="pt-BR" sz="2400" dirty="0">
                <a:cs typeface="Arial" pitchFamily="34" charset="0"/>
              </a:rPr>
              <a:t>Posto Central </a:t>
            </a:r>
            <a:r>
              <a:rPr lang="pt-BR" sz="2400" dirty="0" err="1" smtClean="0">
                <a:cs typeface="Arial" pitchFamily="34" charset="0"/>
              </a:rPr>
              <a:t>Cerrito</a:t>
            </a:r>
            <a:endParaRPr lang="pt-BR" sz="2400" dirty="0" smtClean="0">
              <a:cs typeface="Arial" pitchFamily="34" charset="0"/>
            </a:endParaRPr>
          </a:p>
          <a:p>
            <a:pPr marL="400050" lvl="1" indent="0" algn="just"/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400" dirty="0">
                <a:cs typeface="Arial" pitchFamily="34" charset="0"/>
              </a:rPr>
              <a:t>4000 habitantes, boa estrutura física, 1 ESF </a:t>
            </a:r>
            <a:r>
              <a:rPr lang="pt-BR" sz="2400" dirty="0" smtClean="0">
                <a:cs typeface="Arial" pitchFamily="34" charset="0"/>
              </a:rPr>
              <a:t>incompleta</a:t>
            </a:r>
            <a:endParaRPr lang="pt-BR" sz="2400" dirty="0"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C00000"/>
                </a:solidFill>
              </a:rPr>
              <a:t>Introdução</a:t>
            </a:r>
            <a:endParaRPr lang="pt-BR" sz="3600" dirty="0"/>
          </a:p>
        </p:txBody>
      </p:sp>
      <p:pic>
        <p:nvPicPr>
          <p:cNvPr id="2050" name="Picture 2" descr="C:\Users\Carla\Desktop\TURMA 8 - Especialização UFPel\ANIBAL OSCAR STIVENS VERANES\280px-RioGrandedoSul_Municip_Cerrit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564904"/>
            <a:ext cx="2667000" cy="2571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94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>
                <a:solidFill>
                  <a:srgbClr val="C00000"/>
                </a:solidFill>
              </a:rPr>
              <a:t>Quanto </a:t>
            </a:r>
            <a:r>
              <a:rPr lang="pt-BR" dirty="0">
                <a:solidFill>
                  <a:srgbClr val="C00000"/>
                </a:solidFill>
              </a:rPr>
              <a:t>ao Puerpério: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/>
            </a:r>
            <a:br>
              <a:rPr lang="pt-BR" u="sng" dirty="0" smtClean="0"/>
            </a:br>
            <a:r>
              <a:rPr lang="pt-BR" sz="3600" u="sng" dirty="0" smtClean="0">
                <a:solidFill>
                  <a:srgbClr val="C00000"/>
                </a:solidFill>
              </a:rPr>
              <a:t>Objetivo </a:t>
            </a:r>
            <a:r>
              <a:rPr lang="pt-BR" sz="3600" u="sng" dirty="0">
                <a:solidFill>
                  <a:srgbClr val="C00000"/>
                </a:solidFill>
              </a:rPr>
              <a:t>1.</a:t>
            </a:r>
            <a:r>
              <a:rPr lang="pt-BR" sz="3600" dirty="0">
                <a:solidFill>
                  <a:srgbClr val="C00000"/>
                </a:solidFill>
              </a:rPr>
              <a:t> Ampliar a cobertura da atenção ás </a:t>
            </a:r>
            <a:r>
              <a:rPr lang="pt-BR" sz="3600" dirty="0" err="1" smtClean="0">
                <a:solidFill>
                  <a:srgbClr val="C00000"/>
                </a:solidFill>
              </a:rPr>
              <a:t>puérperas</a:t>
            </a:r>
            <a:r>
              <a:rPr lang="pt-BR" sz="3600" dirty="0">
                <a:solidFill>
                  <a:srgbClr val="C00000"/>
                </a:solidFill>
              </a:rPr>
              <a:t/>
            </a:r>
            <a:br>
              <a:rPr lang="pt-BR" sz="3600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1.1. </a:t>
            </a:r>
            <a:r>
              <a:rPr lang="pt-BR" sz="2400" dirty="0"/>
              <a:t>Garantir a 100% das puérperas cadastradas no programa de Pré-Natal e Puerpério da Unidade de Saúde consulta puerperal antes dos 42 dias após o parto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		* Meta alcançada em 100%</a:t>
            </a:r>
            <a:endParaRPr lang="pt-BR" sz="2400" dirty="0"/>
          </a:p>
          <a:p>
            <a:pPr algn="just"/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443711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Mês 1: 8 puérperas</a:t>
            </a:r>
          </a:p>
          <a:p>
            <a:r>
              <a:rPr lang="pt-BR" dirty="0" smtClean="0"/>
              <a:t>Mês 2: 14 puérperas</a:t>
            </a:r>
          </a:p>
          <a:p>
            <a:r>
              <a:rPr lang="pt-BR" dirty="0" smtClean="0"/>
              <a:t>Mês 3: 20 puérperas</a:t>
            </a:r>
          </a:p>
          <a:p>
            <a:r>
              <a:rPr lang="pt-BR" dirty="0" smtClean="0"/>
              <a:t>Mês 4: 21 puérperas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9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>
            <a:noAutofit/>
          </a:bodyPr>
          <a:lstStyle/>
          <a:p>
            <a:r>
              <a:rPr lang="pt-BR" sz="3200" u="sng" dirty="0" smtClean="0">
                <a:solidFill>
                  <a:srgbClr val="C00000"/>
                </a:solidFill>
              </a:rPr>
              <a:t/>
            </a:r>
            <a:br>
              <a:rPr lang="pt-BR" sz="3200" u="sng" dirty="0" smtClean="0">
                <a:solidFill>
                  <a:srgbClr val="C00000"/>
                </a:solidFill>
              </a:rPr>
            </a:br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2.</a:t>
            </a:r>
            <a:r>
              <a:rPr lang="pt-BR" sz="3200" b="1" dirty="0">
                <a:solidFill>
                  <a:srgbClr val="C00000"/>
                </a:solidFill>
              </a:rPr>
              <a:t> </a:t>
            </a:r>
            <a:r>
              <a:rPr lang="pt-BR" sz="3200" dirty="0">
                <a:solidFill>
                  <a:srgbClr val="C00000"/>
                </a:solidFill>
              </a:rPr>
              <a:t>Melhorar a qualidade da atenção às puérperas na </a:t>
            </a:r>
            <a:r>
              <a:rPr lang="pt-BR" sz="3200" dirty="0" smtClean="0">
                <a:solidFill>
                  <a:srgbClr val="C00000"/>
                </a:solidFill>
              </a:rPr>
              <a:t>UBS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2.1. </a:t>
            </a:r>
            <a:r>
              <a:rPr lang="pt-BR" sz="2400" dirty="0"/>
              <a:t>Examinar as mamas em 100% das puérperas cadastradas no Programa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2.2.</a:t>
            </a:r>
            <a:r>
              <a:rPr lang="pt-BR" sz="2400" dirty="0"/>
              <a:t> Examinar o abdome em 100% das puérperas cadastradas no Programa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Meta 2.3. </a:t>
            </a:r>
            <a:r>
              <a:rPr lang="pt-BR" sz="2400" dirty="0" smtClean="0"/>
              <a:t>Realizar exame ginecológico em 100 % das puérperas cadastradas no Programa.</a:t>
            </a:r>
          </a:p>
          <a:p>
            <a:pPr algn="just"/>
            <a:endParaRPr lang="pt-BR" sz="2400" dirty="0" smtClean="0"/>
          </a:p>
          <a:p>
            <a:pPr algn="just"/>
            <a:endParaRPr lang="pt-BR" sz="2000" dirty="0" smtClean="0"/>
          </a:p>
          <a:p>
            <a:pPr marL="0" indent="0">
              <a:buNone/>
            </a:pPr>
            <a:r>
              <a:rPr lang="pt-BR" sz="2400" dirty="0" smtClean="0"/>
              <a:t>		* Metas alcançadas em 100%</a:t>
            </a:r>
          </a:p>
        </p:txBody>
      </p:sp>
    </p:spTree>
    <p:extLst>
      <p:ext uri="{BB962C8B-B14F-4D97-AF65-F5344CB8AC3E}">
        <p14:creationId xmlns:p14="http://schemas.microsoft.com/office/powerpoint/2010/main" val="29485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976664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2.4. </a:t>
            </a:r>
            <a:r>
              <a:rPr lang="pt-BR" sz="2400" dirty="0"/>
              <a:t>Avaliar o estado psíquico em 100% das puérperas cadastradas no Programa</a:t>
            </a:r>
            <a:r>
              <a:rPr lang="pt-BR" sz="2400" dirty="0" smtClean="0"/>
              <a:t>.</a:t>
            </a:r>
            <a:endParaRPr lang="pt-BR" sz="2400" dirty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2.5. </a:t>
            </a:r>
            <a:r>
              <a:rPr lang="pt-BR" sz="2400" dirty="0"/>
              <a:t>Avaliar intercorrências em 100% das puérperas cadastradas no Programa</a:t>
            </a:r>
            <a:r>
              <a:rPr lang="pt-BR" sz="2400" dirty="0" smtClean="0"/>
              <a:t>.</a:t>
            </a:r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2.6 </a:t>
            </a:r>
            <a:r>
              <a:rPr lang="pt-BR" sz="2400" dirty="0"/>
              <a:t>Prescrever a 100% das puérperas um dos métodos de anticoncepção</a:t>
            </a:r>
            <a:r>
              <a:rPr lang="pt-BR" sz="2400" dirty="0" smtClean="0"/>
              <a:t>.</a:t>
            </a:r>
          </a:p>
          <a:p>
            <a:pPr algn="just">
              <a:buNone/>
            </a:pPr>
            <a:r>
              <a:rPr lang="pt-BR" sz="2400" dirty="0" smtClean="0"/>
              <a:t>	</a:t>
            </a:r>
          </a:p>
          <a:p>
            <a:pPr algn="just">
              <a:buNone/>
            </a:pPr>
            <a:r>
              <a:rPr lang="pt-BR" sz="2400" dirty="0" smtClean="0"/>
              <a:t>				* Metas alcançadas em 100%</a:t>
            </a:r>
            <a:endParaRPr lang="pt-BR" sz="2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>
            <a:noAutofit/>
          </a:bodyPr>
          <a:lstStyle/>
          <a:p>
            <a:r>
              <a:rPr lang="pt-BR" sz="3200" u="sng" dirty="0" smtClean="0">
                <a:solidFill>
                  <a:srgbClr val="C00000"/>
                </a:solidFill>
              </a:rPr>
              <a:t/>
            </a:r>
            <a:br>
              <a:rPr lang="pt-BR" sz="3200" u="sng" dirty="0" smtClean="0">
                <a:solidFill>
                  <a:srgbClr val="C00000"/>
                </a:solidFill>
              </a:rPr>
            </a:br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2.</a:t>
            </a:r>
            <a:r>
              <a:rPr lang="pt-BR" sz="3200" b="1" dirty="0">
                <a:solidFill>
                  <a:srgbClr val="C00000"/>
                </a:solidFill>
              </a:rPr>
              <a:t> </a:t>
            </a:r>
            <a:r>
              <a:rPr lang="pt-BR" sz="3200" dirty="0">
                <a:solidFill>
                  <a:srgbClr val="C00000"/>
                </a:solidFill>
              </a:rPr>
              <a:t>Melhorar a qualidade da atenção às puérperas na </a:t>
            </a:r>
            <a:r>
              <a:rPr lang="pt-BR" sz="3200" dirty="0" smtClean="0">
                <a:solidFill>
                  <a:srgbClr val="C00000"/>
                </a:solidFill>
              </a:rPr>
              <a:t>UBS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3</a:t>
            </a:r>
            <a:r>
              <a:rPr lang="pt-BR" sz="3200" dirty="0">
                <a:solidFill>
                  <a:srgbClr val="C00000"/>
                </a:solidFill>
              </a:rPr>
              <a:t>. Melhorar a adesão das mães ao </a:t>
            </a:r>
            <a:r>
              <a:rPr lang="pt-BR" sz="3200" dirty="0" smtClean="0">
                <a:solidFill>
                  <a:srgbClr val="C00000"/>
                </a:solidFill>
              </a:rPr>
              <a:t>puerpério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3.1. </a:t>
            </a:r>
            <a:r>
              <a:rPr lang="pt-BR" sz="2400" dirty="0"/>
              <a:t>Realizar busca ativa em 100% das puérperas que não realizaram a consulta de puerpério até 30 dias após o parto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	Nenhuma puérpera faltou a consulta de </a:t>
            </a:r>
            <a:r>
              <a:rPr lang="pt-BR" sz="2400" dirty="0"/>
              <a:t>puerpério até 30 dias após o </a:t>
            </a:r>
            <a:r>
              <a:rPr lang="pt-BR" sz="2400" dirty="0" smtClean="0"/>
              <a:t>parto.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80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4</a:t>
            </a:r>
            <a:r>
              <a:rPr lang="pt-BR" sz="3200" dirty="0">
                <a:solidFill>
                  <a:srgbClr val="C00000"/>
                </a:solidFill>
              </a:rPr>
              <a:t>. Melhorar o registro das </a:t>
            </a:r>
            <a:r>
              <a:rPr lang="pt-BR" sz="3200" dirty="0" smtClean="0">
                <a:solidFill>
                  <a:srgbClr val="C00000"/>
                </a:solidFill>
              </a:rPr>
              <a:t>informações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4.1.</a:t>
            </a:r>
            <a:r>
              <a:rPr lang="pt-BR" sz="2400" dirty="0"/>
              <a:t> Manter registro na ficha de acompanhamento do Programa 100% das puérperas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 		* Meta alcançada em 100%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767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>
                <a:solidFill>
                  <a:srgbClr val="C00000"/>
                </a:solidFill>
              </a:rPr>
              <a:t>Objetivo </a:t>
            </a:r>
            <a:r>
              <a:rPr lang="pt-BR" sz="3200" dirty="0">
                <a:solidFill>
                  <a:srgbClr val="C00000"/>
                </a:solidFill>
              </a:rPr>
              <a:t>5. Promover a saúde das </a:t>
            </a:r>
            <a:r>
              <a:rPr lang="pt-BR" sz="3200" dirty="0" smtClean="0">
                <a:solidFill>
                  <a:srgbClr val="C00000"/>
                </a:solidFill>
              </a:rPr>
              <a:t>puérperas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r>
              <a:rPr lang="pt-BR" sz="3200" dirty="0"/>
              <a:t>	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/>
              <a:t>Meta 5.1. </a:t>
            </a:r>
            <a:r>
              <a:rPr lang="pt-BR" sz="2400" dirty="0"/>
              <a:t>Orientar 100% das puérperas cadastradas no Programa sobre os cuidado do recém-nascido.</a:t>
            </a:r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5.2. </a:t>
            </a:r>
            <a:r>
              <a:rPr lang="pt-BR" sz="2400" dirty="0"/>
              <a:t>Orientar 100% das puérperas cadastradas no Programa sobre aleitamento materno exclusivo. </a:t>
            </a:r>
            <a:endParaRPr lang="pt-BR" sz="2400" dirty="0" smtClean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5.3. </a:t>
            </a:r>
            <a:r>
              <a:rPr lang="pt-BR" sz="2400" dirty="0"/>
              <a:t>Orientar 100% das puérperas cadastradas no Programa de Pré-Natal e Puerpério sobre planejamento familiar</a:t>
            </a:r>
            <a:r>
              <a:rPr lang="pt-BR" sz="2400" dirty="0" smtClean="0"/>
              <a:t>.</a:t>
            </a:r>
          </a:p>
          <a:p>
            <a:pPr algn="just">
              <a:buNone/>
            </a:pPr>
            <a:r>
              <a:rPr lang="pt-BR" sz="2400" dirty="0" smtClean="0"/>
              <a:t>		</a:t>
            </a:r>
          </a:p>
          <a:p>
            <a:pPr algn="just">
              <a:buNone/>
            </a:pPr>
            <a:r>
              <a:rPr lang="pt-BR" sz="2400" dirty="0" smtClean="0"/>
              <a:t>			* Metas alcançadas em 100%</a:t>
            </a:r>
          </a:p>
        </p:txBody>
      </p:sp>
    </p:spTree>
    <p:extLst>
      <p:ext uri="{BB962C8B-B14F-4D97-AF65-F5344CB8AC3E}">
        <p14:creationId xmlns:p14="http://schemas.microsoft.com/office/powerpoint/2010/main" val="7568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C00000"/>
                </a:solidFill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40000" lnSpcReduction="20000"/>
          </a:bodyPr>
          <a:lstStyle/>
          <a:p>
            <a:pPr marL="114300" indent="0" algn="just">
              <a:buNone/>
            </a:pPr>
            <a:r>
              <a:rPr lang="pt-BR" sz="5900" b="1" u="sng" dirty="0"/>
              <a:t>Equipe:</a:t>
            </a:r>
          </a:p>
          <a:p>
            <a:pPr marL="114300" indent="0" algn="just">
              <a:buNone/>
            </a:pPr>
            <a:r>
              <a:rPr lang="pt-BR" sz="5900" dirty="0" smtClean="0"/>
              <a:t>União da equipe em </a:t>
            </a:r>
            <a:r>
              <a:rPr lang="pt-BR" sz="5900" dirty="0"/>
              <a:t>função de um mesmo objetivo.</a:t>
            </a:r>
          </a:p>
          <a:p>
            <a:pPr marL="114300" indent="0" algn="just">
              <a:buNone/>
            </a:pPr>
            <a:r>
              <a:rPr lang="pt-BR" sz="5900" dirty="0"/>
              <a:t>Melhor capacitação.</a:t>
            </a:r>
          </a:p>
          <a:p>
            <a:pPr marL="114300" indent="0" algn="just">
              <a:buNone/>
            </a:pPr>
            <a:endParaRPr lang="pt-BR" sz="5900" b="1" u="sng" dirty="0" smtClean="0"/>
          </a:p>
          <a:p>
            <a:pPr marL="114300" indent="0" algn="just">
              <a:buNone/>
            </a:pPr>
            <a:r>
              <a:rPr lang="pt-BR" sz="5900" b="1" u="sng" dirty="0" smtClean="0"/>
              <a:t>Serviço</a:t>
            </a:r>
            <a:r>
              <a:rPr lang="pt-BR" sz="5900" b="1" u="sng" dirty="0"/>
              <a:t>:</a:t>
            </a:r>
            <a:endParaRPr lang="pt-BR" sz="5900" b="1" dirty="0"/>
          </a:p>
          <a:p>
            <a:pPr marL="114300" indent="0" algn="just">
              <a:buNone/>
            </a:pPr>
            <a:r>
              <a:rPr lang="pt-BR" sz="5900" dirty="0" smtClean="0"/>
              <a:t>Melhoria na rotina de trabalho.</a:t>
            </a:r>
          </a:p>
          <a:p>
            <a:pPr marL="114300" indent="0" algn="just">
              <a:buNone/>
            </a:pPr>
            <a:r>
              <a:rPr lang="pt-BR" sz="5900" dirty="0" smtClean="0"/>
              <a:t>Organização, coordenação e monitoramento do trabalho.</a:t>
            </a:r>
          </a:p>
          <a:p>
            <a:pPr marL="114300" indent="0" algn="just">
              <a:buNone/>
            </a:pPr>
            <a:r>
              <a:rPr lang="pt-BR" sz="5900" dirty="0" smtClean="0"/>
              <a:t>Registros </a:t>
            </a:r>
            <a:r>
              <a:rPr lang="pt-BR" sz="5900" dirty="0"/>
              <a:t>de dados </a:t>
            </a:r>
            <a:r>
              <a:rPr lang="pt-BR" sz="5900" dirty="0" smtClean="0"/>
              <a:t>organizados, </a:t>
            </a:r>
            <a:r>
              <a:rPr lang="pt-BR" sz="5900" dirty="0"/>
              <a:t>praticidade da </a:t>
            </a:r>
            <a:r>
              <a:rPr lang="pt-BR" sz="5900" dirty="0" smtClean="0"/>
              <a:t>informação.</a:t>
            </a:r>
            <a:endParaRPr lang="pt-BR" sz="5900" dirty="0"/>
          </a:p>
          <a:p>
            <a:pPr marL="114300" indent="0" algn="just">
              <a:buNone/>
            </a:pPr>
            <a:r>
              <a:rPr lang="pt-BR" sz="5900" dirty="0"/>
              <a:t>P</a:t>
            </a:r>
            <a:r>
              <a:rPr lang="pt-BR" sz="5900" dirty="0" smtClean="0"/>
              <a:t>erspectiva de </a:t>
            </a:r>
            <a:r>
              <a:rPr lang="pt-BR" sz="5900" dirty="0"/>
              <a:t>melhorar todos os programas </a:t>
            </a:r>
            <a:r>
              <a:rPr lang="pt-BR" sz="5900" dirty="0" smtClean="0"/>
              <a:t>da </a:t>
            </a:r>
            <a:r>
              <a:rPr lang="pt-BR" sz="5900" dirty="0"/>
              <a:t>unidade.</a:t>
            </a:r>
          </a:p>
          <a:p>
            <a:pPr marL="114300" indent="0" algn="just">
              <a:buNone/>
            </a:pPr>
            <a:endParaRPr lang="pt-BR" sz="5900" b="1" u="sng" dirty="0" smtClean="0"/>
          </a:p>
          <a:p>
            <a:pPr marL="114300" indent="0" algn="just">
              <a:buNone/>
            </a:pPr>
            <a:r>
              <a:rPr lang="pt-BR" sz="5900" b="1" u="sng" dirty="0" smtClean="0"/>
              <a:t>Comunidade</a:t>
            </a:r>
            <a:r>
              <a:rPr lang="pt-BR" sz="5900" b="1" u="sng" dirty="0"/>
              <a:t>:</a:t>
            </a:r>
          </a:p>
          <a:p>
            <a:pPr marL="114300" indent="0" algn="just">
              <a:buNone/>
            </a:pPr>
            <a:r>
              <a:rPr lang="pt-BR" sz="5900" dirty="0"/>
              <a:t>M</a:t>
            </a:r>
            <a:r>
              <a:rPr lang="pt-BR" sz="5900" dirty="0" smtClean="0"/>
              <a:t>aior </a:t>
            </a:r>
            <a:r>
              <a:rPr lang="pt-BR" sz="5900" dirty="0"/>
              <a:t>cobertura e qualidade de atendimento a </a:t>
            </a:r>
            <a:r>
              <a:rPr lang="pt-BR" sz="5900" dirty="0" smtClean="0"/>
              <a:t>gestantes e puérperas. </a:t>
            </a:r>
            <a:endParaRPr lang="pt-BR" sz="5900" dirty="0"/>
          </a:p>
          <a:p>
            <a:pPr marL="114300" indent="0" algn="just">
              <a:buNone/>
            </a:pPr>
            <a:r>
              <a:rPr lang="pt-BR" sz="5900" dirty="0"/>
              <a:t>Ações da intervenção incorporadas a rotina do trabalho.</a:t>
            </a:r>
          </a:p>
          <a:p>
            <a:pPr marL="114300" indent="0" algn="just">
              <a:buNone/>
            </a:pPr>
            <a:r>
              <a:rPr lang="pt-BR" sz="5900" dirty="0"/>
              <a:t>Mais </a:t>
            </a:r>
            <a:r>
              <a:rPr lang="pt-BR" sz="5900" dirty="0" smtClean="0"/>
              <a:t>conhecimento.</a:t>
            </a:r>
          </a:p>
          <a:p>
            <a:pPr marL="114300" indent="0" algn="just">
              <a:buNone/>
            </a:pPr>
            <a:r>
              <a:rPr lang="pt-BR" sz="5900" dirty="0" smtClean="0"/>
              <a:t>Reforço da </a:t>
            </a:r>
            <a:r>
              <a:rPr lang="pt-BR" sz="5900" dirty="0"/>
              <a:t>aliança </a:t>
            </a:r>
            <a:r>
              <a:rPr lang="pt-BR" sz="5900" dirty="0" smtClean="0"/>
              <a:t>equipe-comunidade.</a:t>
            </a:r>
            <a:endParaRPr lang="pt-BR" sz="59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>
                <a:solidFill>
                  <a:srgbClr val="C00000"/>
                </a:solidFill>
              </a:rPr>
              <a:t>Reflexão 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sz="2400" b="1" dirty="0" smtClean="0"/>
              <a:t>Antes da intervenção:</a:t>
            </a:r>
          </a:p>
          <a:p>
            <a:pPr marL="114300" indent="0" algn="just"/>
            <a:r>
              <a:rPr lang="pt-BR" sz="2400" dirty="0" smtClean="0"/>
              <a:t> difícil, incompreensível, inútil, </a:t>
            </a:r>
            <a:r>
              <a:rPr lang="pt-BR" sz="2400" dirty="0"/>
              <a:t>um </a:t>
            </a:r>
            <a:r>
              <a:rPr lang="pt-BR" sz="2400" dirty="0" smtClean="0"/>
              <a:t>castigo.</a:t>
            </a:r>
            <a:endParaRPr lang="pt-BR" sz="2400" dirty="0"/>
          </a:p>
          <a:p>
            <a:pPr marL="114300" indent="0" algn="just">
              <a:buNone/>
            </a:pPr>
            <a:r>
              <a:rPr lang="pt-BR" sz="2400" dirty="0" smtClean="0"/>
              <a:t>                  </a:t>
            </a:r>
          </a:p>
          <a:p>
            <a:pPr marL="114300" indent="0" algn="ctr">
              <a:buNone/>
            </a:pPr>
            <a:r>
              <a:rPr lang="pt-BR" sz="2400" dirty="0" smtClean="0"/>
              <a:t>  </a:t>
            </a:r>
            <a:r>
              <a:rPr lang="pt-BR" sz="2400" b="1" dirty="0" smtClean="0"/>
              <a:t>Após a intervenção</a:t>
            </a:r>
            <a:r>
              <a:rPr lang="pt-BR" sz="2400" dirty="0" smtClean="0"/>
              <a:t>:</a:t>
            </a:r>
            <a:endParaRPr lang="pt-BR" sz="2400" dirty="0"/>
          </a:p>
          <a:p>
            <a:pPr marL="114300" indent="0" algn="just">
              <a:buFont typeface="Arial" charset="0"/>
              <a:buChar char="•"/>
            </a:pPr>
            <a:r>
              <a:rPr lang="pt-BR" sz="2400" dirty="0" smtClean="0"/>
              <a:t>Acima </a:t>
            </a:r>
            <a:r>
              <a:rPr lang="pt-BR" sz="2400" dirty="0"/>
              <a:t>das expectativas elevou nossos conhecimentos </a:t>
            </a:r>
            <a:r>
              <a:rPr lang="pt-BR" sz="2400" dirty="0" smtClean="0"/>
              <a:t>em relação aos programas de </a:t>
            </a:r>
            <a:r>
              <a:rPr lang="pt-BR" sz="2400" dirty="0"/>
              <a:t>Saúde Familiar no Brasil</a:t>
            </a:r>
            <a:r>
              <a:rPr lang="pt-BR" sz="2400" dirty="0" smtClean="0"/>
              <a:t>.</a:t>
            </a:r>
          </a:p>
          <a:p>
            <a:pPr marL="114300" indent="0" algn="just">
              <a:buFont typeface="Arial" charset="0"/>
              <a:buChar char="•"/>
            </a:pPr>
            <a:r>
              <a:rPr lang="pt-BR" sz="2400" dirty="0" smtClean="0"/>
              <a:t> </a:t>
            </a:r>
            <a:r>
              <a:rPr lang="pt-BR" sz="2400" dirty="0"/>
              <a:t>Elevou nossa qualificação como a qualificação do serviço.</a:t>
            </a:r>
          </a:p>
          <a:p>
            <a:pPr marL="114300" indent="0" algn="just"/>
            <a:r>
              <a:rPr lang="pt-BR" sz="2400" dirty="0" smtClean="0"/>
              <a:t> </a:t>
            </a:r>
            <a:r>
              <a:rPr lang="pt-BR" sz="2400" dirty="0"/>
              <a:t>Ajudou a diagnosticar as deficiências na UBS além de aportar as ferramentas para sua solução.</a:t>
            </a:r>
          </a:p>
          <a:p>
            <a:pPr marL="114300" indent="0" algn="just">
              <a:buNone/>
            </a:pP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9569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8" name="Espaço Reservado para Conteúdo 7" descr="D:\Usuario\Downloads\11722017_1621776071438645_1977697231_n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0"/>
            <a:ext cx="4355976" cy="3356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D:\Usuario\Downloads\galeria 300-2_resize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56992"/>
            <a:ext cx="4355976" cy="3501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D:\Usuario\Downloads\11748812_1621776108105308_1435655450_n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88024" cy="3356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 descr="D:\Usuario\Downloads\IMG-20150720-WA000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4788024" cy="35010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03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>
                <a:solidFill>
                  <a:srgbClr val="C00000"/>
                </a:solidFill>
              </a:rPr>
              <a:t>Situação da ação programática antes da intervenção: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400" dirty="0"/>
              <a:t>Baixa </a:t>
            </a:r>
            <a:r>
              <a:rPr lang="pt-BR" sz="2400" dirty="0" smtClean="0"/>
              <a:t>cobertura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Registros </a:t>
            </a:r>
            <a:r>
              <a:rPr lang="pt-BR" sz="2400" dirty="0" smtClean="0"/>
              <a:t>inadequados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Qualidade </a:t>
            </a:r>
            <a:r>
              <a:rPr lang="pt-BR" sz="2400" dirty="0"/>
              <a:t>de atendimento inadequado, trabalho não </a:t>
            </a:r>
            <a:r>
              <a:rPr lang="pt-BR" sz="2400" dirty="0" smtClean="0"/>
              <a:t>planejado, não coordenado nem monitorado.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Má </a:t>
            </a:r>
            <a:r>
              <a:rPr lang="pt-BR" sz="2400" dirty="0"/>
              <a:t>adesão das </a:t>
            </a:r>
            <a:r>
              <a:rPr lang="pt-BR" sz="2400" dirty="0" smtClean="0"/>
              <a:t>gestantes e puérperas </a:t>
            </a:r>
            <a:r>
              <a:rPr lang="pt-BR" sz="2400" dirty="0"/>
              <a:t>ao </a:t>
            </a:r>
            <a:r>
              <a:rPr lang="pt-BR" sz="2400" dirty="0" smtClean="0"/>
              <a:t>programa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Falta </a:t>
            </a:r>
            <a:r>
              <a:rPr lang="pt-BR" sz="2400" dirty="0"/>
              <a:t>de busca </a:t>
            </a:r>
            <a:r>
              <a:rPr lang="pt-BR" sz="2400" dirty="0" smtClean="0"/>
              <a:t>ativa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Poucas </a:t>
            </a:r>
            <a:r>
              <a:rPr lang="pt-BR" sz="2400" dirty="0"/>
              <a:t>atividades </a:t>
            </a:r>
            <a:r>
              <a:rPr lang="pt-BR" sz="2400" dirty="0" smtClean="0"/>
              <a:t>educativas</a:t>
            </a:r>
            <a:r>
              <a:rPr lang="pt-BR" sz="2400" dirty="0"/>
              <a:t> </a:t>
            </a:r>
            <a:r>
              <a:rPr lang="pt-BR" sz="2400" dirty="0" smtClean="0"/>
              <a:t>e pouco trabalho com grupos</a:t>
            </a:r>
            <a:endParaRPr lang="pt-BR" sz="24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150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C00000"/>
                </a:solidFill>
              </a:rPr>
              <a:t>Muito obrigado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4" name="Espaço Reservado para Conteúdo 3" descr="D:\Usuario\Downloads\20150720_20105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2442" y="1839032"/>
            <a:ext cx="5399116" cy="4048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7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rgbClr val="C00000"/>
                </a:solidFill>
              </a:rPr>
              <a:t>Objetivo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	Melhorar </a:t>
            </a:r>
            <a:r>
              <a:rPr lang="pt-BR" sz="2800" dirty="0"/>
              <a:t>a Atenção à Saúde das gestantes e puérperas na UBS Central Cerrito, Cerrito/RS.</a:t>
            </a:r>
          </a:p>
          <a:p>
            <a:pPr mar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704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rgbClr val="C0000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t-BR" sz="2800" b="1" dirty="0" smtClean="0"/>
              <a:t>Ações</a:t>
            </a:r>
          </a:p>
          <a:p>
            <a:pPr marL="114300" indent="0" algn="ctr">
              <a:buNone/>
            </a:pPr>
            <a:endParaRPr lang="pt-BR" sz="2800" b="1" dirty="0"/>
          </a:p>
          <a:p>
            <a:pPr algn="just"/>
            <a:r>
              <a:rPr lang="pt-BR" sz="2800" dirty="0"/>
              <a:t>Monitoramento e </a:t>
            </a:r>
            <a:r>
              <a:rPr lang="pt-BR" sz="2800" dirty="0" smtClean="0"/>
              <a:t>avaliação</a:t>
            </a:r>
            <a:endParaRPr lang="pt-BR" sz="2800" dirty="0"/>
          </a:p>
          <a:p>
            <a:pPr algn="just"/>
            <a:r>
              <a:rPr lang="pt-BR" sz="2800" dirty="0"/>
              <a:t>Organização e gestão do </a:t>
            </a:r>
            <a:r>
              <a:rPr lang="pt-BR" sz="2800" dirty="0" smtClean="0"/>
              <a:t>serviço</a:t>
            </a:r>
            <a:endParaRPr lang="pt-BR" sz="2800" dirty="0"/>
          </a:p>
          <a:p>
            <a:pPr algn="just"/>
            <a:r>
              <a:rPr lang="pt-BR" sz="2800" dirty="0"/>
              <a:t>Engajamento </a:t>
            </a:r>
            <a:r>
              <a:rPr lang="pt-BR" sz="2800" dirty="0" smtClean="0"/>
              <a:t>público</a:t>
            </a:r>
            <a:endParaRPr lang="pt-BR" sz="2800" dirty="0"/>
          </a:p>
          <a:p>
            <a:pPr algn="just"/>
            <a:r>
              <a:rPr lang="pt-BR" sz="2800" dirty="0"/>
              <a:t>Qualificação da prática </a:t>
            </a:r>
            <a:r>
              <a:rPr lang="pt-BR" sz="2800" dirty="0" smtClean="0"/>
              <a:t>clínica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9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rgbClr val="C00000"/>
                </a:solidFill>
              </a:rPr>
              <a:t>Logística</a:t>
            </a:r>
            <a:endParaRPr lang="pt-BR" sz="4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/>
              <a:t>Manual Técnico </a:t>
            </a:r>
            <a:r>
              <a:rPr lang="pt-BR" sz="2400" dirty="0"/>
              <a:t>de Pré-natal e Puerpério do </a:t>
            </a:r>
            <a:r>
              <a:rPr lang="pt-BR" sz="2400" dirty="0" smtClean="0"/>
              <a:t>MS, </a:t>
            </a:r>
            <a:r>
              <a:rPr lang="pt-BR" sz="2400" dirty="0"/>
              <a:t>2013.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 ficha espelho de pré-natal e puerpério disponibilizada </a:t>
            </a:r>
            <a:r>
              <a:rPr lang="pt-BR" sz="2400" dirty="0"/>
              <a:t>pelo curso de especialização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Planilha </a:t>
            </a:r>
            <a:r>
              <a:rPr lang="pt-BR" sz="2400" dirty="0" smtClean="0"/>
              <a:t>eletrônica de coleta </a:t>
            </a:r>
            <a:r>
              <a:rPr lang="pt-BR" sz="2400" dirty="0"/>
              <a:t>de dados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Teste de gravidez disponibilizado pelo gestor municipal.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Folders, cartazes, banner, </a:t>
            </a:r>
            <a:r>
              <a:rPr lang="pt-BR" sz="2400" dirty="0" smtClean="0"/>
              <a:t> </a:t>
            </a:r>
            <a:r>
              <a:rPr lang="pt-BR" sz="2400" dirty="0"/>
              <a:t>confeccionados pela equipe 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Prontuário clínico </a:t>
            </a:r>
            <a:r>
              <a:rPr lang="pt-BR" sz="2400" dirty="0" smtClean="0"/>
              <a:t>das pacientes.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Livro registro do programa.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365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C00000"/>
                </a:solidFill>
              </a:rPr>
              <a:t>Objetivos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Metas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Resultado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02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rgbClr val="C00000"/>
                </a:solidFill>
              </a:rPr>
              <a:t>Quanto </a:t>
            </a:r>
            <a:r>
              <a:rPr lang="pt-BR" sz="3600" dirty="0">
                <a:solidFill>
                  <a:srgbClr val="C00000"/>
                </a:solidFill>
              </a:rPr>
              <a:t>ao Pré-natal:</a:t>
            </a:r>
          </a:p>
        </p:txBody>
      </p:sp>
    </p:spTree>
    <p:extLst>
      <p:ext uri="{BB962C8B-B14F-4D97-AF65-F5344CB8AC3E}">
        <p14:creationId xmlns:p14="http://schemas.microsoft.com/office/powerpoint/2010/main" val="11648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3200" u="sng" dirty="0" smtClean="0"/>
              <a:t/>
            </a:r>
            <a:br>
              <a:rPr lang="pt-BR" sz="3200" u="sng" dirty="0" smtClean="0"/>
            </a:br>
            <a:r>
              <a:rPr lang="pt-BR" sz="3200" u="sng" dirty="0" smtClean="0"/>
              <a:t/>
            </a:r>
            <a:br>
              <a:rPr lang="pt-BR" sz="3200" u="sng" dirty="0" smtClean="0"/>
            </a:br>
            <a:r>
              <a:rPr lang="pt-BR" sz="3200" u="sng" dirty="0" smtClean="0">
                <a:solidFill>
                  <a:srgbClr val="C00000"/>
                </a:solidFill>
              </a:rPr>
              <a:t>Objetivo </a:t>
            </a:r>
            <a:r>
              <a:rPr lang="pt-BR" sz="3200" u="sng" dirty="0">
                <a:solidFill>
                  <a:srgbClr val="C00000"/>
                </a:solidFill>
              </a:rPr>
              <a:t>1.</a:t>
            </a:r>
            <a:r>
              <a:rPr lang="pt-BR" sz="3200" dirty="0">
                <a:solidFill>
                  <a:srgbClr val="C00000"/>
                </a:solidFill>
              </a:rPr>
              <a:t> Ampliar a cobertura da atenção </a:t>
            </a:r>
            <a:r>
              <a:rPr lang="pt-BR" sz="3200" dirty="0" smtClean="0">
                <a:solidFill>
                  <a:srgbClr val="C00000"/>
                </a:solidFill>
              </a:rPr>
              <a:t>ao pré-natal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r>
              <a:rPr lang="pt-BR" sz="3200" dirty="0"/>
              <a:t>	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06916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Meta 1.1. </a:t>
            </a:r>
            <a:r>
              <a:rPr lang="pt-BR" sz="2400" dirty="0"/>
              <a:t>Alcançar 75% de cobertura das gestantes cadastradas no Programa de Pré-natal da unidade de saúde.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256658813"/>
              </p:ext>
            </p:extLst>
          </p:nvPr>
        </p:nvGraphicFramePr>
        <p:xfrm>
          <a:off x="3347864" y="2924944"/>
          <a:ext cx="52565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443711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Mês 1: 27 gestantes</a:t>
            </a:r>
          </a:p>
          <a:p>
            <a:r>
              <a:rPr lang="pt-BR" dirty="0" smtClean="0"/>
              <a:t>Mês 2: 32 gestantes</a:t>
            </a:r>
          </a:p>
          <a:p>
            <a:r>
              <a:rPr lang="pt-BR" dirty="0" smtClean="0"/>
              <a:t>Mês 3: 28 gestantes</a:t>
            </a:r>
          </a:p>
          <a:p>
            <a:r>
              <a:rPr lang="pt-BR" dirty="0" smtClean="0"/>
              <a:t>Mês 4: 30 gestantes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52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1032</Words>
  <Application>Microsoft Office PowerPoint</Application>
  <PresentationFormat>Apresentação na tela (4:3)</PresentationFormat>
  <Paragraphs>215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   Melhoria da Atenção ao Pré-natal e Puerpério na UBS Central Cerrito, Cerrito/RS     </vt:lpstr>
      <vt:lpstr>Introdução</vt:lpstr>
      <vt:lpstr>Situação da ação programática antes da intervenção:</vt:lpstr>
      <vt:lpstr>Objetivo geral</vt:lpstr>
      <vt:lpstr>Metodologia</vt:lpstr>
      <vt:lpstr>Logística</vt:lpstr>
      <vt:lpstr>Objetivos Metas Resultado </vt:lpstr>
      <vt:lpstr>   Quanto ao Pré-natal:</vt:lpstr>
      <vt:lpstr>  Objetivo 1. Ampliar a cobertura da atenção ao pré-natal   </vt:lpstr>
      <vt:lpstr>Objetivo 2. Melhorar a qualidade da atenção ao pré-natal na UBS  </vt:lpstr>
      <vt:lpstr>Objetivo 2. Melhorar a qualidade da atenção ao pré-natal na UBS  </vt:lpstr>
      <vt:lpstr>Objetivo 2. Melhorar a qualidade da atenção ao pré-natal na UBS  </vt:lpstr>
      <vt:lpstr>     Meta 2.7. Garantir que 100% das gestantes com vacina contra hepatite B em dia. </vt:lpstr>
      <vt:lpstr>Objetivo 2. Melhorar a qualidade da atenção ao pré-natal na UBS  </vt:lpstr>
      <vt:lpstr>      Meta 2.9. Garantir a primeira consulta odontológica programática para 100% das gestantes cadastradas </vt:lpstr>
      <vt:lpstr>  Objetivo 3. Melhorar a adesão ao pré-natal </vt:lpstr>
      <vt:lpstr> Objetivo 5. Realizar avaliação de risco. </vt:lpstr>
      <vt:lpstr> Objetivo 6. Promover a saúde no pré-natal. </vt:lpstr>
      <vt:lpstr> Objetivo 6. Promover a saúde no pré-natal. </vt:lpstr>
      <vt:lpstr>        Quanto ao Puerpério: </vt:lpstr>
      <vt:lpstr> Objetivo 1. Ampliar a cobertura da atenção ás puérperas </vt:lpstr>
      <vt:lpstr> Objetivo 2. Melhorar a qualidade da atenção às puérperas na UBS </vt:lpstr>
      <vt:lpstr> Objetivo 2. Melhorar a qualidade da atenção às puérperas na UBS </vt:lpstr>
      <vt:lpstr>  Objetivo 3. Melhorar a adesão das mães ao puerpério </vt:lpstr>
      <vt:lpstr>  Objetivo 4. Melhorar o registro das informações </vt:lpstr>
      <vt:lpstr>   Objetivo 5. Promover a saúde das puérperas   </vt:lpstr>
      <vt:lpstr>Discussão</vt:lpstr>
      <vt:lpstr>Reflexão crítica sobre o processo pessoal de aprendizagem</vt:lpstr>
      <vt:lpstr> </vt:lpstr>
      <vt:lpstr> Muito 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 Pré-natal e Puerpério na UBS Central Cerrito, Cerrito/RS</dc:title>
  <dc:creator>Windows</dc:creator>
  <cp:lastModifiedBy>Windows</cp:lastModifiedBy>
  <cp:revision>74</cp:revision>
  <dcterms:created xsi:type="dcterms:W3CDTF">2015-07-27T16:52:03Z</dcterms:created>
  <dcterms:modified xsi:type="dcterms:W3CDTF">2015-08-07T16:40:16Z</dcterms:modified>
</cp:coreProperties>
</file>