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80" r:id="rId6"/>
    <p:sldId id="261" r:id="rId7"/>
    <p:sldId id="257" r:id="rId8"/>
    <p:sldId id="263" r:id="rId9"/>
    <p:sldId id="278" r:id="rId10"/>
    <p:sldId id="264" r:id="rId11"/>
    <p:sldId id="277" r:id="rId12"/>
    <p:sldId id="265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2FF4C3-B1F5-490C-B91E-6307E1DD3CF9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D5275E-A3C6-4F12-9160-8AC604F98017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home/presidencia/noticias/27072004estimativas2004.shtm" TargetMode="External"/><Relationship Id="rId2" Type="http://schemas.openxmlformats.org/officeDocument/2006/relationships/hyperlink" Target="http://portal.mec.gov.br/index.php?option=com_content&amp;id=14578:programa-saude-nas-escolas&amp;Itemid=8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712968" cy="1872208"/>
          </a:xfrm>
        </p:spPr>
        <p:txBody>
          <a:bodyPr>
            <a:noAutofit/>
          </a:bodyPr>
          <a:lstStyle/>
          <a:p>
            <a:r>
              <a:rPr lang="pt-BR" sz="2600" b="1" dirty="0" smtClean="0"/>
              <a:t>Melhoria da Atenção </a:t>
            </a:r>
            <a:r>
              <a:rPr lang="pt-BR" sz="2600" b="1" dirty="0"/>
              <a:t>à</a:t>
            </a:r>
            <a:r>
              <a:rPr lang="pt-BR" sz="2600" b="1" dirty="0" smtClean="0"/>
              <a:t> Saúde Bucal dos escolares da Pré-escola Municipal Maricas Lopes em Ipiranga/PI</a:t>
            </a:r>
            <a:r>
              <a:rPr lang="pt-BR" sz="2200" b="1" dirty="0"/>
              <a:t/>
            </a:r>
            <a:br>
              <a:rPr lang="pt-BR" sz="2200" b="1" dirty="0"/>
            </a:br>
            <a:r>
              <a:rPr lang="pt-BR" sz="2200" b="1" dirty="0"/>
              <a:t/>
            </a:r>
            <a:br>
              <a:rPr lang="pt-BR" sz="2200" b="1" dirty="0"/>
            </a:br>
            <a:endParaRPr lang="pt-BR" sz="2200" b="1" dirty="0">
              <a:latin typeface="Californian FB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23728" y="315694"/>
            <a:ext cx="66967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altLang="pt-BR" dirty="0" smtClean="0"/>
          </a:p>
          <a:p>
            <a:r>
              <a:rPr lang="pt-BR" altLang="pt-BR" sz="2000" dirty="0" smtClean="0"/>
              <a:t>UNIVERSIDADE </a:t>
            </a:r>
            <a:r>
              <a:rPr lang="pt-BR" altLang="pt-BR" sz="2000" dirty="0"/>
              <a:t>ABERTA DO SUS – UNASUS</a:t>
            </a:r>
          </a:p>
          <a:p>
            <a:r>
              <a:rPr lang="pt-BR" altLang="pt-BR" sz="2000" dirty="0"/>
              <a:t>UNIVERSIDADE FEDERAL DE PELOTAS</a:t>
            </a:r>
          </a:p>
          <a:p>
            <a:r>
              <a:rPr lang="pt-BR" altLang="pt-BR" sz="2000" dirty="0" smtClean="0"/>
              <a:t>ESPECIALIZAÇÃO </a:t>
            </a:r>
            <a:r>
              <a:rPr lang="pt-BR" altLang="pt-BR" sz="2000" dirty="0"/>
              <a:t>EM SAÚDE DA FAMÍLIA</a:t>
            </a:r>
          </a:p>
          <a:p>
            <a:r>
              <a:rPr lang="pt-BR" altLang="pt-BR" sz="2000" dirty="0"/>
              <a:t>MODALIDADE À DISTÂNCIA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53621"/>
            <a:ext cx="1351107" cy="136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4077072"/>
            <a:ext cx="8712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ANNA CAROLINE DE SOUSA LISBOA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000" b="1" dirty="0"/>
              <a:t>Orientador : Prof. Guilherme Ávila </a:t>
            </a:r>
            <a:r>
              <a:rPr lang="pt-BR" sz="2000" b="1" dirty="0" smtClean="0"/>
              <a:t>Salgado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 smtClean="0"/>
              <a:t>Teresina/PI, Fevereiro de 2015</a:t>
            </a:r>
          </a:p>
          <a:p>
            <a:pPr algn="ctr"/>
            <a:endParaRPr lang="pt-BR" sz="2400" b="1" dirty="0" smtClean="0"/>
          </a:p>
          <a:p>
            <a:pPr algn="ctr"/>
            <a:endParaRPr lang="pt-BR" sz="2400" b="1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49280"/>
            <a:ext cx="748883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Metodologia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916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/>
              <a:t>Atividades </a:t>
            </a:r>
            <a:r>
              <a:rPr lang="pt-BR" sz="2600" dirty="0"/>
              <a:t>educativas </a:t>
            </a:r>
            <a:r>
              <a:rPr lang="pt-BR" sz="2600" dirty="0" smtClean="0"/>
              <a:t>coletivas de </a:t>
            </a:r>
            <a:r>
              <a:rPr lang="pt-BR" sz="2600" dirty="0"/>
              <a:t>promoção e prevenção de saúde </a:t>
            </a:r>
            <a:r>
              <a:rPr lang="pt-BR" sz="2600" dirty="0" smtClean="0"/>
              <a:t>bucal</a:t>
            </a:r>
          </a:p>
          <a:p>
            <a:pPr marL="722313" indent="-192088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600" dirty="0" smtClean="0"/>
              <a:t>Rodas de diálogo</a:t>
            </a:r>
          </a:p>
          <a:p>
            <a:pPr marL="722313" indent="-192088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600" dirty="0" smtClean="0"/>
              <a:t>Exibição de filme</a:t>
            </a:r>
          </a:p>
          <a:p>
            <a:pPr marL="722313" indent="-192088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600" dirty="0" smtClean="0"/>
              <a:t>Escovação supervisionada com creme dental e gel fluoretado (doação de kits)</a:t>
            </a:r>
          </a:p>
        </p:txBody>
      </p:sp>
    </p:spTree>
    <p:extLst>
      <p:ext uri="{BB962C8B-B14F-4D97-AF65-F5344CB8AC3E}">
        <p14:creationId xmlns:p14="http://schemas.microsoft.com/office/powerpoint/2010/main" val="34988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Metodologia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400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ANNA CAROLINA\Pictures\fotos do celular\2014-04-10 08.44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3" y="1412776"/>
            <a:ext cx="38223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NA CAROLINA\Pictures\fotos do celular\2014-04-23 09.13.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NA CAROLINA\Pictures\fotos do celular\2014-05-07 10.24.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3"/>
            <a:ext cx="3744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NA CAROLINA\Pictures\fotos do celular\2014-04-24 09.07.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93" y="4077074"/>
            <a:ext cx="38223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Metodologia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600" dirty="0" smtClean="0"/>
              <a:t>Atendimento individual </a:t>
            </a:r>
            <a:r>
              <a:rPr lang="pt-BR" sz="2600" dirty="0"/>
              <a:t>dos escolares com avaliações alteradas no consultório odontológico.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/>
              <a:t>Os agendados foram atendidos em 02 turnos (manhã e tarde).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/>
              <a:t>Atendimento às urgências e às especialidades</a:t>
            </a:r>
            <a:r>
              <a:rPr lang="pt-BR" sz="2600" dirty="0" smtClean="0"/>
              <a:t>.</a:t>
            </a:r>
          </a:p>
          <a:p>
            <a:endParaRPr lang="pt-BR" dirty="0"/>
          </a:p>
        </p:txBody>
      </p:sp>
      <p:pic>
        <p:nvPicPr>
          <p:cNvPr id="2050" name="Picture 2" descr="C:\Users\ANNA CAROLINA\Pictures\20141103_153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83" y="3717032"/>
            <a:ext cx="223388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NNA CAROLINA\Pictures\atendimen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717032"/>
            <a:ext cx="33843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Metodologia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Após a 1º consulta odontológica programada o escolar </a:t>
            </a:r>
            <a:r>
              <a:rPr lang="pt-BR" sz="2600" dirty="0" smtClean="0"/>
              <a:t>era </a:t>
            </a:r>
            <a:r>
              <a:rPr lang="pt-BR" sz="2600" dirty="0"/>
              <a:t>agendado até concluir seu tratamento.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A comunidade foi informada da intervenção.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Semanalmente as fichas individuais eram examinadas, identificando os faltosos</a:t>
            </a:r>
            <a:r>
              <a:rPr lang="pt-BR" sz="26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O</a:t>
            </a:r>
            <a:r>
              <a:rPr lang="pt-BR" sz="2600" dirty="0" smtClean="0"/>
              <a:t> </a:t>
            </a:r>
            <a:r>
              <a:rPr lang="pt-BR" sz="2600" dirty="0"/>
              <a:t>acompanhamento mensal </a:t>
            </a:r>
            <a:r>
              <a:rPr lang="pt-BR" sz="2600" dirty="0" smtClean="0"/>
              <a:t>foi feito a partir da </a:t>
            </a:r>
            <a:r>
              <a:rPr lang="pt-BR" sz="2600" dirty="0"/>
              <a:t>planilha eletrônica de coleta de </a:t>
            </a:r>
            <a:r>
              <a:rPr lang="pt-BR" sz="2600" dirty="0" smtClean="0"/>
              <a:t>dados.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6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Objetivos – Metas - Resultados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26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Objetivo 1: </a:t>
            </a:r>
            <a:r>
              <a:rPr lang="pt-BR" sz="2400" dirty="0" smtClean="0"/>
              <a:t>Ampliar </a:t>
            </a:r>
            <a:r>
              <a:rPr lang="pt-BR" sz="2400" dirty="0"/>
              <a:t>a cobertura de atenção à saúde bucal dos escolares</a:t>
            </a:r>
            <a:r>
              <a:rPr lang="pt-B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b="1" dirty="0" smtClean="0"/>
              <a:t>Meta 1</a:t>
            </a:r>
            <a:r>
              <a:rPr lang="pt-BR" sz="2400" b="1" dirty="0"/>
              <a:t>:</a:t>
            </a:r>
            <a:r>
              <a:rPr lang="pt-BR" sz="2400" dirty="0"/>
              <a:t> Ampliar a cobertura de ação coletiva de exame bucal com finalidade epidemiológica em 100% dos escolares da Pré-escola municipal Maricas Lopes de Ipiranga do Piauí </a:t>
            </a:r>
            <a:r>
              <a:rPr lang="pt-B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Resultado:</a:t>
            </a:r>
            <a:r>
              <a:rPr lang="pt-BR" sz="2400" dirty="0" smtClean="0"/>
              <a:t> </a:t>
            </a: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escola possui um total de 122 alunos de 0-6 anos e 98 alunos de 0-5 </a:t>
            </a:r>
            <a:r>
              <a:rPr lang="pt-BR" sz="2400" dirty="0" smtClean="0"/>
              <a:t>anos, </a:t>
            </a:r>
            <a:r>
              <a:rPr lang="pt-BR" sz="2400" dirty="0"/>
              <a:t>todos os escolares foram examinados alcançando uma cobertura de 100</a:t>
            </a:r>
            <a:r>
              <a:rPr lang="pt-BR" sz="2400" dirty="0" smtClean="0"/>
              <a:t>%.</a:t>
            </a:r>
            <a:endParaRPr lang="pt-BR" sz="2400" dirty="0"/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9628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Objetivos – Metas - Resultados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1432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/>
              <a:t>Objetivo 1:</a:t>
            </a:r>
            <a:r>
              <a:rPr lang="pt-BR" sz="2400" dirty="0" smtClean="0"/>
              <a:t> Ampliar </a:t>
            </a:r>
            <a:r>
              <a:rPr lang="pt-BR" sz="2400" dirty="0"/>
              <a:t>a cobertura de atenção à saúde bucal dos escolares.</a:t>
            </a:r>
          </a:p>
          <a:p>
            <a:pPr marL="0" indent="0">
              <a:buNone/>
            </a:pPr>
            <a:r>
              <a:rPr lang="pt-BR" sz="2400" b="1" dirty="0"/>
              <a:t>Meta 2:</a:t>
            </a:r>
            <a:r>
              <a:rPr lang="pt-BR" sz="2400" dirty="0"/>
              <a:t> Ampliar a cobertura de primeira consulta odontológica programática  para </a:t>
            </a:r>
            <a:r>
              <a:rPr lang="pt-BR" sz="2400" dirty="0" smtClean="0"/>
              <a:t>100</a:t>
            </a:r>
            <a:r>
              <a:rPr lang="pt-BR" sz="2400" dirty="0"/>
              <a:t>% dos escolares da Pré-escola Maricas Lopes  de Ipiranga do Piauí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b="1" dirty="0" smtClean="0"/>
              <a:t>Resultado:</a:t>
            </a:r>
            <a:r>
              <a:rPr lang="pt-BR" sz="2400" dirty="0" smtClean="0"/>
              <a:t> cobertura </a:t>
            </a:r>
            <a:r>
              <a:rPr lang="pt-BR" sz="2400" dirty="0"/>
              <a:t>de 36,9</a:t>
            </a:r>
            <a:r>
              <a:rPr lang="pt-BR" sz="2400" dirty="0" smtClean="0"/>
              <a:t>% .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44797" t="34820" r="28395" b="31615"/>
          <a:stretch/>
        </p:blipFill>
        <p:spPr bwMode="auto">
          <a:xfrm>
            <a:off x="2267744" y="3933056"/>
            <a:ext cx="4824536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79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Objetivo 2</a:t>
            </a:r>
            <a:r>
              <a:rPr lang="pt-BR" sz="2400" b="1" dirty="0"/>
              <a:t>:</a:t>
            </a:r>
            <a:r>
              <a:rPr lang="pt-BR" sz="2400" dirty="0"/>
              <a:t> Melhorar a qualidade da atenção à saúde bucal.</a:t>
            </a:r>
          </a:p>
          <a:p>
            <a:pPr marL="0" indent="0">
              <a:buNone/>
            </a:pPr>
            <a:r>
              <a:rPr lang="pt-BR" sz="2400" b="1" dirty="0"/>
              <a:t>Meta 3:</a:t>
            </a:r>
            <a:r>
              <a:rPr lang="pt-BR" sz="2400" dirty="0"/>
              <a:t> Ampliar a cobertura de primeira consulta odontológica programática em </a:t>
            </a:r>
            <a:r>
              <a:rPr lang="pt-BR" sz="2400" dirty="0" smtClean="0"/>
              <a:t>100</a:t>
            </a:r>
            <a:r>
              <a:rPr lang="pt-BR" sz="2400" dirty="0"/>
              <a:t>% dos escolares classificados com necessidade de tratamento. 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Resultado:</a:t>
            </a:r>
            <a:r>
              <a:rPr lang="pt-BR" sz="2400" dirty="0" smtClean="0"/>
              <a:t> Proporção de 57,4% de escolares de alto risco.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44797" t="26977" r="28572" b="38203"/>
          <a:stretch/>
        </p:blipFill>
        <p:spPr bwMode="auto">
          <a:xfrm>
            <a:off x="2195736" y="3645024"/>
            <a:ext cx="4752528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0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/>
          <a:lstStyle/>
          <a:p>
            <a:pPr marL="0" lvl="0" indent="0">
              <a:buClr>
                <a:srgbClr val="D16349"/>
              </a:buClr>
              <a:buNone/>
            </a:pPr>
            <a:r>
              <a:rPr lang="pt-BR" sz="2400" b="1" dirty="0">
                <a:solidFill>
                  <a:prstClr val="black"/>
                </a:solidFill>
              </a:rPr>
              <a:t>Objetivo 2:</a:t>
            </a:r>
            <a:r>
              <a:rPr lang="pt-BR" sz="2400" dirty="0">
                <a:solidFill>
                  <a:prstClr val="black"/>
                </a:solidFill>
              </a:rPr>
              <a:t> Melhorar a qualidade da atenção à saúde bucal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4:</a:t>
            </a:r>
            <a:r>
              <a:rPr lang="pt-BR" sz="2400" dirty="0"/>
              <a:t> Realizar pelo menos uma escovação supervisionada com creme dental em 100% dos escolares.</a:t>
            </a:r>
          </a:p>
          <a:p>
            <a:pPr marL="0" indent="0">
              <a:buNone/>
            </a:pPr>
            <a:r>
              <a:rPr lang="pt-BR" b="1" dirty="0" smtClean="0"/>
              <a:t>Resultado:</a:t>
            </a:r>
            <a:r>
              <a:rPr lang="pt-BR" dirty="0" smtClean="0"/>
              <a:t> 100% de cobertura.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44621" t="38270" r="28571" b="25342"/>
          <a:stretch/>
        </p:blipFill>
        <p:spPr bwMode="auto">
          <a:xfrm>
            <a:off x="1907704" y="3429000"/>
            <a:ext cx="5256584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9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pPr marL="0" lvl="0" indent="0">
              <a:buClr>
                <a:srgbClr val="D16349"/>
              </a:buClr>
              <a:buNone/>
            </a:pPr>
            <a:r>
              <a:rPr lang="pt-BR" sz="2400" b="1" dirty="0">
                <a:solidFill>
                  <a:prstClr val="black"/>
                </a:solidFill>
              </a:rPr>
              <a:t>Objetivo 2:</a:t>
            </a:r>
            <a:r>
              <a:rPr lang="pt-BR" sz="2400" dirty="0">
                <a:solidFill>
                  <a:prstClr val="black"/>
                </a:solidFill>
              </a:rPr>
              <a:t> Melhorar a qualidade da atenção à saúde bucal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/>
              <a:t>Meta </a:t>
            </a:r>
            <a:r>
              <a:rPr lang="pt-BR" sz="2400" b="1" dirty="0"/>
              <a:t>5:</a:t>
            </a:r>
            <a:r>
              <a:rPr lang="pt-BR" sz="2400" dirty="0"/>
              <a:t> Realizar pelo menos quatro aplicações de gel fluoretado com escova dental em 100% dos escolares de alto risco para doenças bucais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b="1" dirty="0" smtClean="0"/>
              <a:t>Resultado:</a:t>
            </a:r>
            <a:r>
              <a:rPr lang="pt-BR" sz="2400" dirty="0" smtClean="0"/>
              <a:t> 100% de cobertura.</a:t>
            </a:r>
            <a:endParaRPr lang="pt-BR" sz="2400" dirty="0"/>
          </a:p>
          <a:p>
            <a:pPr marL="0" indent="0">
              <a:buNone/>
            </a:pPr>
            <a:endParaRPr lang="pt-BR" sz="2600" dirty="0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44621" t="31684" r="28572" b="32556"/>
          <a:stretch/>
        </p:blipFill>
        <p:spPr bwMode="auto">
          <a:xfrm>
            <a:off x="1979712" y="3630305"/>
            <a:ext cx="475252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51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pt-BR" sz="2600" b="1" dirty="0">
                <a:solidFill>
                  <a:prstClr val="black"/>
                </a:solidFill>
              </a:rPr>
              <a:t>Objetivo 2:</a:t>
            </a:r>
            <a:r>
              <a:rPr lang="pt-BR" sz="2600" dirty="0">
                <a:solidFill>
                  <a:prstClr val="black"/>
                </a:solidFill>
              </a:rPr>
              <a:t> Melhorar a qualidade da atenção à saúde bucal.</a:t>
            </a:r>
            <a:endParaRPr lang="pt-BR" sz="2600" b="1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Meta </a:t>
            </a:r>
            <a:r>
              <a:rPr lang="pt-BR" sz="2600" b="1" dirty="0"/>
              <a:t>6:</a:t>
            </a:r>
            <a:r>
              <a:rPr lang="pt-BR" sz="2600" dirty="0"/>
              <a:t> Concluir o tratamento dentário em </a:t>
            </a:r>
            <a:r>
              <a:rPr lang="pt-BR" sz="2600" dirty="0" smtClean="0"/>
              <a:t>100</a:t>
            </a:r>
            <a:r>
              <a:rPr lang="pt-BR" sz="2600" dirty="0"/>
              <a:t>% dos escolares com primeira consulta odontológica programática.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Resultado:</a:t>
            </a:r>
            <a:r>
              <a:rPr lang="pt-BR" sz="2600" dirty="0" smtClean="0"/>
              <a:t> 100% de tratamento concluído.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6981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pPr algn="l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600" dirty="0" smtClean="0"/>
              <a:t>O Projeto de intervenção baseou-se no modelo do </a:t>
            </a:r>
            <a:r>
              <a:rPr lang="pt-BR" sz="2600" dirty="0"/>
              <a:t>Programa Saúde na Escola (PSE</a:t>
            </a:r>
            <a:r>
              <a:rPr lang="pt-BR" sz="2600" dirty="0" smtClean="0"/>
              <a:t>).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44923" y="3356992"/>
            <a:ext cx="7648473" cy="261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 smtClean="0"/>
              <a:t>Visitas as escolas=&gt; Av. epidemiológica de saúde bucal=&gt;atividades educativas de promoção e prevenção de saúde bucal=&gt; atendimentos dos escolares com avaliações alteradas no consultório odontológico.</a:t>
            </a:r>
            <a:endParaRPr lang="pt-BR" sz="2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845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Objetivo 3</a:t>
            </a:r>
            <a:r>
              <a:rPr lang="pt-BR" sz="2600" b="1" dirty="0"/>
              <a:t>:</a:t>
            </a:r>
            <a:r>
              <a:rPr lang="pt-BR" sz="2600" dirty="0"/>
              <a:t> Melhorar a adesão ao atendimento em saúde bucal dos escolares.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/>
              <a:t>Meta 7:</a:t>
            </a:r>
            <a:r>
              <a:rPr lang="pt-BR" sz="2600" dirty="0"/>
              <a:t> Fazer busca ativa de 100% dos escolares encaminhados e que não compareceram para a primeira consulta odontológica programática</a:t>
            </a:r>
            <a:r>
              <a:rPr lang="pt-BR" sz="26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Resultado:</a:t>
            </a:r>
            <a:r>
              <a:rPr lang="pt-BR" sz="2600" dirty="0" smtClean="0"/>
              <a:t> 100% dos faltosos foram buscados.</a:t>
            </a:r>
            <a:endParaRPr lang="pt-BR" sz="2600" dirty="0"/>
          </a:p>
          <a:p>
            <a:pPr>
              <a:lnSpc>
                <a:spcPct val="150000"/>
              </a:lnSpc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6109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pt-BR" sz="2600" b="1" dirty="0">
                <a:solidFill>
                  <a:prstClr val="black"/>
                </a:solidFill>
              </a:rPr>
              <a:t>Objetivo 3:</a:t>
            </a:r>
            <a:r>
              <a:rPr lang="pt-BR" sz="2600" dirty="0">
                <a:solidFill>
                  <a:prstClr val="black"/>
                </a:solidFill>
              </a:rPr>
              <a:t> Melhorar a adesão ao atendimento em saúde bucal dos escolares</a:t>
            </a:r>
            <a:r>
              <a:rPr lang="pt-BR" sz="2600" dirty="0" smtClean="0">
                <a:solidFill>
                  <a:prstClr val="black"/>
                </a:solidFill>
              </a:rPr>
              <a:t>.</a:t>
            </a:r>
            <a:endParaRPr lang="pt-BR" sz="2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Meta </a:t>
            </a:r>
            <a:r>
              <a:rPr lang="pt-BR" sz="2600" b="1" dirty="0"/>
              <a:t>8:</a:t>
            </a:r>
            <a:r>
              <a:rPr lang="pt-BR" sz="2600" dirty="0"/>
              <a:t> Fazer busca ativa de 100% dos escolares com primeira consulta odontológica programática faltosos às consultas subsequentes.  </a:t>
            </a:r>
            <a:endParaRPr lang="pt-BR" sz="2600" dirty="0" smtClean="0"/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pt-BR" sz="2600" b="1" dirty="0">
                <a:solidFill>
                  <a:prstClr val="black"/>
                </a:solidFill>
              </a:rPr>
              <a:t>Resultado:</a:t>
            </a:r>
            <a:r>
              <a:rPr lang="pt-BR" sz="2600" dirty="0">
                <a:solidFill>
                  <a:prstClr val="black"/>
                </a:solidFill>
              </a:rPr>
              <a:t> 100% dos faltosos foram buscados.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endParaRPr lang="pt-BR" sz="2600" dirty="0">
              <a:solidFill>
                <a:prstClr val="black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7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Objetivo 4</a:t>
            </a:r>
            <a:r>
              <a:rPr lang="pt-BR" sz="2600" b="1" dirty="0"/>
              <a:t>:</a:t>
            </a:r>
            <a:r>
              <a:rPr lang="pt-BR" sz="2600" dirty="0"/>
              <a:t> Melhorar o registro das informações.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/>
              <a:t>Meta 9:</a:t>
            </a:r>
            <a:r>
              <a:rPr lang="pt-BR" sz="2600" dirty="0"/>
              <a:t> Manter registro atualizado em planilha e/ou prontuário de </a:t>
            </a:r>
            <a:r>
              <a:rPr lang="pt-BR" sz="2600" dirty="0" smtClean="0"/>
              <a:t>100</a:t>
            </a:r>
            <a:r>
              <a:rPr lang="pt-BR" sz="2600" dirty="0"/>
              <a:t>% dos escolares com primeira consulta odontológica programática.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Resultado:</a:t>
            </a:r>
            <a:r>
              <a:rPr lang="pt-BR" sz="2600" dirty="0" smtClean="0"/>
              <a:t> 100% dos registros atualizados.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8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Objetivo 5</a:t>
            </a:r>
            <a:r>
              <a:rPr lang="pt-BR" sz="2600" b="1" dirty="0"/>
              <a:t>:</a:t>
            </a:r>
            <a:r>
              <a:rPr lang="pt-BR" sz="2600" dirty="0"/>
              <a:t> Promover a saúde bucal dos escolares.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/>
              <a:t>Meta 10: </a:t>
            </a:r>
            <a:r>
              <a:rPr lang="pt-BR" sz="2600" dirty="0"/>
              <a:t>Fornecer orientações sobre higiene bucal para 100% dos escolares da escola foco da intervenção</a:t>
            </a:r>
            <a:r>
              <a:rPr lang="pt-BR" sz="26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Resultado: </a:t>
            </a:r>
            <a:r>
              <a:rPr lang="pt-BR" sz="2600" dirty="0" smtClean="0"/>
              <a:t>100% dos escolares informados sobre orientações de higiene bucal.</a:t>
            </a: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2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>
                <a:solidFill>
                  <a:srgbClr val="8CADAE">
                    <a:shade val="75000"/>
                  </a:srgbClr>
                </a:solidFill>
              </a:rPr>
              <a:t>Objetivos – Metas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pt-BR" sz="2600" b="1" dirty="0">
                <a:solidFill>
                  <a:prstClr val="black"/>
                </a:solidFill>
              </a:rPr>
              <a:t>Objetivo 5:</a:t>
            </a:r>
            <a:r>
              <a:rPr lang="pt-BR" sz="2600" dirty="0">
                <a:solidFill>
                  <a:prstClr val="black"/>
                </a:solidFill>
              </a:rPr>
              <a:t> Promover a saúde bucal dos escolares</a:t>
            </a:r>
            <a:r>
              <a:rPr lang="pt-BR" sz="2600" dirty="0" smtClean="0">
                <a:solidFill>
                  <a:prstClr val="black"/>
                </a:solidFill>
              </a:rPr>
              <a:t>.</a:t>
            </a:r>
            <a:endParaRPr lang="pt-BR" sz="2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600" b="1" dirty="0" smtClean="0"/>
              <a:t>Meta </a:t>
            </a:r>
            <a:r>
              <a:rPr lang="pt-BR" sz="2600" b="1" dirty="0"/>
              <a:t>11:</a:t>
            </a:r>
            <a:r>
              <a:rPr lang="pt-BR" sz="2600" dirty="0"/>
              <a:t>Fornecer orientações sobre dieta para 100% dos escolares da escola foco da intervenção</a:t>
            </a:r>
            <a:r>
              <a:rPr lang="pt-BR" sz="2600" dirty="0" smtClean="0"/>
              <a:t>.</a:t>
            </a:r>
          </a:p>
          <a:p>
            <a:pPr marL="0" lvl="0" indent="0">
              <a:lnSpc>
                <a:spcPct val="150000"/>
              </a:lnSpc>
              <a:buClr>
                <a:srgbClr val="D16349"/>
              </a:buClr>
              <a:buNone/>
            </a:pPr>
            <a:r>
              <a:rPr lang="pt-BR" sz="2600" b="1" dirty="0">
                <a:solidFill>
                  <a:prstClr val="black"/>
                </a:solidFill>
              </a:rPr>
              <a:t>Resultado: </a:t>
            </a:r>
            <a:r>
              <a:rPr lang="pt-BR" sz="2600" dirty="0">
                <a:solidFill>
                  <a:prstClr val="black"/>
                </a:solidFill>
              </a:rPr>
              <a:t>100% dos escolares informados sobre orientações </a:t>
            </a:r>
            <a:r>
              <a:rPr lang="pt-BR" sz="2600" dirty="0" smtClean="0">
                <a:solidFill>
                  <a:prstClr val="black"/>
                </a:solidFill>
              </a:rPr>
              <a:t>de dieta.</a:t>
            </a:r>
            <a:endParaRPr lang="pt-BR" sz="2600" dirty="0">
              <a:solidFill>
                <a:prstClr val="black"/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Discussão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400" dirty="0"/>
              <a:t>A intervenção proporcionou uma nova </a:t>
            </a:r>
            <a:r>
              <a:rPr lang="pt-BR" sz="2400" dirty="0" smtClean="0"/>
              <a:t>porta de entrada, </a:t>
            </a:r>
            <a:r>
              <a:rPr lang="pt-BR" sz="2400" dirty="0"/>
              <a:t>melhorou o acesso e ampliação da cobertura da atenção aos pré-escolares </a:t>
            </a:r>
            <a:r>
              <a:rPr lang="pt-BR" sz="2400" dirty="0" smtClean="0"/>
              <a:t>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400" dirty="0" smtClean="0"/>
              <a:t>De </a:t>
            </a:r>
            <a:r>
              <a:rPr lang="pt-BR" sz="2400" dirty="0"/>
              <a:t>acordo com a PNAD, realizada em 2003, aproximadamente 80% de crianças menores de cinco anos nunca haviam realizado uma consulta odontológica (IBGE, 2004</a:t>
            </a:r>
            <a:r>
              <a:rPr lang="pt-BR" sz="2400" dirty="0" smtClean="0"/>
              <a:t>).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400" dirty="0"/>
              <a:t>Dados em nível nacional revelam alta proporção de pré-escolares que nunca procuraram atendimento odontológico (PINHEIRO; TORRES, 2006).</a:t>
            </a:r>
            <a:endParaRPr lang="pt-BR" sz="2600" dirty="0" smtClean="0"/>
          </a:p>
        </p:txBody>
      </p:sp>
    </p:spTree>
    <p:extLst>
      <p:ext uri="{BB962C8B-B14F-4D97-AF65-F5344CB8AC3E}">
        <p14:creationId xmlns:p14="http://schemas.microsoft.com/office/powerpoint/2010/main" val="1256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>
                <a:solidFill>
                  <a:srgbClr val="8CADAE">
                    <a:shade val="75000"/>
                  </a:srgbClr>
                </a:solidFill>
              </a:rPr>
              <a:t>Discussão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/>
              <a:t>As </a:t>
            </a:r>
            <a:r>
              <a:rPr lang="pt-BR" sz="2600" dirty="0"/>
              <a:t>atribuições da equipe foram revistas, pois as atividades de saúde bucal eram concentradas na </a:t>
            </a:r>
            <a:r>
              <a:rPr lang="pt-BR" sz="2600" dirty="0" smtClean="0"/>
              <a:t>dentista.</a:t>
            </a:r>
            <a:endParaRPr lang="pt-BR" sz="26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A intervenção propiciou a </a:t>
            </a:r>
            <a:r>
              <a:rPr lang="pt-BR" sz="2600" dirty="0" smtClean="0"/>
              <a:t>melhoria </a:t>
            </a:r>
            <a:r>
              <a:rPr lang="pt-BR" sz="2600" dirty="0"/>
              <a:t>dos registros e a qualificação da atenção com destaque à ampliação das primeiras consultas odontológicas e a classificação quanto ao risco de cárie.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24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>
                <a:solidFill>
                  <a:srgbClr val="8CADAE">
                    <a:shade val="75000"/>
                  </a:srgbClr>
                </a:solidFill>
              </a:rPr>
              <a:t>Discussão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A intervenção </a:t>
            </a:r>
            <a:r>
              <a:rPr lang="pt-BR" sz="2600" dirty="0" smtClean="0"/>
              <a:t>veio </a:t>
            </a:r>
            <a:r>
              <a:rPr lang="pt-BR" sz="2600" dirty="0"/>
              <a:t>como plano piloto e vai servir de espelho para ser trabalhado em todas as ESF do município de </a:t>
            </a:r>
            <a:r>
              <a:rPr lang="pt-BR" sz="2600" dirty="0" smtClean="0"/>
              <a:t>Ipiranga-PI.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9666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Reflexão crítica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O Ensino </a:t>
            </a:r>
            <a:r>
              <a:rPr lang="pt-BR" sz="2600" dirty="0" smtClean="0"/>
              <a:t>à Distância é </a:t>
            </a:r>
            <a:r>
              <a:rPr lang="pt-BR" sz="2600" dirty="0"/>
              <a:t>uma forma de ensino que possibilita a </a:t>
            </a:r>
            <a:r>
              <a:rPr lang="pt-BR" sz="2600" dirty="0" smtClean="0"/>
              <a:t>auto-aprendizagem.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T</a:t>
            </a:r>
            <a:r>
              <a:rPr lang="pt-BR" sz="2600" dirty="0" smtClean="0"/>
              <a:t>roca </a:t>
            </a:r>
            <a:r>
              <a:rPr lang="pt-BR" sz="2600" dirty="0"/>
              <a:t>de saberes </a:t>
            </a:r>
            <a:r>
              <a:rPr lang="pt-BR" sz="2600" dirty="0" smtClean="0"/>
              <a:t>que garante </a:t>
            </a:r>
            <a:r>
              <a:rPr lang="pt-BR" sz="2600" dirty="0"/>
              <a:t>a formação de um cidadão atuante na presente sociedade</a:t>
            </a:r>
            <a:r>
              <a:rPr lang="pt-BR" sz="26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/>
              <a:t>O aprendizado é a incorporação das </a:t>
            </a:r>
            <a:r>
              <a:rPr lang="pt-BR" sz="2600" dirty="0"/>
              <a:t>ideias planejadas para cada atividade e </a:t>
            </a:r>
            <a:r>
              <a:rPr lang="pt-BR" sz="2600" dirty="0" smtClean="0"/>
              <a:t>as mudanças na </a:t>
            </a:r>
            <a:r>
              <a:rPr lang="pt-BR" sz="2600" dirty="0"/>
              <a:t>rotina de </a:t>
            </a:r>
            <a:r>
              <a:rPr lang="pt-BR" sz="2600" dirty="0" smtClean="0"/>
              <a:t>trabalho.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4111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Referências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3300" dirty="0"/>
              <a:t>BRASIL. Ministério da Educação. Programa Saúde nas Escolas. Disponível em </a:t>
            </a:r>
            <a:r>
              <a:rPr lang="pt-BR" sz="3300" u="sng" dirty="0">
                <a:hlinkClick r:id="rId2"/>
              </a:rPr>
              <a:t>http://portal.mec.gov.br/index.php?option=com_content&amp;id=14578:programa-saude-nas-escolas&amp;Itemid=817</a:t>
            </a:r>
            <a:r>
              <a:rPr lang="pt-BR" sz="3300" dirty="0"/>
              <a:t>. Acesso em: 06 de agosto de 2014.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BRASIL. Ministério da Saúde. Departamento da Atenção Básica. Caderno de Atenção Básica nº 17: Saúde bucal. Brasília: Ministério da Saúde, 2006.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BRASIL. Ministério da Saúde. Departamento da Atenção Básica. Caderno de Atenção Básica nº 24: Saúde na escola. Brasília: Ministério da Saúde, 2009.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Pinheiro RS, Torres TZ. Uso de serviços odontológicos entre os Estados do Brasil. Ciênc Saúde Coletiva 2006.</a:t>
            </a:r>
          </a:p>
          <a:p>
            <a:pPr marL="0" indent="0">
              <a:buNone/>
            </a:pPr>
            <a:r>
              <a:rPr lang="pt-BR" sz="3300" dirty="0"/>
              <a:t> </a:t>
            </a:r>
          </a:p>
          <a:p>
            <a:pPr marL="0" indent="0">
              <a:buNone/>
            </a:pPr>
            <a:r>
              <a:rPr lang="pt-BR" sz="3300" dirty="0"/>
              <a:t>Instituto Brasileiro de Geografia e Estatística. Estimativas municipais e revisão 2004 da projeção da população. Disponível em:</a:t>
            </a:r>
          </a:p>
          <a:p>
            <a:pPr marL="0" indent="0">
              <a:buNone/>
            </a:pPr>
            <a:r>
              <a:rPr lang="pt-BR" sz="3300" u="sng" dirty="0">
                <a:hlinkClick r:id="rId3"/>
              </a:rPr>
              <a:t>http://www.ibge.gov.br/home/presidencia/noticias/27072004estimativas2004.shtm</a:t>
            </a:r>
            <a:r>
              <a:rPr lang="pt-BR" sz="3300" dirty="0"/>
              <a:t>.</a:t>
            </a:r>
          </a:p>
          <a:p>
            <a:pPr marL="0" indent="0">
              <a:buNone/>
            </a:pPr>
            <a:r>
              <a:rPr lang="pt-BR" sz="3300" dirty="0"/>
              <a:t>Acessado em 22/</a:t>
            </a:r>
            <a:r>
              <a:rPr lang="pt-BR" sz="3300" dirty="0" err="1"/>
              <a:t>Nov</a:t>
            </a:r>
            <a:r>
              <a:rPr lang="pt-BR" sz="3300" dirty="0"/>
              <a:t>/2014.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0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Importância da ação programática:</a:t>
            </a:r>
          </a:p>
          <a:p>
            <a:pPr marL="722313" indent="-192088">
              <a:buFont typeface="Wingdings" pitchFamily="2" charset="2"/>
              <a:buChar char="§"/>
            </a:pPr>
            <a:r>
              <a:rPr lang="pt-BR" sz="2600" dirty="0" smtClean="0"/>
              <a:t> Transmitir e incorporar desde cedo, hábitos e atitudes saudáveis.</a:t>
            </a:r>
          </a:p>
          <a:p>
            <a:pPr marL="530225" indent="0">
              <a:buNone/>
            </a:pPr>
            <a:endParaRPr lang="pt-BR" sz="2600" dirty="0" smtClean="0"/>
          </a:p>
          <a:p>
            <a:pPr>
              <a:buFont typeface="Wingdings" pitchFamily="2" charset="2"/>
              <a:buChar char="Ø"/>
            </a:pPr>
            <a:r>
              <a:rPr lang="pt-BR" sz="2600" b="1" dirty="0"/>
              <a:t>Situação da UBS antes da ação programática</a:t>
            </a:r>
            <a:r>
              <a:rPr lang="pt-BR" sz="2600" b="1" dirty="0" smtClean="0"/>
              <a:t>:</a:t>
            </a:r>
            <a:endParaRPr lang="pt-BR" sz="2600" dirty="0"/>
          </a:p>
          <a:p>
            <a:pPr marL="725488">
              <a:buFont typeface="Wingdings" pitchFamily="2" charset="2"/>
              <a:buChar char="§"/>
            </a:pPr>
            <a:r>
              <a:rPr lang="pt-BR" sz="2600" dirty="0"/>
              <a:t>Falta de registro de acompanhamento odontológico da população alvo.</a:t>
            </a:r>
          </a:p>
          <a:p>
            <a:pPr marL="725488">
              <a:buFont typeface="Wingdings" pitchFamily="2" charset="2"/>
              <a:buChar char="§"/>
            </a:pPr>
            <a:r>
              <a:rPr lang="pt-BR" sz="2600" dirty="0"/>
              <a:t>Falta de um elo de comunicação, de atendimento multiprofissional, já que as mesmas eram atendidas pelo médico e enfermeiro da ESF.</a:t>
            </a:r>
          </a:p>
          <a:p>
            <a:pPr>
              <a:buFont typeface="Wingdings" pitchFamily="2" charset="2"/>
              <a:buChar char="Ø"/>
            </a:pPr>
            <a:endParaRPr lang="pt-BR" sz="2600" dirty="0" smtClean="0"/>
          </a:p>
          <a:p>
            <a:pPr>
              <a:buFont typeface="Wingdings" pitchFamily="2" charset="2"/>
              <a:buChar char="§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739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5400" b="1" dirty="0" smtClean="0"/>
          </a:p>
          <a:p>
            <a:pPr marL="0" indent="0">
              <a:buNone/>
            </a:pPr>
            <a:endParaRPr lang="pt-BR" sz="5400" b="1" dirty="0"/>
          </a:p>
          <a:p>
            <a:pPr marL="0" indent="0">
              <a:buNone/>
            </a:pPr>
            <a:endParaRPr lang="pt-BR" sz="5400" b="1" dirty="0" smtClean="0"/>
          </a:p>
          <a:p>
            <a:pPr marL="0" indent="0">
              <a:buNone/>
            </a:pPr>
            <a:endParaRPr lang="pt-BR" sz="5400" b="1" dirty="0"/>
          </a:p>
          <a:p>
            <a:pPr marL="0" indent="0">
              <a:buNone/>
            </a:pPr>
            <a:r>
              <a:rPr lang="pt-BR" sz="5400" b="1" dirty="0" smtClean="0"/>
              <a:t>Obrigada</a:t>
            </a:r>
            <a:r>
              <a:rPr lang="pt-BR" sz="5400" b="1" dirty="0"/>
              <a:t>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2219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Ipiranga </a:t>
            </a:r>
            <a:r>
              <a:rPr lang="pt-BR" sz="2600" b="1" dirty="0"/>
              <a:t>do </a:t>
            </a:r>
            <a:r>
              <a:rPr lang="pt-BR" sz="2600" b="1" dirty="0" smtClean="0"/>
              <a:t>Piauí</a:t>
            </a:r>
          </a:p>
          <a:p>
            <a:pPr marL="722313" indent="-192088">
              <a:buFont typeface="Wingdings" pitchFamily="2" charset="2"/>
              <a:buChar char="§"/>
            </a:pPr>
            <a:r>
              <a:rPr lang="pt-BR" sz="2600" dirty="0" smtClean="0"/>
              <a:t>9326 habitantes</a:t>
            </a:r>
            <a:r>
              <a:rPr lang="pt-BR" sz="2600" dirty="0"/>
              <a:t> </a:t>
            </a:r>
            <a:r>
              <a:rPr lang="pt-BR" sz="2600" dirty="0" smtClean="0"/>
              <a:t>(IBGE </a:t>
            </a:r>
            <a:r>
              <a:rPr lang="pt-BR" sz="2600" dirty="0"/>
              <a:t>de </a:t>
            </a:r>
            <a:r>
              <a:rPr lang="pt-BR" sz="2600" dirty="0" smtClean="0"/>
              <a:t>2010)</a:t>
            </a:r>
          </a:p>
          <a:p>
            <a:pPr marL="722313" indent="-192088">
              <a:buFont typeface="Wingdings" pitchFamily="2" charset="2"/>
              <a:buChar char="§"/>
            </a:pPr>
            <a:r>
              <a:rPr lang="pt-BR" sz="2600" dirty="0" smtClean="0"/>
              <a:t>05 ESF</a:t>
            </a:r>
          </a:p>
          <a:p>
            <a:pPr marL="722313" indent="-192088">
              <a:buFont typeface="Wingdings" pitchFamily="2" charset="2"/>
              <a:buChar char="§"/>
            </a:pPr>
            <a:r>
              <a:rPr lang="pt-BR" sz="2600" dirty="0" smtClean="0"/>
              <a:t>NASF</a:t>
            </a:r>
          </a:p>
          <a:p>
            <a:pPr indent="-166688">
              <a:buFont typeface="Wingdings" pitchFamily="2" charset="2"/>
              <a:buChar char="Ø"/>
            </a:pPr>
            <a:r>
              <a:rPr lang="pt-BR" sz="2600" b="1" dirty="0" smtClean="0"/>
              <a:t>UBS </a:t>
            </a:r>
            <a:r>
              <a:rPr lang="pt-BR" sz="2600" b="1" dirty="0"/>
              <a:t>Claro da Silva </a:t>
            </a:r>
            <a:r>
              <a:rPr lang="pt-BR" sz="2600" b="1" dirty="0" smtClean="0"/>
              <a:t>Rêgo</a:t>
            </a:r>
          </a:p>
          <a:p>
            <a:pPr marL="723900" indent="-342900">
              <a:buFont typeface="Wingdings" pitchFamily="2" charset="2"/>
              <a:buChar char="§"/>
            </a:pPr>
            <a:r>
              <a:rPr lang="pt-BR" sz="2600" dirty="0" smtClean="0"/>
              <a:t>Estrutura ampla</a:t>
            </a:r>
          </a:p>
          <a:p>
            <a:pPr marL="723900" indent="-342900">
              <a:buFont typeface="Wingdings" pitchFamily="2" charset="2"/>
              <a:buChar char="§"/>
            </a:pPr>
            <a:r>
              <a:rPr lang="pt-BR" sz="2600" dirty="0" smtClean="0"/>
              <a:t>02 Equipes de ESF</a:t>
            </a:r>
          </a:p>
          <a:p>
            <a:pPr marL="723900" indent="-342900">
              <a:buFont typeface="Wingdings" pitchFamily="2" charset="2"/>
              <a:buChar char="§"/>
            </a:pPr>
            <a:r>
              <a:rPr lang="pt-BR" sz="2600" dirty="0" smtClean="0"/>
              <a:t>NASF</a:t>
            </a:r>
          </a:p>
          <a:p>
            <a:pPr marL="723900" indent="-342900">
              <a:buFont typeface="Wingdings" pitchFamily="2" charset="2"/>
              <a:buChar char="§"/>
            </a:pPr>
            <a:r>
              <a:rPr lang="pt-BR" sz="2600" dirty="0" smtClean="0"/>
              <a:t>SMS do município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943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Introdução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941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63" y="1556791"/>
            <a:ext cx="6580187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7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Introdução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63272" cy="4916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600" b="1" dirty="0"/>
              <a:t>UBS Claro da Silva Rêgo</a:t>
            </a:r>
          </a:p>
          <a:p>
            <a:pPr>
              <a:buFont typeface="Wingdings" pitchFamily="2" charset="2"/>
              <a:buChar char="Ø"/>
            </a:pPr>
            <a:r>
              <a:rPr lang="pt-BR" sz="2600" b="1" dirty="0" smtClean="0"/>
              <a:t>Equipe 01</a:t>
            </a:r>
          </a:p>
          <a:p>
            <a:pPr marL="722313" indent="-225425">
              <a:buFont typeface="Wingdings" pitchFamily="2" charset="2"/>
              <a:buChar char="§"/>
            </a:pPr>
            <a:r>
              <a:rPr lang="pt-BR" sz="2600" dirty="0"/>
              <a:t>Z</a:t>
            </a:r>
            <a:r>
              <a:rPr lang="pt-BR" sz="2600" dirty="0" smtClean="0"/>
              <a:t>ona urbana</a:t>
            </a:r>
          </a:p>
          <a:p>
            <a:pPr marL="722313" indent="-225425">
              <a:buFont typeface="Wingdings" pitchFamily="2" charset="2"/>
              <a:buChar char="§"/>
            </a:pPr>
            <a:r>
              <a:rPr lang="pt-BR" sz="2600" dirty="0"/>
              <a:t>1914 habitantes </a:t>
            </a:r>
          </a:p>
          <a:p>
            <a:pPr marL="722313" indent="-225425">
              <a:buFont typeface="Wingdings" pitchFamily="2" charset="2"/>
              <a:buChar char="§"/>
            </a:pPr>
            <a:r>
              <a:rPr lang="pt-BR" sz="2600" dirty="0" smtClean="0"/>
              <a:t>território de abrangência dividido em 04 microáreas.</a:t>
            </a:r>
          </a:p>
          <a:p>
            <a:pPr marL="722313" indent="-225425">
              <a:buFont typeface="Wingdings" pitchFamily="2" charset="2"/>
              <a:buChar char="§"/>
            </a:pPr>
            <a:r>
              <a:rPr lang="pt-BR" sz="2600" dirty="0" smtClean="0"/>
              <a:t>01 médico, 01 enfermeiro, 01 auxiliar de enfermagem, 01 dentista, 01 auxiliar de consultório odontológico e 04 ACS.</a:t>
            </a:r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1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Objetivo geral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 algn="ctr">
              <a:buFont typeface="Wingdings" pitchFamily="2" charset="2"/>
              <a:buChar char="Ø"/>
            </a:pPr>
            <a:r>
              <a:rPr lang="pt-BR" sz="2800" dirty="0" smtClean="0"/>
              <a:t>Melhorar </a:t>
            </a:r>
            <a:r>
              <a:rPr lang="pt-BR" sz="2800" dirty="0"/>
              <a:t>a atenção à saúde bucal dos escolares da Pré-escola Maricas Lopes em Ipiranga/PI.</a:t>
            </a:r>
          </a:p>
          <a:p>
            <a:pPr marL="114300" indent="0" algn="ctr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902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Metodologia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0073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/>
              <a:t>Cadernos </a:t>
            </a:r>
            <a:r>
              <a:rPr lang="pt-BR" sz="2600" dirty="0"/>
              <a:t>de Atenção Básica n° 17 e </a:t>
            </a:r>
            <a:r>
              <a:rPr lang="pt-BR" sz="2600" dirty="0" smtClean="0"/>
              <a:t>24 (Ministério </a:t>
            </a:r>
            <a:r>
              <a:rPr lang="pt-BR" sz="2600" dirty="0"/>
              <a:t>da </a:t>
            </a:r>
            <a:r>
              <a:rPr lang="pt-BR" sz="2600" dirty="0" smtClean="0"/>
              <a:t>Saúde).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/>
              <a:t>F</a:t>
            </a:r>
            <a:r>
              <a:rPr lang="pt-BR" sz="2600" dirty="0" smtClean="0"/>
              <a:t>icha </a:t>
            </a:r>
            <a:r>
              <a:rPr lang="pt-BR" sz="2600" dirty="0"/>
              <a:t>de atendimento odontológico </a:t>
            </a:r>
            <a:r>
              <a:rPr lang="pt-BR" sz="2600" dirty="0" smtClean="0"/>
              <a:t>individual. </a:t>
            </a:r>
            <a:r>
              <a:rPr lang="pt-BR" sz="2600" dirty="0"/>
              <a:t>disponível no </a:t>
            </a:r>
            <a:r>
              <a:rPr lang="pt-BR" sz="2600" dirty="0" smtClean="0"/>
              <a:t>município</a:t>
            </a:r>
            <a:r>
              <a:rPr lang="pt-BR" sz="2600" dirty="0"/>
              <a:t> </a:t>
            </a:r>
            <a:r>
              <a:rPr lang="pt-BR" sz="2600" dirty="0" smtClean="0"/>
              <a:t>e fichas espelho.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/>
              <a:t>Contato com o gestor municipal.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600" dirty="0" smtClean="0"/>
              <a:t>Capacitação dos profissionais.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pPr marL="11430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5610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400" b="1" dirty="0" smtClean="0"/>
              <a:t>Metodologia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600" dirty="0"/>
              <a:t>Visita a pré-escola Maricas Lopes.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/>
              <a:t>Av. epidemiológica de saúde bucal dos escolares</a:t>
            </a:r>
            <a:r>
              <a:rPr lang="pt-BR" sz="26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 descr="C:\Users\ANNA CAROLINA\Pictures\fotos do celular\2014-04-22 09.13.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42751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1010</TotalTime>
  <Words>1186</Words>
  <Application>Microsoft Office PowerPoint</Application>
  <PresentationFormat>Apresentação na tela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Cívico</vt:lpstr>
      <vt:lpstr>Melhoria da Atenção à Saúde Bucal dos escolares da Pré-escola Municipal Maricas Lopes em Ipiranga/PI  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Metodologia</vt:lpstr>
      <vt:lpstr>Metodologia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Objetivos – Metas - Resultados</vt:lpstr>
      <vt:lpstr>Discussão</vt:lpstr>
      <vt:lpstr>Discussão</vt:lpstr>
      <vt:lpstr>Discussão</vt:lpstr>
      <vt:lpstr>Reflexão crítica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BUCAL DOS ESCOLARES DA PRÉ-ESCOLA MUNICIPAL MARICAS LOPES EM IPIRANGA/PI</dc:title>
  <dc:creator>ANNA CAROLINA</dc:creator>
  <cp:lastModifiedBy>ANNA CAROLINA</cp:lastModifiedBy>
  <cp:revision>54</cp:revision>
  <dcterms:created xsi:type="dcterms:W3CDTF">2015-01-11T12:50:42Z</dcterms:created>
  <dcterms:modified xsi:type="dcterms:W3CDTF">2015-01-22T22:27:16Z</dcterms:modified>
</cp:coreProperties>
</file>