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charts/chart28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65" r:id="rId4"/>
    <p:sldId id="266" r:id="rId5"/>
    <p:sldId id="269" r:id="rId6"/>
    <p:sldId id="267" r:id="rId7"/>
    <p:sldId id="268" r:id="rId8"/>
    <p:sldId id="258" r:id="rId9"/>
    <p:sldId id="270" r:id="rId10"/>
    <p:sldId id="259" r:id="rId11"/>
    <p:sldId id="310" r:id="rId12"/>
    <p:sldId id="271" r:id="rId13"/>
    <p:sldId id="295" r:id="rId14"/>
    <p:sldId id="272" r:id="rId15"/>
    <p:sldId id="276" r:id="rId16"/>
    <p:sldId id="277" r:id="rId17"/>
    <p:sldId id="298" r:id="rId18"/>
    <p:sldId id="278" r:id="rId19"/>
    <p:sldId id="279" r:id="rId20"/>
    <p:sldId id="280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92" r:id="rId29"/>
    <p:sldId id="290" r:id="rId30"/>
    <p:sldId id="309" r:id="rId31"/>
    <p:sldId id="291" r:id="rId32"/>
    <p:sldId id="293" r:id="rId33"/>
    <p:sldId id="263" r:id="rId34"/>
    <p:sldId id="311" r:id="rId35"/>
    <p:sldId id="312" r:id="rId36"/>
    <p:sldId id="314" r:id="rId37"/>
    <p:sldId id="315" r:id="rId3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%20Cristina\Documents\PROVAB\Interven&#231;&#227;o\Coleta%20de%20dados%20Pre-Natal%20-%20Anna%20Christina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%20Cristina\Documents\PROVAB\Interven&#231;&#227;o\Coleta%20de%20dados%20Pre-Natal%20-%20Anna%20Christina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%20Cristina\Documents\PROVAB\Interven&#231;&#227;o\Coleta%20de%20dados%20Pre-Natal%20-%20Anna%20Christina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%20Cristina\Documents\PROVAB\Interven&#231;&#227;o\Coleta%20de%20dados%20Puerp&#233;rio%20-%20Anna%20Christina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%20Cristina\Documents\PROVAB\Interven&#231;&#227;o\Coleta%20de%20dados%20Pre-Natal%20-%20Anna%20Christina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%20Cristina\Documents\PROVAB\Interven&#231;&#227;o\Coleta%20de%20dados%20Pre-Natal%20-%20Anna%20Christina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%20Cristina\Documents\PROVAB\Interven&#231;&#227;o\Coleta%20de%20dados%20Pre-Natal%20-%20Anna%20Christina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%20Cristina\Documents\PROVAB\Interven&#231;&#227;o\Coleta%20de%20dados%20Puerp&#233;rio%20-%20Anna%20Christina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%20Cristina\Documents\PROVAB\Interven&#231;&#227;o\Coleta%20de%20dados%20Pre-Natal%20-%20Anna%20Christina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%20Cristina\Documents\PROVAB\Interven&#231;&#227;o\Coleta%20de%20dados%20Pre-Natal%20-%20Anna%20Christina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%20Cristina\Documents\PROVAB\Interven&#231;&#227;o\Coleta%20de%20dados%20Puerp&#233;rio%20-%20Anna%20Christin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%20Cristina\Documents\PROVAB\Interven&#231;&#227;o\Coleta%20de%20dados%20Puerp&#233;rio%20-%20Anna%20Christina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%20Cristina\Documents\PROVAB\Interven&#231;&#227;o\Coleta%20de%20dados%20Pre-Natal%20-%20Anna%20Christina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%20Cristina\Documents\PROVAB\Interven&#231;&#227;o\Coleta%20de%20dados%20Puerp&#233;rio%20-%20Anna%20Christina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%20Cristina\Documents\PROVAB\Interven&#231;&#227;o\Coleta%20de%20dados%20Pre-Natal%20-%20Anna%20Christina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%20Cristina\Documents\PROVAB\Interven&#231;&#227;o\Coleta%20de%20dados%20Pre-Natal%20-%20Anna%20Christina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%20Cristina\Documents\PROVAB\Interven&#231;&#227;o\Coleta%20de%20dados%20Pre-Natal%20-%20Anna%20Christina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%20Cristina\Documents\PROVAB\Interven&#231;&#227;o\Coleta%20de%20dados%20Puerp&#233;rio%20-%20Anna%20Christina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%20Cristina\Documents\PROVAB\Interven&#231;&#227;o\Coleta%20de%20dados%20Pre-Natal%20-%20Anna%20Christina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%20Cristina\Documents\PROVAB\Interven&#231;&#227;o\Coleta%20de%20dados%20Puerp&#233;rio%20-%20Anna%20Christina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%20Cristina\Documents\PROVAB\Interven&#231;&#227;o\Coleta%20de%20dados%20Pre-Natal%20-%20Anna%20Christina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%20Cristina\Documents\PROVAB\Interven&#231;&#227;o\Coleta%20de%20dados%20Puerp&#233;rio%20-%20Anna%20Christin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%20Cristina\Documents\PROVAB\Interven&#231;&#227;o\Coleta%20de%20dados%20Pre-Natal%20-%20Anna%20Christina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%20Cristina\Documents\PROVAB\Interven&#231;&#227;o\Coleta%20de%20dados%20Pre-Natal%20-%20Anna%20Christina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%20Cristina\Documents\PROVAB\Interven&#231;&#227;o\Coleta%20de%20dados%20Pre-Natal%20-%20Anna%20Christin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%20Cristina\Documents\PROVAB\Interven&#231;&#227;o\Coleta%20de%20dados%20Pre-Natal%20-%20Anna%20Christin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%20Cristina\Documents\PROVAB\Interven&#231;&#227;o\Coleta%20de%20dados%20Puerp&#233;rio%20-%20Anna%20Christin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%20Cristina\Documents\PROVAB\Interven&#231;&#227;o\Coleta%20de%20dados%20Pre-Natal%20-%20Anna%20Christin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%20Cristina\Documents\PROVAB\Interven&#231;&#227;o\Coleta%20de%20dados%20Puerp&#233;rio%20-%20Anna%20Christin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%20Cristina\Documents\PROVAB\Interven&#231;&#227;o\Coleta%20de%20dados%20Puerp&#233;rio%20-%20Anna%20Christina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%20Cristina\Documents\PROVAB\Interven&#231;&#227;o\Coleta%20de%20dados%20Puerp&#233;rio%20-%20Anna%20Christin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gestantes cadastradas no Programa de Pré-natal.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Indicadores!$D$5:$F$5</c:f>
              <c:numCache>
                <c:formatCode>0.0%</c:formatCode>
                <c:ptCount val="3"/>
                <c:pt idx="0">
                  <c:v>0.6060606060606063</c:v>
                </c:pt>
                <c:pt idx="1">
                  <c:v>0.66666666666666663</c:v>
                </c:pt>
                <c:pt idx="2">
                  <c:v>0.93939393939393945</c:v>
                </c:pt>
              </c:numCache>
            </c:numRef>
          </c:val>
        </c:ser>
        <c:axId val="42140032"/>
        <c:axId val="42141568"/>
      </c:barChart>
      <c:catAx>
        <c:axId val="4214003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2141568"/>
        <c:crosses val="autoZero"/>
        <c:auto val="1"/>
        <c:lblAlgn val="ctr"/>
        <c:lblOffset val="100"/>
      </c:catAx>
      <c:valAx>
        <c:axId val="42141568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214003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Indicadores!$C$28</c:f>
              <c:strCache>
                <c:ptCount val="1"/>
                <c:pt idx="0">
                  <c:v>Proporção de gestantes com solicitação de exames laboratoriais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Indicadores!$D$27:$F$27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Indicadores!$D$28:$F$28</c:f>
              <c:numCache>
                <c:formatCode>0.0%</c:formatCode>
                <c:ptCount val="3"/>
                <c:pt idx="0">
                  <c:v>1</c:v>
                </c:pt>
                <c:pt idx="1">
                  <c:v>0.95454545454545492</c:v>
                </c:pt>
                <c:pt idx="2">
                  <c:v>0.96774193548387166</c:v>
                </c:pt>
              </c:numCache>
            </c:numRef>
          </c:val>
        </c:ser>
        <c:axId val="43902464"/>
        <c:axId val="43904000"/>
      </c:barChart>
      <c:catAx>
        <c:axId val="4390246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3904000"/>
        <c:crosses val="autoZero"/>
        <c:auto val="1"/>
        <c:lblAlgn val="ctr"/>
        <c:lblOffset val="100"/>
      </c:catAx>
      <c:valAx>
        <c:axId val="43904000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390246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Indicadores!$C$34</c:f>
              <c:strCache>
                <c:ptCount val="1"/>
                <c:pt idx="0">
                  <c:v>Proporção de gestantes com prescrição de suplementação de sulfato ferroso e ácido fólico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Indicadores!$D$33:$F$33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Indicadores!$D$34:$F$34</c:f>
              <c:numCache>
                <c:formatCode>0.0%</c:formatCode>
                <c:ptCount val="3"/>
                <c:pt idx="0">
                  <c:v>1</c:v>
                </c:pt>
                <c:pt idx="1">
                  <c:v>0.95454545454545514</c:v>
                </c:pt>
                <c:pt idx="2">
                  <c:v>1</c:v>
                </c:pt>
              </c:numCache>
            </c:numRef>
          </c:val>
        </c:ser>
        <c:axId val="39514496"/>
        <c:axId val="39516032"/>
      </c:barChart>
      <c:catAx>
        <c:axId val="3951449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9516032"/>
        <c:crosses val="autoZero"/>
        <c:auto val="1"/>
        <c:lblAlgn val="ctr"/>
        <c:lblOffset val="100"/>
      </c:catAx>
      <c:valAx>
        <c:axId val="39516032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951449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Indicadores!$C$41</c:f>
              <c:strCache>
                <c:ptCount val="1"/>
                <c:pt idx="0">
                  <c:v>Proporção de puérperas com prescrição de algum método de anticoncepção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Indicadores!$D$40:$F$40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Indicadores!$D$41:$F$41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0.8333333333333337</c:v>
                </c:pt>
              </c:numCache>
            </c:numRef>
          </c:val>
        </c:ser>
        <c:axId val="56681216"/>
        <c:axId val="57026048"/>
      </c:barChart>
      <c:catAx>
        <c:axId val="5668121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7026048"/>
        <c:crosses val="autoZero"/>
        <c:auto val="1"/>
        <c:lblAlgn val="ctr"/>
        <c:lblOffset val="100"/>
      </c:catAx>
      <c:valAx>
        <c:axId val="57026048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68121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Indicadores!$C$40</c:f>
              <c:strCache>
                <c:ptCount val="1"/>
                <c:pt idx="0">
                  <c:v>Proporção de gestantes com  o esquema da vacina anti-tetânica completo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Indicadores!$D$39:$F$39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Indicadores!$D$40:$F$40</c:f>
              <c:numCache>
                <c:formatCode>0.0%</c:formatCode>
                <c:ptCount val="3"/>
                <c:pt idx="0">
                  <c:v>0.8</c:v>
                </c:pt>
                <c:pt idx="1">
                  <c:v>0.77272727272727315</c:v>
                </c:pt>
                <c:pt idx="2">
                  <c:v>0.87096774193548387</c:v>
                </c:pt>
              </c:numCache>
            </c:numRef>
          </c:val>
        </c:ser>
        <c:axId val="43716992"/>
        <c:axId val="43728896"/>
      </c:barChart>
      <c:catAx>
        <c:axId val="4371699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3728896"/>
        <c:crosses val="autoZero"/>
        <c:auto val="1"/>
        <c:lblAlgn val="ctr"/>
        <c:lblOffset val="100"/>
      </c:catAx>
      <c:valAx>
        <c:axId val="43728896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371699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Indicadores!$C$45</c:f>
              <c:strCache>
                <c:ptCount val="1"/>
                <c:pt idx="0">
                  <c:v>Proporção de gestantes com  o esquema da vacina de Hepatite B completo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Indicadores!$D$44:$F$44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Indicadores!$D$45:$F$45</c:f>
              <c:numCache>
                <c:formatCode>0.0%</c:formatCode>
                <c:ptCount val="3"/>
                <c:pt idx="0">
                  <c:v>0.9</c:v>
                </c:pt>
                <c:pt idx="1">
                  <c:v>0.81818181818181879</c:v>
                </c:pt>
                <c:pt idx="2">
                  <c:v>0.87096774193548387</c:v>
                </c:pt>
              </c:numCache>
            </c:numRef>
          </c:val>
        </c:ser>
        <c:axId val="102283904"/>
        <c:axId val="102712448"/>
      </c:barChart>
      <c:catAx>
        <c:axId val="10228390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2712448"/>
        <c:crosses val="autoZero"/>
        <c:auto val="1"/>
        <c:lblAlgn val="ctr"/>
        <c:lblOffset val="100"/>
      </c:catAx>
      <c:valAx>
        <c:axId val="102712448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228390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Indicadores!$C$50</c:f>
              <c:strCache>
                <c:ptCount val="1"/>
                <c:pt idx="0">
                  <c:v>Proporção de gestantes com avaliação de necessidade de atendimento odontológico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Indicadores!$D$49:$F$49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Indicadores!$D$50:$F$50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0.93548387096774144</c:v>
                </c:pt>
              </c:numCache>
            </c:numRef>
          </c:val>
        </c:ser>
        <c:axId val="43950464"/>
        <c:axId val="43952000"/>
      </c:barChart>
      <c:catAx>
        <c:axId val="4395046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3952000"/>
        <c:crosses val="autoZero"/>
        <c:auto val="1"/>
        <c:lblAlgn val="ctr"/>
        <c:lblOffset val="100"/>
      </c:catAx>
      <c:valAx>
        <c:axId val="43952000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395046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Indicadores!$C$36</c:f>
              <c:strCache>
                <c:ptCount val="1"/>
                <c:pt idx="0">
                  <c:v>Proporção de puérperas com avaliação para intercorrências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Indicadores!$D$35:$F$35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Indicadores!$D$36:$F$36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81298944"/>
        <c:axId val="102716928"/>
      </c:barChart>
      <c:catAx>
        <c:axId val="8129894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2716928"/>
        <c:crosses val="autoZero"/>
        <c:auto val="1"/>
        <c:lblAlgn val="ctr"/>
        <c:lblOffset val="100"/>
      </c:catAx>
      <c:valAx>
        <c:axId val="102716928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129894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Indicadores!$C$56</c:f>
              <c:strCache>
                <c:ptCount val="1"/>
                <c:pt idx="0">
                  <c:v>Proporção de gestantes com primeira consulta odontológica programática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Indicadores!$D$55:$F$55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Indicadores!$D$56:$F$56</c:f>
              <c:numCache>
                <c:formatCode>0.0%</c:formatCode>
                <c:ptCount val="3"/>
                <c:pt idx="0">
                  <c:v>0.8</c:v>
                </c:pt>
                <c:pt idx="1">
                  <c:v>0.90909090909090906</c:v>
                </c:pt>
                <c:pt idx="2">
                  <c:v>0.93548387096774166</c:v>
                </c:pt>
              </c:numCache>
            </c:numRef>
          </c:val>
        </c:ser>
        <c:axId val="44159360"/>
        <c:axId val="44160896"/>
      </c:barChart>
      <c:catAx>
        <c:axId val="4415936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4160896"/>
        <c:crosses val="autoZero"/>
        <c:auto val="1"/>
        <c:lblAlgn val="ctr"/>
        <c:lblOffset val="100"/>
      </c:catAx>
      <c:valAx>
        <c:axId val="44160896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415936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Indicadores!$C$61</c:f>
              <c:strCache>
                <c:ptCount val="1"/>
                <c:pt idx="0">
                  <c:v>Proporção de gestantes faltosas às consultas que receberam busca ativa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Indicadores!$D$60:$F$60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Indicadores!$D$61:$F$61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44036480"/>
        <c:axId val="44039552"/>
      </c:barChart>
      <c:catAx>
        <c:axId val="4403648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4039552"/>
        <c:crosses val="autoZero"/>
        <c:auto val="1"/>
        <c:lblAlgn val="ctr"/>
        <c:lblOffset val="100"/>
      </c:catAx>
      <c:valAx>
        <c:axId val="44039552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403648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Indicadores!$C$47</c:f>
              <c:strCache>
                <c:ptCount val="1"/>
                <c:pt idx="0">
                  <c:v>Proporção de puérperas faltosas à consulta que receberam busca ativa.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Indicadores!$D$46:$F$46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Indicadores!$D$47:$F$47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</c:ser>
        <c:axId val="80806272"/>
        <c:axId val="81781504"/>
      </c:barChart>
      <c:catAx>
        <c:axId val="8080627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1781504"/>
        <c:crosses val="autoZero"/>
        <c:auto val="1"/>
        <c:lblAlgn val="ctr"/>
        <c:lblOffset val="100"/>
      </c:catAx>
      <c:valAx>
        <c:axId val="81781504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080627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puérperas com consulta até 42 dias após o parto.   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Indicadores!$D$5:$F$5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42177664"/>
        <c:axId val="42179200"/>
      </c:barChart>
      <c:catAx>
        <c:axId val="4217766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2179200"/>
        <c:crosses val="autoZero"/>
        <c:auto val="1"/>
        <c:lblAlgn val="ctr"/>
        <c:lblOffset val="100"/>
      </c:catAx>
      <c:valAx>
        <c:axId val="42179200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217766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Indicadores!$C$67</c:f>
              <c:strCache>
                <c:ptCount val="1"/>
                <c:pt idx="0">
                  <c:v>Proporção de gestantes com registro na ficha espelho de pré-natal/vacinação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Indicadores!$D$66:$F$66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Indicadores!$D$67:$F$67</c:f>
              <c:numCache>
                <c:formatCode>0.0%</c:formatCode>
                <c:ptCount val="3"/>
                <c:pt idx="0">
                  <c:v>0.9</c:v>
                </c:pt>
                <c:pt idx="1">
                  <c:v>0.81818181818181879</c:v>
                </c:pt>
                <c:pt idx="2">
                  <c:v>1</c:v>
                </c:pt>
              </c:numCache>
            </c:numRef>
          </c:val>
        </c:ser>
        <c:axId val="57054336"/>
        <c:axId val="57057664"/>
      </c:barChart>
      <c:catAx>
        <c:axId val="5705433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7057664"/>
        <c:crosses val="autoZero"/>
        <c:auto val="1"/>
        <c:lblAlgn val="ctr"/>
        <c:lblOffset val="100"/>
      </c:catAx>
      <c:valAx>
        <c:axId val="57057664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705433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Indicadores!$C$53</c:f>
              <c:strCache>
                <c:ptCount val="1"/>
                <c:pt idx="0">
                  <c:v>Proporção de puérperas com registro adequado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Indicadores!$D$52:$F$52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Indicadores!$D$53:$F$53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104531840"/>
        <c:axId val="104533376"/>
      </c:barChart>
      <c:catAx>
        <c:axId val="10453184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4533376"/>
        <c:crosses val="autoZero"/>
        <c:auto val="1"/>
        <c:lblAlgn val="ctr"/>
        <c:lblOffset val="100"/>
      </c:catAx>
      <c:valAx>
        <c:axId val="104533376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453184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Indicadores!$C$72</c:f>
              <c:strCache>
                <c:ptCount val="1"/>
                <c:pt idx="0">
                  <c:v>Proporção de gestantes com avaliação de risco gestacional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Indicadores!$D$71:$F$71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Indicadores!$D$72:$F$72</c:f>
              <c:numCache>
                <c:formatCode>0.0%</c:formatCode>
                <c:ptCount val="3"/>
                <c:pt idx="0">
                  <c:v>1</c:v>
                </c:pt>
                <c:pt idx="1">
                  <c:v>0.95454545454545514</c:v>
                </c:pt>
                <c:pt idx="2">
                  <c:v>1</c:v>
                </c:pt>
              </c:numCache>
            </c:numRef>
          </c:val>
        </c:ser>
        <c:axId val="39474688"/>
        <c:axId val="40248448"/>
      </c:barChart>
      <c:catAx>
        <c:axId val="3947468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0248448"/>
        <c:crosses val="autoZero"/>
        <c:auto val="1"/>
        <c:lblAlgn val="ctr"/>
        <c:lblOffset val="100"/>
      </c:catAx>
      <c:valAx>
        <c:axId val="40248448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947468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Indicadores!$C$78</c:f>
              <c:strCache>
                <c:ptCount val="1"/>
                <c:pt idx="0">
                  <c:v>Proporção de gestantes que receberam orientação nutricional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strRef>
              <c:f>Indicadores!$D$77:$F$77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Indicadores!$D$78:$F$78</c:f>
              <c:numCache>
                <c:formatCode>0.0%</c:formatCode>
                <c:ptCount val="3"/>
                <c:pt idx="0">
                  <c:v>1</c:v>
                </c:pt>
                <c:pt idx="1">
                  <c:v>0.95454545454545514</c:v>
                </c:pt>
                <c:pt idx="2">
                  <c:v>1</c:v>
                </c:pt>
              </c:numCache>
            </c:numRef>
          </c:val>
        </c:ser>
        <c:axId val="44132224"/>
        <c:axId val="44135168"/>
      </c:barChart>
      <c:catAx>
        <c:axId val="4413222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4135168"/>
        <c:crosses val="autoZero"/>
        <c:auto val="1"/>
        <c:lblAlgn val="ctr"/>
        <c:lblOffset val="100"/>
      </c:catAx>
      <c:valAx>
        <c:axId val="4413516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413222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Indicadores!$C$84</c:f>
              <c:strCache>
                <c:ptCount val="1"/>
                <c:pt idx="0">
                  <c:v>Proporção de gestantes que receberam orientação sobre aleitamento materno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strRef>
              <c:f>Indicadores!$D$83:$F$83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Indicadores!$D$84:$F$84</c:f>
              <c:numCache>
                <c:formatCode>0.0%</c:formatCode>
                <c:ptCount val="3"/>
                <c:pt idx="0">
                  <c:v>1</c:v>
                </c:pt>
                <c:pt idx="1">
                  <c:v>0.95454545454545514</c:v>
                </c:pt>
                <c:pt idx="2">
                  <c:v>1</c:v>
                </c:pt>
              </c:numCache>
            </c:numRef>
          </c:val>
        </c:ser>
        <c:axId val="54121216"/>
        <c:axId val="54122752"/>
      </c:barChart>
      <c:catAx>
        <c:axId val="5412121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4122752"/>
        <c:crosses val="autoZero"/>
        <c:auto val="1"/>
        <c:lblAlgn val="ctr"/>
        <c:lblOffset val="100"/>
      </c:catAx>
      <c:valAx>
        <c:axId val="5412275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412121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Indicadores!$C$65</c:f>
              <c:strCache>
                <c:ptCount val="1"/>
                <c:pt idx="0">
                  <c:v>Proporção de puérperas que receberam orientação sobre aleitamento materno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strRef>
              <c:f>Indicadores!$D$64:$F$64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Indicadores!$D$65:$F$65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103608320"/>
        <c:axId val="103632256"/>
      </c:barChart>
      <c:catAx>
        <c:axId val="10360832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3632256"/>
        <c:crosses val="autoZero"/>
        <c:auto val="1"/>
        <c:lblAlgn val="ctr"/>
        <c:lblOffset val="100"/>
      </c:catAx>
      <c:valAx>
        <c:axId val="10363225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360832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Indicadores!$C$89</c:f>
              <c:strCache>
                <c:ptCount val="1"/>
                <c:pt idx="0">
                  <c:v>Proporção de gestantes que receberam orientação sobre cuidados com o recém-nascido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Indicadores!$D$88:$F$88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Indicadores!$D$89:$F$89</c:f>
              <c:numCache>
                <c:formatCode>0.0%</c:formatCode>
                <c:ptCount val="3"/>
                <c:pt idx="0">
                  <c:v>1</c:v>
                </c:pt>
                <c:pt idx="1">
                  <c:v>0.95454545454545514</c:v>
                </c:pt>
                <c:pt idx="2">
                  <c:v>1</c:v>
                </c:pt>
              </c:numCache>
            </c:numRef>
          </c:val>
        </c:ser>
        <c:axId val="54184960"/>
        <c:axId val="55321344"/>
      </c:barChart>
      <c:catAx>
        <c:axId val="5418496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321344"/>
        <c:crosses val="autoZero"/>
        <c:auto val="1"/>
        <c:lblAlgn val="ctr"/>
        <c:lblOffset val="100"/>
      </c:catAx>
      <c:valAx>
        <c:axId val="55321344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418496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Indicadores!$C$59</c:f>
              <c:strCache>
                <c:ptCount val="1"/>
                <c:pt idx="0">
                  <c:v>Proporção de puérperas que receberam orientação sobre os cuidados com o recém-nascido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strRef>
              <c:f>Indicadores!$D$58:$F$58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Indicadores!$D$59:$F$59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104555264"/>
        <c:axId val="104639488"/>
      </c:barChart>
      <c:catAx>
        <c:axId val="10455526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4639488"/>
        <c:crosses val="autoZero"/>
        <c:auto val="1"/>
        <c:lblAlgn val="ctr"/>
        <c:lblOffset val="100"/>
      </c:catAx>
      <c:valAx>
        <c:axId val="10463948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455526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Indicadores!$C$94</c:f>
              <c:strCache>
                <c:ptCount val="1"/>
                <c:pt idx="0">
                  <c:v>Proporção de gestantes com orientação sobre anticoncepção após o parto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Indicadores!$D$93:$F$93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Indicadores!$D$94:$F$94</c:f>
              <c:numCache>
                <c:formatCode>0.0%</c:formatCode>
                <c:ptCount val="3"/>
                <c:pt idx="0">
                  <c:v>0.8500000000000002</c:v>
                </c:pt>
                <c:pt idx="1">
                  <c:v>0.86363636363636354</c:v>
                </c:pt>
                <c:pt idx="2">
                  <c:v>1</c:v>
                </c:pt>
              </c:numCache>
            </c:numRef>
          </c:val>
        </c:ser>
        <c:axId val="55631232"/>
        <c:axId val="55682176"/>
      </c:barChart>
      <c:catAx>
        <c:axId val="5563123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682176"/>
        <c:crosses val="autoZero"/>
        <c:auto val="1"/>
        <c:lblAlgn val="ctr"/>
        <c:lblOffset val="100"/>
      </c:catAx>
      <c:valAx>
        <c:axId val="55682176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63123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Indicadores!$C$71</c:f>
              <c:strCache>
                <c:ptCount val="1"/>
                <c:pt idx="0">
                  <c:v>Proporção de puérperas com orientação sobre planejamento familiar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Indicadores!$D$70:$F$70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Indicadores!$D$71:$F$71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55452032"/>
        <c:axId val="55453568"/>
      </c:barChart>
      <c:catAx>
        <c:axId val="5545203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453568"/>
        <c:crosses val="autoZero"/>
        <c:auto val="1"/>
        <c:lblAlgn val="ctr"/>
        <c:lblOffset val="100"/>
      </c:catAx>
      <c:valAx>
        <c:axId val="55453568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45203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Indicadores!$C$11</c:f>
              <c:strCache>
                <c:ptCount val="1"/>
                <c:pt idx="0">
                  <c:v>Proporção de gestantes captadas no primeiro trimestre de gestação.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strRef>
              <c:f>Indicadores!$D$10:$F$10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Indicadores!$D$11:$F$11</c:f>
              <c:numCache>
                <c:formatCode>0.0%</c:formatCode>
                <c:ptCount val="3"/>
                <c:pt idx="0">
                  <c:v>0.55000000000000004</c:v>
                </c:pt>
                <c:pt idx="1">
                  <c:v>0.54545454545454541</c:v>
                </c:pt>
                <c:pt idx="2">
                  <c:v>0.64516129032258118</c:v>
                </c:pt>
              </c:numCache>
            </c:numRef>
          </c:val>
        </c:ser>
        <c:axId val="43999232"/>
        <c:axId val="44000768"/>
      </c:barChart>
      <c:catAx>
        <c:axId val="4399923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4000768"/>
        <c:crosses val="autoZero"/>
        <c:auto val="1"/>
        <c:lblAlgn val="ctr"/>
        <c:lblOffset val="100"/>
      </c:catAx>
      <c:valAx>
        <c:axId val="4400076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399923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Indicadores!$C$99</c:f>
              <c:strCache>
                <c:ptCount val="1"/>
                <c:pt idx="0">
                  <c:v>Proporção de gestantes com orientação sobre os riscos do tabagismo e do uso de álcool e drogas na gestação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Indicadores!$D$98:$F$98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Indicadores!$D$99:$F$99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55473664"/>
        <c:axId val="55475200"/>
      </c:barChart>
      <c:catAx>
        <c:axId val="5547366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475200"/>
        <c:crosses val="autoZero"/>
        <c:auto val="1"/>
        <c:lblAlgn val="ctr"/>
        <c:lblOffset val="100"/>
      </c:catAx>
      <c:valAx>
        <c:axId val="55475200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47366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Indicadores!$C$104</c:f>
              <c:strCache>
                <c:ptCount val="1"/>
                <c:pt idx="0">
                  <c:v>Proporção de gestantes e puérperas com orientação sobre higiene bucal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Indicadores!$D$103:$F$103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Indicadores!$D$104:$F$104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55249152"/>
        <c:axId val="55259136"/>
      </c:barChart>
      <c:catAx>
        <c:axId val="5524915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259136"/>
        <c:crosses val="autoZero"/>
        <c:auto val="1"/>
        <c:lblAlgn val="ctr"/>
        <c:lblOffset val="100"/>
      </c:catAx>
      <c:valAx>
        <c:axId val="55259136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24915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Indicadores!$C$17</c:f>
              <c:strCache>
                <c:ptCount val="1"/>
                <c:pt idx="0">
                  <c:v>Proporção de gestantes com pelo menos um exame ginecológico por trimestre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Indicadores!$D$16:$F$16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Indicadores!$D$17:$F$17</c:f>
              <c:numCache>
                <c:formatCode>0.0%</c:formatCode>
                <c:ptCount val="3"/>
                <c:pt idx="0">
                  <c:v>0.75000000000000044</c:v>
                </c:pt>
                <c:pt idx="1">
                  <c:v>0.68181818181818177</c:v>
                </c:pt>
                <c:pt idx="2">
                  <c:v>0.87096774193548387</c:v>
                </c:pt>
              </c:numCache>
            </c:numRef>
          </c:val>
        </c:ser>
        <c:axId val="34400128"/>
        <c:axId val="40249216"/>
      </c:barChart>
      <c:catAx>
        <c:axId val="3440012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0249216"/>
        <c:crosses val="autoZero"/>
        <c:auto val="1"/>
        <c:lblAlgn val="ctr"/>
        <c:lblOffset val="100"/>
      </c:catAx>
      <c:valAx>
        <c:axId val="40249216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440012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Indicadores!$C$24</c:f>
              <c:strCache>
                <c:ptCount val="1"/>
                <c:pt idx="0">
                  <c:v>Proporção de puérperas que receberam exame ginecológico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Indicadores!$D$23:$F$23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Indicadores!$D$24:$F$24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81309056"/>
        <c:axId val="81667584"/>
      </c:barChart>
      <c:catAx>
        <c:axId val="8130905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1667584"/>
        <c:crosses val="autoZero"/>
        <c:auto val="1"/>
        <c:lblAlgn val="ctr"/>
        <c:lblOffset val="100"/>
      </c:catAx>
      <c:valAx>
        <c:axId val="81667584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130905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Indicadores!$C$22</c:f>
              <c:strCache>
                <c:ptCount val="1"/>
                <c:pt idx="0">
                  <c:v>Proporção de gestantes com  pelo menos um exame das mamas durante o pré-natal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Indicadores!$D$21:$F$21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Indicadores!$D$22:$F$22</c:f>
              <c:numCache>
                <c:formatCode>0.0%</c:formatCode>
                <c:ptCount val="3"/>
                <c:pt idx="0">
                  <c:v>0.75000000000000022</c:v>
                </c:pt>
                <c:pt idx="1">
                  <c:v>0.77272727272727293</c:v>
                </c:pt>
                <c:pt idx="2">
                  <c:v>0.9032258064516131</c:v>
                </c:pt>
              </c:numCache>
            </c:numRef>
          </c:val>
        </c:ser>
        <c:axId val="43755008"/>
        <c:axId val="43756544"/>
      </c:barChart>
      <c:catAx>
        <c:axId val="4375500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3756544"/>
        <c:crosses val="autoZero"/>
        <c:auto val="1"/>
        <c:lblAlgn val="ctr"/>
        <c:lblOffset val="100"/>
      </c:catAx>
      <c:valAx>
        <c:axId val="43756544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375500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Indicadores!$C$13</c:f>
              <c:strCache>
                <c:ptCount val="1"/>
                <c:pt idx="0">
                  <c:v>Proporção de puérperas que tiveram as mamas examinadas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Indicadores!$D$12:$F$12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Indicadores!$D$13:$F$13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43796736"/>
        <c:axId val="43802624"/>
      </c:barChart>
      <c:catAx>
        <c:axId val="4379673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3802624"/>
        <c:crosses val="autoZero"/>
        <c:auto val="1"/>
        <c:lblAlgn val="ctr"/>
        <c:lblOffset val="100"/>
      </c:catAx>
      <c:valAx>
        <c:axId val="43802624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379673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Indicadores!$C$18</c:f>
              <c:strCache>
                <c:ptCount val="1"/>
                <c:pt idx="0">
                  <c:v>Proporção de puérperas que tiveram o abdome examinado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Indicadores!$D$17:$F$17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Indicadores!$D$18:$F$18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58167680"/>
        <c:axId val="80808192"/>
      </c:barChart>
      <c:catAx>
        <c:axId val="5816768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0808192"/>
        <c:crosses val="autoZero"/>
        <c:auto val="1"/>
        <c:lblAlgn val="ctr"/>
        <c:lblOffset val="100"/>
      </c:catAx>
      <c:valAx>
        <c:axId val="80808192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816768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Indicadores!$C$30</c:f>
              <c:strCache>
                <c:ptCount val="1"/>
                <c:pt idx="0">
                  <c:v>Proporção de puérperas com avaliação do estado psíquico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Indicadores!$D$29:$F$29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Indicadores!$D$30:$F$30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103816192"/>
        <c:axId val="103826560"/>
      </c:barChart>
      <c:catAx>
        <c:axId val="10381619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3826560"/>
        <c:crosses val="autoZero"/>
        <c:auto val="1"/>
        <c:lblAlgn val="ctr"/>
        <c:lblOffset val="100"/>
      </c:catAx>
      <c:valAx>
        <c:axId val="103826560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381619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41D1E36-90EA-46A5-8A8D-79E2F04E01D1}" type="datetimeFigureOut">
              <a:rPr lang="pt-BR" smtClean="0"/>
              <a:pPr/>
              <a:t>26/01/2015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7A98DFF-48F1-4683-B072-F5E22528993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D1E36-90EA-46A5-8A8D-79E2F04E01D1}" type="datetimeFigureOut">
              <a:rPr lang="pt-BR" smtClean="0"/>
              <a:pPr/>
              <a:t>26/01/2015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8DFF-48F1-4683-B072-F5E22528993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D1E36-90EA-46A5-8A8D-79E2F04E01D1}" type="datetimeFigureOut">
              <a:rPr lang="pt-BR" smtClean="0"/>
              <a:pPr/>
              <a:t>26/01/2015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8DFF-48F1-4683-B072-F5E22528993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41D1E36-90EA-46A5-8A8D-79E2F04E01D1}" type="datetimeFigureOut">
              <a:rPr lang="pt-BR" smtClean="0"/>
              <a:pPr/>
              <a:t>26/01/2015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7A98DFF-48F1-4683-B072-F5E22528993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41D1E36-90EA-46A5-8A8D-79E2F04E01D1}" type="datetimeFigureOut">
              <a:rPr lang="pt-BR" smtClean="0"/>
              <a:pPr/>
              <a:t>26/01/2015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7A98DFF-48F1-4683-B072-F5E22528993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D1E36-90EA-46A5-8A8D-79E2F04E01D1}" type="datetimeFigureOut">
              <a:rPr lang="pt-BR" smtClean="0"/>
              <a:pPr/>
              <a:t>26/01/2015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8DFF-48F1-4683-B072-F5E22528993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D1E36-90EA-46A5-8A8D-79E2F04E01D1}" type="datetimeFigureOut">
              <a:rPr lang="pt-BR" smtClean="0"/>
              <a:pPr/>
              <a:t>26/01/2015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8DFF-48F1-4683-B072-F5E22528993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41D1E36-90EA-46A5-8A8D-79E2F04E01D1}" type="datetimeFigureOut">
              <a:rPr lang="pt-BR" smtClean="0"/>
              <a:pPr/>
              <a:t>26/01/2015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7A98DFF-48F1-4683-B072-F5E22528993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D1E36-90EA-46A5-8A8D-79E2F04E01D1}" type="datetimeFigureOut">
              <a:rPr lang="pt-BR" smtClean="0"/>
              <a:pPr/>
              <a:t>26/01/2015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8DFF-48F1-4683-B072-F5E22528993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41D1E36-90EA-46A5-8A8D-79E2F04E01D1}" type="datetimeFigureOut">
              <a:rPr lang="pt-BR" smtClean="0"/>
              <a:pPr/>
              <a:t>26/01/2015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7A98DFF-48F1-4683-B072-F5E22528993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41D1E36-90EA-46A5-8A8D-79E2F04E01D1}" type="datetimeFigureOut">
              <a:rPr lang="pt-BR" smtClean="0"/>
              <a:pPr/>
              <a:t>26/01/2015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7A98DFF-48F1-4683-B072-F5E22528993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41D1E36-90EA-46A5-8A8D-79E2F04E01D1}" type="datetimeFigureOut">
              <a:rPr lang="pt-BR" smtClean="0"/>
              <a:pPr/>
              <a:t>26/01/2015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7A98DFF-48F1-4683-B072-F5E22528993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2700" b="1" dirty="0" smtClean="0"/>
              <a:t>MELHORIA NA ATENÇÃO À SAÚDE DAS GESTANTES E PUÉRPERAS NA UNIDADE BÁSICA DE SAÚDE DO GRAMORÉ, NATAL/RN</a:t>
            </a:r>
            <a:r>
              <a:rPr lang="pt-BR" b="1" dirty="0"/>
              <a:t> </a:t>
            </a:r>
            <a:r>
              <a:rPr lang="pt-BR" dirty="0"/>
              <a:t/>
            </a:r>
            <a:br>
              <a:rPr lang="pt-BR" dirty="0"/>
            </a:br>
            <a:r>
              <a:rPr lang="pt-BR" b="1" dirty="0"/>
              <a:t> 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86000" y="4221088"/>
            <a:ext cx="6172200" cy="2153834"/>
          </a:xfrm>
        </p:spPr>
        <p:txBody>
          <a:bodyPr>
            <a:normAutofit lnSpcReduction="10000"/>
          </a:bodyPr>
          <a:lstStyle/>
          <a:p>
            <a:pPr algn="ctr"/>
            <a:r>
              <a:rPr lang="pt-BR" dirty="0" smtClean="0"/>
              <a:t>Anna Christina Brasileiro Silva Pacheco</a:t>
            </a:r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pPr algn="r"/>
            <a:r>
              <a:rPr lang="pt-BR" dirty="0" smtClean="0"/>
              <a:t>Orientadora: Ivone </a:t>
            </a:r>
            <a:r>
              <a:rPr lang="pt-BR" dirty="0"/>
              <a:t>Andreatta </a:t>
            </a:r>
            <a:r>
              <a:rPr lang="pt-BR" dirty="0" err="1"/>
              <a:t>Menegolla</a:t>
            </a:r>
            <a:endParaRPr lang="pt-BR" dirty="0"/>
          </a:p>
          <a:p>
            <a:endParaRPr lang="pt-BR" sz="2000" dirty="0"/>
          </a:p>
        </p:txBody>
      </p:sp>
      <p:pic>
        <p:nvPicPr>
          <p:cNvPr id="4" name="Imagem 3" descr="logo1_100_fc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48680"/>
            <a:ext cx="1584176" cy="144016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aixaDeTexto 5"/>
          <p:cNvSpPr txBox="1"/>
          <p:nvPr/>
        </p:nvSpPr>
        <p:spPr>
          <a:xfrm>
            <a:off x="2555776" y="332656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U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Local: USF </a:t>
            </a:r>
            <a:r>
              <a:rPr lang="pt-BR" dirty="0" err="1" smtClean="0"/>
              <a:t>Gramoré</a:t>
            </a:r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Período: Três meses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Manual </a:t>
            </a:r>
            <a:r>
              <a:rPr lang="pt-BR" dirty="0" smtClean="0"/>
              <a:t>Técnico de Pré-natal e </a:t>
            </a:r>
            <a:r>
              <a:rPr lang="pt-BR" dirty="0" err="1" smtClean="0"/>
              <a:t>Puerpério</a:t>
            </a:r>
            <a:r>
              <a:rPr lang="pt-BR" dirty="0" smtClean="0"/>
              <a:t> do Ministério da Saúde do ano de </a:t>
            </a:r>
            <a:r>
              <a:rPr lang="pt-BR" dirty="0" smtClean="0"/>
              <a:t>2012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Público alvo: gestantes e </a:t>
            </a:r>
            <a:r>
              <a:rPr lang="pt-BR" dirty="0" err="1" smtClean="0"/>
              <a:t>puérperas</a:t>
            </a:r>
            <a:r>
              <a:rPr lang="pt-BR" dirty="0" smtClean="0"/>
              <a:t> cadastradas na Unidade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Consultas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Indicadores de cobertura e de qualidade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LOGÍSTICA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Coleta </a:t>
            </a:r>
            <a:r>
              <a:rPr lang="pt-BR" dirty="0" smtClean="0"/>
              <a:t>de dados e acompanhamento</a:t>
            </a:r>
          </a:p>
          <a:p>
            <a:pPr lvl="1"/>
            <a:r>
              <a:rPr lang="pt-BR" dirty="0" smtClean="0"/>
              <a:t>Cartão da gestante</a:t>
            </a:r>
          </a:p>
          <a:p>
            <a:pPr lvl="1"/>
            <a:r>
              <a:rPr lang="pt-BR" dirty="0" smtClean="0"/>
              <a:t>Prontuário</a:t>
            </a:r>
          </a:p>
          <a:p>
            <a:pPr lvl="1"/>
            <a:r>
              <a:rPr lang="pt-BR" dirty="0" smtClean="0"/>
              <a:t>Planilha eletrônica de coleta de dados</a:t>
            </a:r>
          </a:p>
          <a:p>
            <a:r>
              <a:rPr lang="pt-BR" dirty="0" smtClean="0"/>
              <a:t>Ficha espelho</a:t>
            </a:r>
          </a:p>
          <a:p>
            <a:r>
              <a:rPr lang="pt-BR" dirty="0" smtClean="0"/>
              <a:t>Capacitação dos profissionais de saúde</a:t>
            </a:r>
          </a:p>
          <a:p>
            <a:r>
              <a:rPr lang="pt-BR" dirty="0" smtClean="0"/>
              <a:t>Monitoramento da cobertura do pré-natal</a:t>
            </a:r>
          </a:p>
          <a:p>
            <a:r>
              <a:rPr lang="pt-BR" dirty="0" smtClean="0"/>
              <a:t>Grupo de gestantes e seus familiares</a:t>
            </a:r>
          </a:p>
          <a:p>
            <a:r>
              <a:rPr lang="pt-BR" dirty="0" smtClean="0"/>
              <a:t>Esclarecimento da comunidade</a:t>
            </a:r>
          </a:p>
          <a:p>
            <a:r>
              <a:rPr lang="pt-BR" dirty="0" smtClean="0"/>
              <a:t>Busca ativa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800" dirty="0" smtClean="0"/>
              <a:t>Objetivo 1</a:t>
            </a:r>
          </a:p>
          <a:p>
            <a:pPr lvl="1"/>
            <a:r>
              <a:rPr lang="pt-BR" dirty="0" smtClean="0"/>
              <a:t>Ampliar a cobertura do pré-natal e </a:t>
            </a:r>
            <a:r>
              <a:rPr lang="pt-BR" dirty="0" err="1" smtClean="0"/>
              <a:t>puerpério</a:t>
            </a:r>
            <a:endParaRPr lang="pt-BR" dirty="0" smtClean="0"/>
          </a:p>
          <a:p>
            <a:r>
              <a:rPr lang="pt-BR" sz="2800" dirty="0" smtClean="0"/>
              <a:t>Metas</a:t>
            </a:r>
          </a:p>
          <a:p>
            <a:pPr lvl="1" algn="just"/>
            <a:r>
              <a:rPr lang="pt-BR" sz="2400" dirty="0" smtClean="0"/>
              <a:t>Alcançar 65% de cobertura das gestantes cadastradas no Programa de Pré-natal da unidade de saúde</a:t>
            </a:r>
          </a:p>
          <a:p>
            <a:pPr lvl="1" algn="just"/>
            <a:r>
              <a:rPr lang="pt-BR" sz="2400" dirty="0" smtClean="0"/>
              <a:t>Alcançar 90% de cobertura das </a:t>
            </a:r>
            <a:r>
              <a:rPr lang="pt-BR" sz="2400" dirty="0" err="1" smtClean="0"/>
              <a:t>puérperas</a:t>
            </a:r>
            <a:r>
              <a:rPr lang="pt-BR" sz="2400" dirty="0" smtClean="0"/>
              <a:t> cadastradas no Programa de Pré-natal  e </a:t>
            </a:r>
            <a:r>
              <a:rPr lang="pt-BR" sz="2400" dirty="0" err="1" smtClean="0"/>
              <a:t>Puerpério</a:t>
            </a:r>
            <a:r>
              <a:rPr lang="pt-BR" sz="2400" dirty="0" smtClean="0"/>
              <a:t> da unidade de saúde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Resultados</a:t>
            </a:r>
            <a:endParaRPr lang="pt-BR" dirty="0"/>
          </a:p>
        </p:txBody>
      </p:sp>
      <p:graphicFrame>
        <p:nvGraphicFramePr>
          <p:cNvPr id="5" name="Chart 1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3657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1"/>
          <p:cNvGraphicFramePr>
            <a:graphicFrameLocks noGrp="1"/>
          </p:cNvGraphicFramePr>
          <p:nvPr>
            <p:ph sz="quarter" idx="2"/>
          </p:nvPr>
        </p:nvGraphicFramePr>
        <p:xfrm>
          <a:off x="4270375" y="1600200"/>
          <a:ext cx="3657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/>
          <a:lstStyle/>
          <a:p>
            <a:pPr algn="just"/>
            <a:r>
              <a:rPr lang="pt-BR" dirty="0" smtClean="0"/>
              <a:t>Objetivo 2</a:t>
            </a:r>
          </a:p>
          <a:p>
            <a:pPr lvl="1" algn="just"/>
            <a:r>
              <a:rPr lang="pt-BR" sz="2200" dirty="0" smtClean="0"/>
              <a:t>Melhorar a qualidade da atenção ao pré-natal e </a:t>
            </a:r>
            <a:r>
              <a:rPr lang="pt-BR" sz="2200" dirty="0" err="1" smtClean="0"/>
              <a:t>puerpério</a:t>
            </a:r>
            <a:r>
              <a:rPr lang="pt-BR" sz="2200" dirty="0" smtClean="0"/>
              <a:t> realizado na Unidade</a:t>
            </a:r>
          </a:p>
          <a:p>
            <a:pPr algn="just"/>
            <a:r>
              <a:rPr lang="pt-BR" dirty="0" smtClean="0"/>
              <a:t>Meta I</a:t>
            </a:r>
          </a:p>
          <a:p>
            <a:pPr lvl="1" algn="just"/>
            <a:r>
              <a:rPr lang="pt-BR" sz="2200" dirty="0" smtClean="0"/>
              <a:t>Garantir a 100% das gestantes o ingresso no Programa de Pré-natal no primeiro trimestre de gestação</a:t>
            </a:r>
            <a:r>
              <a:rPr lang="pt-BR" sz="2200" dirty="0" smtClean="0"/>
              <a:t>;</a:t>
            </a:r>
          </a:p>
          <a:p>
            <a:pPr algn="just"/>
            <a:r>
              <a:rPr lang="pt-BR" dirty="0" smtClean="0"/>
              <a:t>Resultados</a:t>
            </a:r>
          </a:p>
          <a:p>
            <a:pPr algn="just"/>
            <a:endParaRPr lang="pt-BR" dirty="0" smtClean="0"/>
          </a:p>
        </p:txBody>
      </p:sp>
      <p:graphicFrame>
        <p:nvGraphicFramePr>
          <p:cNvPr id="5" name="Espaço Reservado para Conteúdo 3"/>
          <p:cNvGraphicFramePr>
            <a:graphicFrameLocks/>
          </p:cNvGraphicFramePr>
          <p:nvPr/>
        </p:nvGraphicFramePr>
        <p:xfrm>
          <a:off x="457200" y="3573016"/>
          <a:ext cx="7467600" cy="2900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>
            <a:normAutofit/>
          </a:bodyPr>
          <a:lstStyle/>
          <a:p>
            <a:r>
              <a:rPr lang="pt-BR" sz="2800" dirty="0" smtClean="0"/>
              <a:t>Metas II</a:t>
            </a:r>
          </a:p>
          <a:p>
            <a:pPr lvl="1" algn="just"/>
            <a:r>
              <a:rPr lang="pt-BR" sz="2400" dirty="0" smtClean="0"/>
              <a:t>Realizar pelo menos um exame ginecológico por trimestre em 100% das gestantes;</a:t>
            </a:r>
          </a:p>
          <a:p>
            <a:pPr lvl="1" algn="just"/>
            <a:r>
              <a:rPr lang="pt-BR" sz="2400" dirty="0" smtClean="0"/>
              <a:t>Realizar exame ginecológico em 100% das </a:t>
            </a:r>
            <a:r>
              <a:rPr lang="pt-BR" sz="2400" dirty="0" err="1" smtClean="0"/>
              <a:t>puérperas</a:t>
            </a:r>
            <a:r>
              <a:rPr lang="pt-BR" sz="2400" dirty="0" smtClean="0"/>
              <a:t> cadastradas no </a:t>
            </a:r>
            <a:r>
              <a:rPr lang="pt-BR" sz="2400" dirty="0" smtClean="0"/>
              <a:t>Programa</a:t>
            </a:r>
          </a:p>
          <a:p>
            <a:pPr algn="just"/>
            <a:r>
              <a:rPr lang="pt-BR" sz="2700" dirty="0" smtClean="0"/>
              <a:t>Resultados</a:t>
            </a:r>
            <a:endParaRPr lang="pt-BR" sz="2700" dirty="0" smtClean="0"/>
          </a:p>
          <a:p>
            <a:pPr>
              <a:buNone/>
            </a:pPr>
            <a:endParaRPr lang="pt-BR" dirty="0" smtClean="0"/>
          </a:p>
        </p:txBody>
      </p:sp>
      <p:graphicFrame>
        <p:nvGraphicFramePr>
          <p:cNvPr id="4" name="Espaço Reservado para Conteúdo 4"/>
          <p:cNvGraphicFramePr>
            <a:graphicFrameLocks/>
          </p:cNvGraphicFramePr>
          <p:nvPr/>
        </p:nvGraphicFramePr>
        <p:xfrm>
          <a:off x="683568" y="3068960"/>
          <a:ext cx="3456384" cy="3789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Espaço Reservado para Conteúdo 5"/>
          <p:cNvGraphicFramePr>
            <a:graphicFrameLocks/>
          </p:cNvGraphicFramePr>
          <p:nvPr/>
        </p:nvGraphicFramePr>
        <p:xfrm>
          <a:off x="4572001" y="3068960"/>
          <a:ext cx="3600400" cy="3789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>
            <a:normAutofit/>
          </a:bodyPr>
          <a:lstStyle/>
          <a:p>
            <a:r>
              <a:rPr lang="pt-BR" sz="2800" dirty="0" smtClean="0"/>
              <a:t>Metas III</a:t>
            </a:r>
          </a:p>
          <a:p>
            <a:pPr lvl="1" algn="just"/>
            <a:r>
              <a:rPr lang="pt-BR" sz="2400" dirty="0" smtClean="0"/>
              <a:t>Realizar pelo menos um exame de mamas em 100% das gestantes;</a:t>
            </a:r>
          </a:p>
          <a:p>
            <a:pPr lvl="1" algn="just"/>
            <a:r>
              <a:rPr lang="pt-BR" sz="2400" dirty="0" smtClean="0"/>
              <a:t>Examinar as mamas em 100% das </a:t>
            </a:r>
            <a:r>
              <a:rPr lang="pt-BR" sz="2400" dirty="0" err="1" smtClean="0"/>
              <a:t>puérperas</a:t>
            </a:r>
            <a:r>
              <a:rPr lang="pt-BR" sz="2400" dirty="0" smtClean="0"/>
              <a:t> cadastradas no Programa</a:t>
            </a:r>
          </a:p>
          <a:p>
            <a:pPr lvl="1" algn="just"/>
            <a:r>
              <a:rPr lang="pt-BR" sz="2400" dirty="0" smtClean="0"/>
              <a:t>Examinar o abdome em 100% das </a:t>
            </a:r>
            <a:r>
              <a:rPr lang="pt-BR" sz="2400" dirty="0" err="1" smtClean="0"/>
              <a:t>puérperas</a:t>
            </a:r>
            <a:r>
              <a:rPr lang="pt-BR" sz="2400" dirty="0" smtClean="0"/>
              <a:t> cadastradas no Programa</a:t>
            </a:r>
          </a:p>
          <a:p>
            <a:pPr lvl="1" algn="just"/>
            <a:r>
              <a:rPr lang="pt-BR" sz="2400" dirty="0" smtClean="0"/>
              <a:t>Avaliar o estado psíquico em 100% das </a:t>
            </a:r>
            <a:r>
              <a:rPr lang="pt-BR" sz="2400" dirty="0" err="1" smtClean="0"/>
              <a:t>puérperas</a:t>
            </a:r>
            <a:r>
              <a:rPr lang="pt-BR" sz="2400" dirty="0" smtClean="0"/>
              <a:t> cadastradas no Programa</a:t>
            </a:r>
          </a:p>
          <a:p>
            <a:pPr lvl="1"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sz="quarter" idx="1"/>
          </p:nvPr>
        </p:nvGraphicFramePr>
        <p:xfrm>
          <a:off x="0" y="0"/>
          <a:ext cx="4499992" cy="3573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Espaço Reservado para Conteúdo 5"/>
          <p:cNvGraphicFramePr>
            <a:graphicFrameLocks noGrp="1"/>
          </p:cNvGraphicFramePr>
          <p:nvPr>
            <p:ph sz="quarter" idx="2"/>
          </p:nvPr>
        </p:nvGraphicFramePr>
        <p:xfrm>
          <a:off x="4499992" y="0"/>
          <a:ext cx="4644008" cy="3573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Espaço Reservado para Conteúdo 4"/>
          <p:cNvGraphicFramePr>
            <a:graphicFrameLocks/>
          </p:cNvGraphicFramePr>
          <p:nvPr/>
        </p:nvGraphicFramePr>
        <p:xfrm>
          <a:off x="0" y="3573016"/>
          <a:ext cx="4499992" cy="3284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Espaço Reservado para Conteúdo 5"/>
          <p:cNvGraphicFramePr>
            <a:graphicFrameLocks/>
          </p:cNvGraphicFramePr>
          <p:nvPr/>
        </p:nvGraphicFramePr>
        <p:xfrm>
          <a:off x="4499992" y="3573016"/>
          <a:ext cx="4644008" cy="3284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/>
          <a:lstStyle/>
          <a:p>
            <a:r>
              <a:rPr lang="pt-BR" dirty="0" smtClean="0"/>
              <a:t>Meta IV</a:t>
            </a:r>
          </a:p>
          <a:p>
            <a:pPr lvl="1" algn="just"/>
            <a:r>
              <a:rPr lang="pt-BR" sz="2400" dirty="0" smtClean="0"/>
              <a:t>Garantir a 100% das gestantes a solicitação de exames laboratoriais de acordo com o protocolo;</a:t>
            </a:r>
          </a:p>
          <a:p>
            <a:r>
              <a:rPr lang="pt-BR" dirty="0" smtClean="0"/>
              <a:t>Resultado</a:t>
            </a:r>
            <a:endParaRPr lang="pt-BR" dirty="0" smtClean="0"/>
          </a:p>
          <a:p>
            <a:endParaRPr lang="pt-BR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539552" y="2564904"/>
          <a:ext cx="7344816" cy="4014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/>
          <a:lstStyle/>
          <a:p>
            <a:r>
              <a:rPr lang="pt-BR" dirty="0" smtClean="0"/>
              <a:t>Metas V</a:t>
            </a:r>
          </a:p>
          <a:p>
            <a:pPr lvl="1" algn="just"/>
            <a:r>
              <a:rPr lang="pt-BR" sz="2400" dirty="0" smtClean="0"/>
              <a:t>Garantir a 100% das gestantes a prescrição de sulfato ferroso e ácido fólico conforme protocolo;</a:t>
            </a:r>
          </a:p>
          <a:p>
            <a:pPr lvl="1" algn="just"/>
            <a:r>
              <a:rPr lang="pt-BR" sz="2400" dirty="0" smtClean="0"/>
              <a:t>Prescrever a 100% das </a:t>
            </a:r>
            <a:r>
              <a:rPr lang="pt-BR" sz="2400" dirty="0" err="1" smtClean="0"/>
              <a:t>puérperas</a:t>
            </a:r>
            <a:r>
              <a:rPr lang="pt-BR" sz="2400" dirty="0" smtClean="0"/>
              <a:t> um dos métodos de anticoncepção</a:t>
            </a:r>
          </a:p>
          <a:p>
            <a:r>
              <a:rPr lang="pt-BR" dirty="0" smtClean="0"/>
              <a:t>Resultados</a:t>
            </a:r>
            <a:endParaRPr lang="pt-BR" dirty="0" smtClean="0"/>
          </a:p>
          <a:p>
            <a:endParaRPr lang="pt-BR" dirty="0"/>
          </a:p>
        </p:txBody>
      </p:sp>
      <p:graphicFrame>
        <p:nvGraphicFramePr>
          <p:cNvPr id="4" name="Espaço Reservado para Conteúdo 4"/>
          <p:cNvGraphicFramePr>
            <a:graphicFrameLocks/>
          </p:cNvGraphicFramePr>
          <p:nvPr/>
        </p:nvGraphicFramePr>
        <p:xfrm>
          <a:off x="0" y="3284984"/>
          <a:ext cx="4283968" cy="3573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6"/>
          <p:cNvGraphicFramePr>
            <a:graphicFrameLocks/>
          </p:cNvGraphicFramePr>
          <p:nvPr/>
        </p:nvGraphicFramePr>
        <p:xfrm>
          <a:off x="4572000" y="3284984"/>
          <a:ext cx="4572000" cy="3573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dirty="0" smtClean="0"/>
              <a:t>INTRODUÇÃO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800" dirty="0" smtClean="0"/>
              <a:t>Importância da ação programática</a:t>
            </a:r>
          </a:p>
          <a:p>
            <a:pPr lvl="1"/>
            <a:endParaRPr lang="pt-BR" sz="2400" dirty="0" smtClean="0"/>
          </a:p>
          <a:p>
            <a:pPr lvl="1"/>
            <a:r>
              <a:rPr lang="pt-BR" sz="2400" dirty="0" smtClean="0"/>
              <a:t>Assistência ao pré-natal</a:t>
            </a:r>
          </a:p>
          <a:p>
            <a:endParaRPr lang="pt-BR" dirty="0" smtClean="0"/>
          </a:p>
          <a:p>
            <a:pPr lvl="1"/>
            <a:r>
              <a:rPr lang="pt-BR" sz="2400" dirty="0" smtClean="0"/>
              <a:t>Redução da </a:t>
            </a:r>
            <a:r>
              <a:rPr lang="pt-BR" sz="2400" dirty="0" err="1" smtClean="0"/>
              <a:t>morbi-mortalidade</a:t>
            </a:r>
            <a:endParaRPr lang="pt-BR" sz="2400" dirty="0" smtClean="0"/>
          </a:p>
          <a:p>
            <a:endParaRPr lang="pt-BR" dirty="0" smtClean="0"/>
          </a:p>
          <a:p>
            <a:pPr lvl="1"/>
            <a:r>
              <a:rPr lang="pt-BR" sz="2400" dirty="0" smtClean="0"/>
              <a:t>Importância do binômio mãe-filho</a:t>
            </a:r>
          </a:p>
          <a:p>
            <a:endParaRPr lang="pt-BR" dirty="0" smtClean="0"/>
          </a:p>
          <a:p>
            <a:pPr lvl="1"/>
            <a:r>
              <a:rPr lang="pt-BR" sz="2400" dirty="0" smtClean="0"/>
              <a:t>Aleitamento materno </a:t>
            </a:r>
          </a:p>
          <a:p>
            <a:endParaRPr lang="pt-BR" dirty="0" smtClean="0"/>
          </a:p>
          <a:p>
            <a:pPr lvl="1"/>
            <a:r>
              <a:rPr lang="pt-BR" sz="2400" dirty="0" err="1" smtClean="0"/>
              <a:t>Puerpério</a:t>
            </a:r>
            <a:r>
              <a:rPr lang="pt-BR" sz="2400" dirty="0" smtClean="0"/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/>
          <a:lstStyle/>
          <a:p>
            <a:r>
              <a:rPr lang="pt-BR" sz="2800" dirty="0" smtClean="0"/>
              <a:t>Metas VI/VII</a:t>
            </a:r>
          </a:p>
          <a:p>
            <a:pPr lvl="1"/>
            <a:r>
              <a:rPr lang="pt-BR" sz="2400" dirty="0" smtClean="0"/>
              <a:t>Garantir que 100% das gestantes estejam com vacina antitetânica em dia;</a:t>
            </a:r>
          </a:p>
          <a:p>
            <a:pPr lvl="1"/>
            <a:r>
              <a:rPr lang="pt-BR" sz="2400" dirty="0" smtClean="0"/>
              <a:t>Garantir que 100% das gestantes estejam com vacina contra hepatite B em dia</a:t>
            </a:r>
            <a:r>
              <a:rPr lang="pt-BR" sz="2400" dirty="0" smtClean="0"/>
              <a:t>;</a:t>
            </a:r>
          </a:p>
          <a:p>
            <a:r>
              <a:rPr lang="pt-BR" sz="2700" dirty="0" smtClean="0"/>
              <a:t>Resultados</a:t>
            </a:r>
            <a:endParaRPr lang="pt-BR" sz="2700" dirty="0" smtClean="0"/>
          </a:p>
          <a:p>
            <a:pPr lvl="1"/>
            <a:endParaRPr lang="pt-BR" sz="2400" dirty="0" smtClean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Chart 5"/>
          <p:cNvGraphicFramePr>
            <a:graphicFrameLocks/>
          </p:cNvGraphicFramePr>
          <p:nvPr/>
        </p:nvGraphicFramePr>
        <p:xfrm>
          <a:off x="0" y="3140968"/>
          <a:ext cx="4283968" cy="3717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6"/>
          <p:cNvGraphicFramePr>
            <a:graphicFrameLocks/>
          </p:cNvGraphicFramePr>
          <p:nvPr/>
        </p:nvGraphicFramePr>
        <p:xfrm>
          <a:off x="4572000" y="3140968"/>
          <a:ext cx="4572000" cy="3717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/>
          <a:lstStyle/>
          <a:p>
            <a:r>
              <a:rPr lang="pt-BR" dirty="0" smtClean="0"/>
              <a:t>Metas VIII</a:t>
            </a:r>
          </a:p>
          <a:p>
            <a:pPr lvl="1" algn="just"/>
            <a:r>
              <a:rPr lang="pt-BR" sz="2200" dirty="0" smtClean="0"/>
              <a:t>Realizar a avaliação da necessidade de atendimento odontológico em 100 % das gestantes durante o pré-natal;</a:t>
            </a:r>
          </a:p>
          <a:p>
            <a:pPr lvl="1" algn="just"/>
            <a:r>
              <a:rPr lang="pt-BR" sz="2200" dirty="0" smtClean="0"/>
              <a:t>Avaliar </a:t>
            </a:r>
            <a:r>
              <a:rPr lang="pt-BR" sz="2200" dirty="0" err="1" smtClean="0"/>
              <a:t>intercorrências</a:t>
            </a:r>
            <a:r>
              <a:rPr lang="pt-BR" sz="2200" dirty="0" smtClean="0"/>
              <a:t> em 100% das </a:t>
            </a:r>
            <a:r>
              <a:rPr lang="pt-BR" sz="2200" dirty="0" err="1" smtClean="0"/>
              <a:t>puérperas</a:t>
            </a:r>
            <a:r>
              <a:rPr lang="pt-BR" sz="2200" dirty="0" smtClean="0"/>
              <a:t> cadastradas no Programa</a:t>
            </a:r>
          </a:p>
          <a:p>
            <a:pPr algn="just"/>
            <a:r>
              <a:rPr lang="pt-BR" dirty="0" smtClean="0"/>
              <a:t>Resultados</a:t>
            </a:r>
            <a:endParaRPr lang="pt-BR" dirty="0" smtClean="0"/>
          </a:p>
        </p:txBody>
      </p:sp>
      <p:graphicFrame>
        <p:nvGraphicFramePr>
          <p:cNvPr id="4" name="Chart 7"/>
          <p:cNvGraphicFramePr>
            <a:graphicFrameLocks/>
          </p:cNvGraphicFramePr>
          <p:nvPr/>
        </p:nvGraphicFramePr>
        <p:xfrm>
          <a:off x="0" y="3140968"/>
          <a:ext cx="4283968" cy="3717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5"/>
          <p:cNvGraphicFramePr>
            <a:graphicFrameLocks/>
          </p:cNvGraphicFramePr>
          <p:nvPr/>
        </p:nvGraphicFramePr>
        <p:xfrm>
          <a:off x="4572000" y="3140968"/>
          <a:ext cx="4572000" cy="3717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/>
          <a:lstStyle/>
          <a:p>
            <a:pPr algn="just"/>
            <a:r>
              <a:rPr lang="pt-BR" sz="2800" dirty="0" smtClean="0"/>
              <a:t>Meta IX</a:t>
            </a:r>
            <a:endParaRPr lang="pt-BR" dirty="0" smtClean="0"/>
          </a:p>
          <a:p>
            <a:pPr lvl="1" algn="just"/>
            <a:r>
              <a:rPr lang="pt-BR" sz="2400" dirty="0" smtClean="0"/>
              <a:t>Garantir a primeira consulta odontológica programática para 100% das gestantes cadastradas</a:t>
            </a:r>
            <a:r>
              <a:rPr lang="pt-BR" dirty="0" smtClean="0"/>
              <a:t>.</a:t>
            </a:r>
          </a:p>
          <a:p>
            <a:r>
              <a:rPr lang="pt-BR" sz="2800" dirty="0" smtClean="0"/>
              <a:t>Resultado</a:t>
            </a:r>
          </a:p>
          <a:p>
            <a:endParaRPr lang="pt-BR" sz="2800" dirty="0" smtClean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Chart 9"/>
          <p:cNvGraphicFramePr>
            <a:graphicFrameLocks/>
          </p:cNvGraphicFramePr>
          <p:nvPr/>
        </p:nvGraphicFramePr>
        <p:xfrm>
          <a:off x="395536" y="2708920"/>
          <a:ext cx="7992888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/>
          <a:lstStyle/>
          <a:p>
            <a:r>
              <a:rPr lang="pt-BR" dirty="0" smtClean="0"/>
              <a:t>Objetivo </a:t>
            </a:r>
            <a:r>
              <a:rPr lang="pt-BR" dirty="0" smtClean="0"/>
              <a:t>3</a:t>
            </a:r>
          </a:p>
          <a:p>
            <a:pPr lvl="1" algn="just"/>
            <a:r>
              <a:rPr lang="pt-BR" sz="2200" dirty="0" smtClean="0"/>
              <a:t>Melhorar a adesão ao pré-natal e </a:t>
            </a:r>
            <a:r>
              <a:rPr lang="pt-BR" sz="2200" dirty="0" err="1" smtClean="0"/>
              <a:t>puerpério</a:t>
            </a:r>
            <a:r>
              <a:rPr lang="pt-BR" dirty="0" smtClean="0"/>
              <a:t>	</a:t>
            </a:r>
          </a:p>
          <a:p>
            <a:pPr algn="just"/>
            <a:r>
              <a:rPr lang="pt-BR" dirty="0" smtClean="0"/>
              <a:t>Metas</a:t>
            </a:r>
            <a:endParaRPr lang="pt-BR" dirty="0" smtClean="0"/>
          </a:p>
          <a:p>
            <a:pPr lvl="1" algn="just"/>
            <a:r>
              <a:rPr lang="pt-BR" sz="2200" dirty="0" smtClean="0"/>
              <a:t>Realizar busca ativa de 100% das gestantes faltosas às consultas de pré-natal</a:t>
            </a:r>
          </a:p>
          <a:p>
            <a:pPr lvl="1" algn="just"/>
            <a:r>
              <a:rPr lang="pt-BR" sz="2200" dirty="0" smtClean="0"/>
              <a:t>Realizar busca ativa em 100% das </a:t>
            </a:r>
            <a:r>
              <a:rPr lang="pt-BR" sz="2200" dirty="0" err="1" smtClean="0"/>
              <a:t>puérperas</a:t>
            </a:r>
            <a:r>
              <a:rPr lang="pt-BR" sz="2200" dirty="0" smtClean="0"/>
              <a:t> que não realizaram a consulta de </a:t>
            </a:r>
            <a:r>
              <a:rPr lang="pt-BR" sz="2200" dirty="0" err="1" smtClean="0"/>
              <a:t>puerpério</a:t>
            </a:r>
            <a:r>
              <a:rPr lang="pt-BR" sz="2200" dirty="0" smtClean="0"/>
              <a:t> até 30 dias após o </a:t>
            </a:r>
            <a:r>
              <a:rPr lang="pt-BR" sz="2200" dirty="0" smtClean="0"/>
              <a:t>parto</a:t>
            </a:r>
            <a:endParaRPr lang="pt-BR" dirty="0" smtClean="0"/>
          </a:p>
          <a:p>
            <a:pPr algn="just"/>
            <a:r>
              <a:rPr lang="pt-BR" dirty="0" smtClean="0"/>
              <a:t>Resultados</a:t>
            </a:r>
            <a:endParaRPr lang="pt-BR" dirty="0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0" y="3933056"/>
          <a:ext cx="4211960" cy="2924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3"/>
          <p:cNvGraphicFramePr>
            <a:graphicFrameLocks/>
          </p:cNvGraphicFramePr>
          <p:nvPr/>
        </p:nvGraphicFramePr>
        <p:xfrm>
          <a:off x="4644008" y="3933056"/>
          <a:ext cx="4499992" cy="2924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/>
          <a:lstStyle/>
          <a:p>
            <a:r>
              <a:rPr lang="pt-BR" dirty="0" smtClean="0"/>
              <a:t>Objetivo 4</a:t>
            </a:r>
          </a:p>
          <a:p>
            <a:pPr lvl="1" algn="just"/>
            <a:r>
              <a:rPr lang="pt-BR" sz="2200" dirty="0" smtClean="0"/>
              <a:t>Melhorar o registro do programa de pré-natal e </a:t>
            </a:r>
            <a:r>
              <a:rPr lang="pt-BR" sz="2200" dirty="0" err="1" smtClean="0"/>
              <a:t>puerpério</a:t>
            </a:r>
            <a:endParaRPr lang="pt-BR" sz="2200" dirty="0" smtClean="0"/>
          </a:p>
          <a:p>
            <a:r>
              <a:rPr lang="pt-BR" dirty="0" smtClean="0"/>
              <a:t>Metas</a:t>
            </a:r>
          </a:p>
          <a:p>
            <a:pPr lvl="1" algn="just"/>
            <a:r>
              <a:rPr lang="pt-BR" sz="2200" dirty="0" smtClean="0"/>
              <a:t>Manter registro de ficha espelho de pré-natal/vacinação em 100% das gestantes</a:t>
            </a:r>
          </a:p>
          <a:p>
            <a:pPr lvl="1" algn="just"/>
            <a:r>
              <a:rPr lang="pt-BR" sz="2200" dirty="0" smtClean="0"/>
              <a:t>Manter registro na ficha de acompanhamento do Programa 100% das </a:t>
            </a:r>
            <a:r>
              <a:rPr lang="pt-BR" sz="2200" dirty="0" err="1" smtClean="0"/>
              <a:t>puérperas</a:t>
            </a:r>
            <a:endParaRPr lang="pt-BR" sz="2200" dirty="0" smtClean="0"/>
          </a:p>
          <a:p>
            <a:pPr algn="just"/>
            <a:r>
              <a:rPr lang="pt-BR" dirty="0" smtClean="0"/>
              <a:t>Resultados</a:t>
            </a:r>
            <a:endParaRPr lang="pt-BR" dirty="0" smtClean="0"/>
          </a:p>
        </p:txBody>
      </p:sp>
      <p:graphicFrame>
        <p:nvGraphicFramePr>
          <p:cNvPr id="4" name="Chart 10"/>
          <p:cNvGraphicFramePr>
            <a:graphicFrameLocks/>
          </p:cNvGraphicFramePr>
          <p:nvPr/>
        </p:nvGraphicFramePr>
        <p:xfrm>
          <a:off x="0" y="3861048"/>
          <a:ext cx="4355976" cy="2996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10"/>
          <p:cNvGraphicFramePr>
            <a:graphicFrameLocks/>
          </p:cNvGraphicFramePr>
          <p:nvPr/>
        </p:nvGraphicFramePr>
        <p:xfrm>
          <a:off x="4572000" y="3861048"/>
          <a:ext cx="4572000" cy="2996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/>
          <a:lstStyle/>
          <a:p>
            <a:r>
              <a:rPr lang="pt-BR" dirty="0" smtClean="0"/>
              <a:t>Objetivo 5</a:t>
            </a:r>
          </a:p>
          <a:p>
            <a:pPr lvl="1" algn="just"/>
            <a:r>
              <a:rPr lang="pt-BR" sz="2400" dirty="0" smtClean="0"/>
              <a:t>Realizar avaliação de risco das gestantes e </a:t>
            </a:r>
            <a:r>
              <a:rPr lang="pt-BR" sz="2400" dirty="0" err="1" smtClean="0"/>
              <a:t>puérperas</a:t>
            </a:r>
            <a:endParaRPr lang="pt-BR" sz="2400" dirty="0" smtClean="0"/>
          </a:p>
          <a:p>
            <a:r>
              <a:rPr lang="pt-BR" dirty="0" smtClean="0"/>
              <a:t>Meta</a:t>
            </a:r>
          </a:p>
          <a:p>
            <a:pPr lvl="1" algn="just"/>
            <a:r>
              <a:rPr lang="pt-BR" sz="2400" dirty="0" smtClean="0"/>
              <a:t>Avaliar risco gestacional em 100% das gestantes</a:t>
            </a:r>
            <a:r>
              <a:rPr lang="pt-BR" dirty="0" smtClean="0"/>
              <a:t>.</a:t>
            </a:r>
          </a:p>
          <a:p>
            <a:pPr algn="just"/>
            <a:r>
              <a:rPr lang="pt-BR" dirty="0" smtClean="0"/>
              <a:t>Resultado</a:t>
            </a:r>
            <a:endParaRPr lang="pt-BR" dirty="0" smtClean="0"/>
          </a:p>
        </p:txBody>
      </p:sp>
      <p:graphicFrame>
        <p:nvGraphicFramePr>
          <p:cNvPr id="4" name="Chart 11"/>
          <p:cNvGraphicFramePr>
            <a:graphicFrameLocks/>
          </p:cNvGraphicFramePr>
          <p:nvPr/>
        </p:nvGraphicFramePr>
        <p:xfrm>
          <a:off x="457200" y="3573016"/>
          <a:ext cx="7467600" cy="2900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/>
          </a:bodyPr>
          <a:lstStyle/>
          <a:p>
            <a:r>
              <a:rPr lang="pt-BR" sz="2800" dirty="0" smtClean="0"/>
              <a:t>Objetivo 6</a:t>
            </a:r>
          </a:p>
          <a:p>
            <a:pPr lvl="1"/>
            <a:r>
              <a:rPr lang="pt-BR" sz="2400" dirty="0" smtClean="0"/>
              <a:t>Promover a saúde no pré-natal e </a:t>
            </a:r>
            <a:r>
              <a:rPr lang="pt-BR" sz="2400" dirty="0" err="1" smtClean="0"/>
              <a:t>puerpério</a:t>
            </a:r>
            <a:endParaRPr lang="pt-BR" sz="2400" dirty="0" smtClean="0"/>
          </a:p>
          <a:p>
            <a:r>
              <a:rPr lang="pt-BR" sz="2800" dirty="0" smtClean="0"/>
              <a:t>Meta I</a:t>
            </a:r>
          </a:p>
          <a:p>
            <a:pPr lvl="1" algn="just"/>
            <a:r>
              <a:rPr lang="pt-BR" sz="2400" dirty="0" smtClean="0"/>
              <a:t>Garantir a 100% das gestantes orientação nutricional durante a gestação</a:t>
            </a:r>
            <a:r>
              <a:rPr lang="pt-BR" sz="2400" dirty="0" smtClean="0"/>
              <a:t>;</a:t>
            </a:r>
          </a:p>
          <a:p>
            <a:pPr algn="just"/>
            <a:r>
              <a:rPr lang="pt-BR" sz="2700" dirty="0" smtClean="0"/>
              <a:t>Resultado</a:t>
            </a:r>
            <a:endParaRPr lang="pt-BR" sz="2700" dirty="0" smtClean="0"/>
          </a:p>
        </p:txBody>
      </p:sp>
      <p:graphicFrame>
        <p:nvGraphicFramePr>
          <p:cNvPr id="4" name="Espaço Reservado para Conteúdo 3"/>
          <p:cNvGraphicFramePr>
            <a:graphicFrameLocks/>
          </p:cNvGraphicFramePr>
          <p:nvPr/>
        </p:nvGraphicFramePr>
        <p:xfrm>
          <a:off x="611560" y="3212976"/>
          <a:ext cx="7313240" cy="3260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>
            <a:normAutofit/>
          </a:bodyPr>
          <a:lstStyle/>
          <a:p>
            <a:r>
              <a:rPr lang="pt-BR" sz="2800" dirty="0" smtClean="0"/>
              <a:t>Metas II</a:t>
            </a:r>
            <a:r>
              <a:rPr lang="pt-BR" dirty="0" smtClean="0"/>
              <a:t>	</a:t>
            </a:r>
          </a:p>
          <a:p>
            <a:pPr lvl="1" algn="just"/>
            <a:r>
              <a:rPr lang="pt-BR" sz="2400" dirty="0" smtClean="0"/>
              <a:t>Promover o aleitamento materno junto a 100% das gestantes;</a:t>
            </a:r>
          </a:p>
          <a:p>
            <a:pPr lvl="1" algn="just"/>
            <a:r>
              <a:rPr lang="pt-BR" sz="2400" dirty="0" smtClean="0"/>
              <a:t>Orientar 100% das </a:t>
            </a:r>
            <a:r>
              <a:rPr lang="pt-BR" sz="2400" dirty="0" err="1" smtClean="0"/>
              <a:t>puérperas</a:t>
            </a:r>
            <a:r>
              <a:rPr lang="pt-BR" sz="2400" dirty="0" smtClean="0"/>
              <a:t> cadastradas no Programa sobre aleitamento materno exclusivo</a:t>
            </a:r>
          </a:p>
          <a:p>
            <a:pPr lvl="1">
              <a:buNone/>
            </a:pPr>
            <a:endParaRPr lang="pt-BR" dirty="0" smtClean="0"/>
          </a:p>
          <a:p>
            <a:r>
              <a:rPr lang="pt-BR" sz="2800" dirty="0" smtClean="0"/>
              <a:t>Resultados</a:t>
            </a:r>
          </a:p>
        </p:txBody>
      </p:sp>
      <p:graphicFrame>
        <p:nvGraphicFramePr>
          <p:cNvPr id="4" name="Espaço Reservado para Conteúdo 4"/>
          <p:cNvGraphicFramePr>
            <a:graphicFrameLocks/>
          </p:cNvGraphicFramePr>
          <p:nvPr/>
        </p:nvGraphicFramePr>
        <p:xfrm>
          <a:off x="0" y="3429000"/>
          <a:ext cx="4427984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Espaço Reservado para Conteúdo 5"/>
          <p:cNvGraphicFramePr>
            <a:graphicFrameLocks/>
          </p:cNvGraphicFramePr>
          <p:nvPr/>
        </p:nvGraphicFramePr>
        <p:xfrm>
          <a:off x="4644008" y="3429000"/>
          <a:ext cx="4499992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/>
          <a:lstStyle/>
          <a:p>
            <a:r>
              <a:rPr lang="pt-BR" sz="2800" dirty="0" smtClean="0"/>
              <a:t>Metas III</a:t>
            </a:r>
            <a:r>
              <a:rPr lang="pt-BR" dirty="0" smtClean="0"/>
              <a:t>	</a:t>
            </a:r>
          </a:p>
          <a:p>
            <a:pPr lvl="1" algn="just"/>
            <a:r>
              <a:rPr lang="pt-BR" sz="2400" dirty="0" smtClean="0"/>
              <a:t>Orientar 100% das gestantes sobre os cuidados com o recém-nascido (teste do pezinho, decúbito dorsal para dormir);</a:t>
            </a:r>
          </a:p>
          <a:p>
            <a:pPr lvl="1" algn="just"/>
            <a:r>
              <a:rPr lang="pt-BR" sz="2400" dirty="0" smtClean="0"/>
              <a:t>Orientar 100% das </a:t>
            </a:r>
            <a:r>
              <a:rPr lang="pt-BR" sz="2400" dirty="0" err="1" smtClean="0"/>
              <a:t>puérperas</a:t>
            </a:r>
            <a:r>
              <a:rPr lang="pt-BR" sz="2400" dirty="0" smtClean="0"/>
              <a:t> cadastradas no Programa sobre os cuidados do </a:t>
            </a:r>
            <a:r>
              <a:rPr lang="pt-BR" sz="2400" dirty="0" smtClean="0"/>
              <a:t>recém-nascido</a:t>
            </a:r>
          </a:p>
          <a:p>
            <a:pPr algn="just"/>
            <a:r>
              <a:rPr lang="pt-BR" sz="2700" dirty="0" smtClean="0"/>
              <a:t>Resultados</a:t>
            </a:r>
            <a:endParaRPr lang="pt-BR" sz="2700" dirty="0" smtClean="0"/>
          </a:p>
        </p:txBody>
      </p:sp>
      <p:graphicFrame>
        <p:nvGraphicFramePr>
          <p:cNvPr id="4" name="Espaço Reservado para Conteúdo 4"/>
          <p:cNvGraphicFramePr>
            <a:graphicFrameLocks/>
          </p:cNvGraphicFramePr>
          <p:nvPr/>
        </p:nvGraphicFramePr>
        <p:xfrm>
          <a:off x="0" y="3429000"/>
          <a:ext cx="421196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Espaço Reservado para Conteúdo 5"/>
          <p:cNvGraphicFramePr>
            <a:graphicFrameLocks/>
          </p:cNvGraphicFramePr>
          <p:nvPr/>
        </p:nvGraphicFramePr>
        <p:xfrm>
          <a:off x="4499992" y="3429000"/>
          <a:ext cx="4644008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800" dirty="0" smtClean="0"/>
              <a:t>Metas IV</a:t>
            </a:r>
          </a:p>
          <a:p>
            <a:pPr lvl="1" algn="just"/>
            <a:r>
              <a:rPr lang="pt-BR" sz="2400" dirty="0" smtClean="0"/>
              <a:t>Orientar 100% das gestantes sobre anticoncepção após o parto;</a:t>
            </a:r>
          </a:p>
          <a:p>
            <a:pPr lvl="1" algn="just"/>
            <a:r>
              <a:rPr lang="pt-BR" sz="2400" dirty="0" smtClean="0"/>
              <a:t>Orientar 100% das </a:t>
            </a:r>
            <a:r>
              <a:rPr lang="pt-BR" sz="2400" dirty="0" err="1" smtClean="0"/>
              <a:t>puérperas</a:t>
            </a:r>
            <a:r>
              <a:rPr lang="pt-BR" sz="2400" dirty="0" smtClean="0"/>
              <a:t> cadastradas no Programa sobre planejamento familiar</a:t>
            </a:r>
          </a:p>
          <a:p>
            <a:pPr lvl="1">
              <a:buNone/>
            </a:pPr>
            <a:endParaRPr lang="pt-B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800" dirty="0" smtClean="0"/>
              <a:t>Caracterização do município</a:t>
            </a:r>
          </a:p>
          <a:p>
            <a:pPr lvl="1"/>
            <a:r>
              <a:rPr lang="pt-BR" sz="2400" dirty="0" smtClean="0"/>
              <a:t>População de </a:t>
            </a:r>
            <a:r>
              <a:rPr lang="pt-BR" sz="2400" dirty="0" smtClean="0"/>
              <a:t>862 </a:t>
            </a:r>
            <a:r>
              <a:rPr lang="pt-BR" sz="2400" dirty="0" smtClean="0"/>
              <a:t>mil habitantes</a:t>
            </a:r>
          </a:p>
          <a:p>
            <a:pPr lvl="1"/>
            <a:r>
              <a:rPr lang="pt-BR" sz="2400" dirty="0" smtClean="0"/>
              <a:t>Cinco distritos sanitários</a:t>
            </a:r>
          </a:p>
          <a:p>
            <a:pPr lvl="1"/>
            <a:r>
              <a:rPr lang="pt-BR" sz="2400" dirty="0" smtClean="0"/>
              <a:t>37 </a:t>
            </a:r>
            <a:r>
              <a:rPr lang="pt-BR" sz="2400" dirty="0" smtClean="0"/>
              <a:t>Unidades Básicas de Saúde</a:t>
            </a:r>
          </a:p>
          <a:p>
            <a:pPr lvl="1"/>
            <a:r>
              <a:rPr lang="pt-BR" sz="2400" dirty="0" smtClean="0"/>
              <a:t>23 Hospitais – 2 Federais/ 6 Estaduais/ 3 Filantrópicos/ 1 Municipal/ 11 Privados</a:t>
            </a:r>
          </a:p>
          <a:p>
            <a:pPr lvl="1"/>
            <a:r>
              <a:rPr lang="pt-BR" sz="2400" dirty="0" smtClean="0"/>
              <a:t>2 CAPS/ 2 CAPS AD</a:t>
            </a:r>
          </a:p>
          <a:p>
            <a:pPr lvl="1"/>
            <a:r>
              <a:rPr lang="pt-BR" sz="2400" dirty="0" smtClean="0"/>
              <a:t>2 Maternidades municipais</a:t>
            </a:r>
          </a:p>
          <a:p>
            <a:pPr lvl="1"/>
            <a:r>
              <a:rPr lang="pt-BR" sz="2400" dirty="0" smtClean="0"/>
              <a:t>3 Centros Especializados em </a:t>
            </a:r>
            <a:r>
              <a:rPr lang="pt-BR" sz="2400" dirty="0" err="1" smtClean="0"/>
              <a:t>Odondotologia</a:t>
            </a:r>
            <a:endParaRPr lang="pt-BR" sz="2400" dirty="0" smtClean="0"/>
          </a:p>
          <a:p>
            <a:pPr lvl="1"/>
            <a:r>
              <a:rPr lang="pt-BR" sz="2400" dirty="0" smtClean="0"/>
              <a:t>Exames laboratoriais – Centros clínicos 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RESULTADOS</a:t>
            </a:r>
            <a:endParaRPr lang="pt-BR" dirty="0"/>
          </a:p>
        </p:txBody>
      </p:sp>
      <p:graphicFrame>
        <p:nvGraphicFramePr>
          <p:cNvPr id="5" name="Chart 1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3657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13"/>
          <p:cNvGraphicFramePr>
            <a:graphicFrameLocks noGrp="1"/>
          </p:cNvGraphicFramePr>
          <p:nvPr>
            <p:ph sz="quarter" idx="2"/>
          </p:nvPr>
        </p:nvGraphicFramePr>
        <p:xfrm>
          <a:off x="4270375" y="1600200"/>
          <a:ext cx="3657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800" dirty="0" smtClean="0"/>
              <a:t>Meta V</a:t>
            </a:r>
          </a:p>
          <a:p>
            <a:pPr lvl="1" algn="just"/>
            <a:r>
              <a:rPr lang="pt-BR" sz="2400" dirty="0" smtClean="0"/>
              <a:t>Orientar 100% das gestantes sobre os riscos do tabagismo e do uso de álcool e drogas na gestação</a:t>
            </a:r>
          </a:p>
          <a:p>
            <a:r>
              <a:rPr lang="pt-BR" sz="2800" dirty="0" smtClean="0"/>
              <a:t>Resultado</a:t>
            </a:r>
          </a:p>
          <a:p>
            <a:endParaRPr lang="pt-BR" sz="2800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395536" y="3861048"/>
          <a:ext cx="8208912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800" dirty="0" smtClean="0"/>
              <a:t>Meta VI</a:t>
            </a:r>
          </a:p>
          <a:p>
            <a:pPr lvl="1" algn="just"/>
            <a:r>
              <a:rPr lang="pt-BR" sz="2400" dirty="0" smtClean="0"/>
              <a:t>Orientar 100% das gestantes sobre higiene bucal</a:t>
            </a:r>
          </a:p>
          <a:p>
            <a:r>
              <a:rPr lang="pt-BR" sz="2800" dirty="0" smtClean="0"/>
              <a:t>Resultado</a:t>
            </a:r>
          </a:p>
          <a:p>
            <a:endParaRPr lang="pt-BR" sz="2800" dirty="0" smtClean="0"/>
          </a:p>
        </p:txBody>
      </p:sp>
      <p:graphicFrame>
        <p:nvGraphicFramePr>
          <p:cNvPr id="4" name="Chart 14"/>
          <p:cNvGraphicFramePr>
            <a:graphicFrameLocks/>
          </p:cNvGraphicFramePr>
          <p:nvPr/>
        </p:nvGraphicFramePr>
        <p:xfrm>
          <a:off x="539552" y="3573016"/>
          <a:ext cx="7848872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600" dirty="0" smtClean="0"/>
              <a:t>PROCESSO PESSOAL DE APRENDIZAGEM</a:t>
            </a:r>
            <a:endParaRPr lang="pt-BR" sz="2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Curso teórico e prático</a:t>
            </a:r>
          </a:p>
          <a:p>
            <a:pPr lvl="1"/>
            <a:r>
              <a:rPr lang="pt-BR" dirty="0" smtClean="0"/>
              <a:t>Orientadores</a:t>
            </a:r>
          </a:p>
          <a:p>
            <a:pPr lvl="1"/>
            <a:r>
              <a:rPr lang="pt-BR" dirty="0" smtClean="0"/>
              <a:t>Unidade de saúde</a:t>
            </a:r>
          </a:p>
          <a:p>
            <a:pPr lvl="1"/>
            <a:r>
              <a:rPr lang="pt-BR" dirty="0" smtClean="0"/>
              <a:t>Estudo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Expectativas iniciais</a:t>
            </a:r>
          </a:p>
          <a:p>
            <a:pPr lvl="1"/>
            <a:r>
              <a:rPr lang="pt-BR" dirty="0" smtClean="0"/>
              <a:t>Aprendizado</a:t>
            </a:r>
          </a:p>
          <a:p>
            <a:pPr lvl="1"/>
            <a:r>
              <a:rPr lang="pt-BR" dirty="0" smtClean="0"/>
              <a:t>Amadurecimento</a:t>
            </a:r>
            <a:endParaRPr lang="pt-B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600" dirty="0" smtClean="0"/>
              <a:t>PROCESSO PESSOAL DE APRENDIZAGEM</a:t>
            </a:r>
            <a:endParaRPr lang="pt-BR" sz="2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Prática profissional</a:t>
            </a:r>
          </a:p>
          <a:p>
            <a:pPr lvl="1"/>
            <a:r>
              <a:rPr lang="pt-BR" dirty="0" smtClean="0"/>
              <a:t>Conhecimento</a:t>
            </a:r>
          </a:p>
          <a:p>
            <a:pPr lvl="1"/>
            <a:r>
              <a:rPr lang="pt-BR" dirty="0" smtClean="0"/>
              <a:t>Sistematização</a:t>
            </a:r>
          </a:p>
          <a:p>
            <a:pPr lvl="1"/>
            <a:r>
              <a:rPr lang="pt-BR" dirty="0" smtClean="0"/>
              <a:t>Organização</a:t>
            </a:r>
          </a:p>
          <a:p>
            <a:r>
              <a:rPr lang="pt-BR" dirty="0" smtClean="0"/>
              <a:t>Aprendizados mais relevantes</a:t>
            </a:r>
          </a:p>
          <a:p>
            <a:pPr lvl="1"/>
            <a:r>
              <a:rPr lang="pt-BR" dirty="0" smtClean="0"/>
              <a:t>Equipe multidisciplinar</a:t>
            </a:r>
          </a:p>
          <a:p>
            <a:pPr lvl="1"/>
            <a:r>
              <a:rPr lang="pt-BR" dirty="0" smtClean="0"/>
              <a:t>Compartilhar aprendizado</a:t>
            </a:r>
          </a:p>
          <a:p>
            <a:pPr lvl="1"/>
            <a:r>
              <a:rPr lang="pt-BR" dirty="0" smtClean="0"/>
              <a:t>Estudos clínicos</a:t>
            </a:r>
            <a:endParaRPr lang="pt-B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BIBLIOGRAFIA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sz="1800" dirty="0" smtClean="0"/>
              <a:t>Brasil. Ministério da Saúde. Secretaria de Atenção à Saúde. Departamento de Atenção Básica</a:t>
            </a:r>
            <a:r>
              <a:rPr lang="pt-BR" sz="1800" i="1" dirty="0" smtClean="0"/>
              <a:t>. </a:t>
            </a:r>
            <a:r>
              <a:rPr lang="pt-BR" sz="1800" b="1" dirty="0" smtClean="0"/>
              <a:t>Atenção ao pré-natal de baixo risco</a:t>
            </a:r>
            <a:r>
              <a:rPr lang="pt-BR" sz="1800" i="1" dirty="0" smtClean="0"/>
              <a:t> / Ministério da Saúde</a:t>
            </a:r>
            <a:r>
              <a:rPr lang="pt-BR" sz="1800" dirty="0" smtClean="0"/>
              <a:t>. Secretaria de Atenção à Saúde. Departamento de Atenção Básica. – Brasília : Editora do Ministério da Saúde, 2012</a:t>
            </a:r>
            <a:r>
              <a:rPr lang="pt-BR" sz="1800" dirty="0" smtClean="0"/>
              <a:t>.</a:t>
            </a:r>
          </a:p>
          <a:p>
            <a:pPr algn="just"/>
            <a:r>
              <a:rPr lang="pt-BR" sz="1800" dirty="0" smtClean="0"/>
              <a:t>SILVEIRA, Denise Silva da; SANTOS, Iná Silva dos  e  COSTA, Juvenal Soares Dias </a:t>
            </a:r>
            <a:r>
              <a:rPr lang="pt-BR" sz="1800" dirty="0" err="1" smtClean="0"/>
              <a:t>da.</a:t>
            </a:r>
            <a:r>
              <a:rPr lang="pt-BR" sz="1800" dirty="0" smtClean="0"/>
              <a:t> </a:t>
            </a:r>
            <a:r>
              <a:rPr lang="pt-BR" sz="1800" b="1" dirty="0" smtClean="0"/>
              <a:t>Atenção pré-natal na rede básica: uma avaliação da estrutura e do processo.</a:t>
            </a:r>
            <a:r>
              <a:rPr lang="pt-BR" sz="1800" b="1" i="1" dirty="0" smtClean="0"/>
              <a:t> </a:t>
            </a:r>
            <a:r>
              <a:rPr lang="pt-BR" sz="1800" i="1" dirty="0" smtClean="0"/>
              <a:t>Cad. Saúde Pública</a:t>
            </a:r>
            <a:r>
              <a:rPr lang="pt-BR" sz="1800" dirty="0" smtClean="0"/>
              <a:t> [online]. 2001, vol.17, n.1 [citado  2014-06-11], pp. 131-139. Disponível em: &lt;http://</a:t>
            </a:r>
            <a:r>
              <a:rPr lang="pt-BR" sz="1800" dirty="0" smtClean="0"/>
              <a:t>www.scielosp.org/scielo.</a:t>
            </a:r>
            <a:r>
              <a:rPr lang="pt-BR" sz="1800" dirty="0" err="1" smtClean="0"/>
              <a:t>php</a:t>
            </a:r>
            <a:r>
              <a:rPr lang="pt-BR" sz="1800" dirty="0" smtClean="0"/>
              <a:t>?script=</a:t>
            </a:r>
            <a:r>
              <a:rPr lang="pt-BR" sz="1800" dirty="0" err="1" smtClean="0"/>
              <a:t>sci_arttext&amp;pid</a:t>
            </a:r>
            <a:r>
              <a:rPr lang="pt-BR" sz="1800" dirty="0" smtClean="0"/>
              <a:t>=S0102-311X2001000100013&amp;</a:t>
            </a:r>
            <a:r>
              <a:rPr lang="pt-BR" sz="1800" dirty="0" err="1" smtClean="0"/>
              <a:t>lng</a:t>
            </a:r>
            <a:r>
              <a:rPr lang="pt-BR" sz="1800" dirty="0" smtClean="0"/>
              <a:t>=</a:t>
            </a:r>
            <a:r>
              <a:rPr lang="pt-BR" sz="1800" dirty="0" err="1" smtClean="0"/>
              <a:t>pt&amp;nrm</a:t>
            </a:r>
            <a:r>
              <a:rPr lang="pt-BR" sz="1800" dirty="0" smtClean="0"/>
              <a:t>=</a:t>
            </a:r>
            <a:r>
              <a:rPr lang="pt-BR" sz="1800" dirty="0" err="1" smtClean="0"/>
              <a:t>iso</a:t>
            </a:r>
            <a:endParaRPr lang="pt-BR" sz="1800" dirty="0" smtClean="0"/>
          </a:p>
          <a:p>
            <a:pPr algn="just"/>
            <a:r>
              <a:rPr lang="pt-BR" sz="1800" dirty="0" smtClean="0"/>
              <a:t>Brasil. Ministério da Saúde. Secretaria de Atenção à Saúde. Departamento de Atenção Básica. </a:t>
            </a:r>
            <a:r>
              <a:rPr lang="pt-BR" sz="1800" b="1" dirty="0" smtClean="0"/>
              <a:t>Estratégias para o cuidado da pessoa com doença crônica : Diabetes </a:t>
            </a:r>
            <a:r>
              <a:rPr lang="pt-BR" sz="1800" b="1" dirty="0" err="1" smtClean="0"/>
              <a:t>Mellitus</a:t>
            </a:r>
            <a:r>
              <a:rPr lang="pt-BR" sz="1800" b="1" dirty="0" smtClean="0"/>
              <a:t> /</a:t>
            </a:r>
            <a:r>
              <a:rPr lang="pt-BR" sz="1800" dirty="0" smtClean="0"/>
              <a:t> Ministério da Saúde, Secretaria de Atenção à Saúde, Departamento de Atenção Básica. – Brasília : Ministério da Saúde, 2013.160 p. : il. (Cadernos de Atenção Básica, n. 36) ISBN 978-85-334-2059</a:t>
            </a:r>
            <a:r>
              <a:rPr lang="pt-BR" sz="1800" dirty="0" smtClean="0"/>
              <a:t>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BIBLIOGRAFIA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1900" dirty="0" smtClean="0"/>
              <a:t>Brasil. Ministério da Saúde. Secretaria de Atenção à Saúde. Departamento de Atenção Básica. </a:t>
            </a:r>
            <a:r>
              <a:rPr lang="pt-BR" sz="1900" b="1" dirty="0" smtClean="0"/>
              <a:t>Estratégias para o cuidado da pessoa com doença crônica: hipertensão arterial sistêmica</a:t>
            </a:r>
            <a:r>
              <a:rPr lang="pt-BR" sz="1900" dirty="0" smtClean="0"/>
              <a:t> / Ministério da Saúde, Secretaria de Atenção à Saúde, Departamento de Atenção Básica. – Brasília: Ministério da Saúde, 2013.128 p. : il. (Cadernos de Atenção Básica, n. 37) ISBN 978-85-334-2058-8  </a:t>
            </a:r>
          </a:p>
          <a:p>
            <a:pPr algn="just"/>
            <a:r>
              <a:rPr lang="pt-BR" sz="1900" dirty="0" smtClean="0"/>
              <a:t>Brasil. Ministério da Saúde. Secretaria de Atenção à Saúde. Departamento de Atenção Básica. </a:t>
            </a:r>
            <a:r>
              <a:rPr lang="pt-BR" sz="1900" b="1" dirty="0" smtClean="0"/>
              <a:t>Envelhecimento e saúde da pessoa idosa</a:t>
            </a:r>
            <a:r>
              <a:rPr lang="pt-BR" sz="1900" dirty="0" smtClean="0"/>
              <a:t> / Ministério da Saúde, Secretaria de Atenção à Saúde, Departamento de Atenção Básica – Brasília : Ministério da Saúde, 2006.192 p. il. – (Série A. Normas e Manuais Técnicos) (Cadernos de Atenção Básica, n. 19) ISBN 85-334-1273-8. </a:t>
            </a:r>
            <a:r>
              <a:rPr lang="pt-BR" dirty="0" smtClean="0"/>
              <a:t> </a:t>
            </a:r>
          </a:p>
          <a:p>
            <a:r>
              <a:rPr lang="pt-BR" dirty="0" smtClean="0"/>
              <a:t> 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 algn="ctr">
              <a:buNone/>
            </a:pPr>
            <a:r>
              <a:rPr lang="pt-BR" sz="4400" dirty="0" smtClean="0">
                <a:solidFill>
                  <a:schemeClr val="tx2"/>
                </a:solidFill>
              </a:rPr>
              <a:t>OBRIGADA</a:t>
            </a:r>
            <a:endParaRPr lang="pt-BR" sz="4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700" dirty="0" smtClean="0"/>
              <a:t>Caracterização da Unidade Básica de Saúde</a:t>
            </a:r>
          </a:p>
          <a:p>
            <a:pPr lvl="1"/>
            <a:endParaRPr lang="pt-BR" sz="2400" dirty="0" smtClean="0"/>
          </a:p>
          <a:p>
            <a:pPr lvl="1"/>
            <a:r>
              <a:rPr lang="pt-BR" sz="2400" dirty="0" smtClean="0"/>
              <a:t>USF </a:t>
            </a:r>
            <a:r>
              <a:rPr lang="pt-BR" sz="2400" dirty="0" err="1" smtClean="0"/>
              <a:t>Gramoré</a:t>
            </a:r>
            <a:endParaRPr lang="pt-BR" sz="2400" dirty="0" smtClean="0"/>
          </a:p>
          <a:p>
            <a:pPr lvl="1"/>
            <a:endParaRPr lang="pt-BR" sz="2400" dirty="0" smtClean="0"/>
          </a:p>
          <a:p>
            <a:pPr lvl="1"/>
            <a:r>
              <a:rPr lang="pt-BR" sz="2400" dirty="0" smtClean="0"/>
              <a:t>Distrito Norte 1</a:t>
            </a:r>
          </a:p>
          <a:p>
            <a:pPr lvl="1"/>
            <a:endParaRPr lang="pt-BR" sz="2400" dirty="0" smtClean="0"/>
          </a:p>
          <a:p>
            <a:pPr lvl="1"/>
            <a:r>
              <a:rPr lang="pt-BR" sz="2400" dirty="0" smtClean="0"/>
              <a:t>11.705 pessoas assistidas – quatro equipes</a:t>
            </a:r>
          </a:p>
          <a:p>
            <a:pPr lvl="1"/>
            <a:endParaRPr lang="pt-BR" sz="2400" dirty="0" smtClean="0"/>
          </a:p>
          <a:p>
            <a:pPr lvl="1"/>
            <a:r>
              <a:rPr lang="pt-BR" sz="2400" dirty="0" smtClean="0"/>
              <a:t>Estrutura física </a:t>
            </a:r>
          </a:p>
          <a:p>
            <a:pPr lvl="1"/>
            <a:endParaRPr lang="pt-BR" sz="2400" dirty="0" smtClean="0"/>
          </a:p>
          <a:p>
            <a:pPr lvl="1"/>
            <a:r>
              <a:rPr lang="pt-BR" sz="2400" dirty="0" smtClean="0"/>
              <a:t>Falta de materiais e medicamentos</a:t>
            </a:r>
          </a:p>
          <a:p>
            <a:pPr lvl="2"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sz="3900" dirty="0" smtClean="0"/>
              <a:t>Caracterização da Unidade Básica de Saúde</a:t>
            </a:r>
          </a:p>
          <a:p>
            <a:pPr lvl="1"/>
            <a:endParaRPr lang="pt-BR" sz="2400" dirty="0" smtClean="0"/>
          </a:p>
          <a:p>
            <a:pPr lvl="1"/>
            <a:r>
              <a:rPr lang="pt-BR" sz="3000" dirty="0" smtClean="0"/>
              <a:t>Puericultura</a:t>
            </a:r>
          </a:p>
          <a:p>
            <a:pPr lvl="1">
              <a:buNone/>
            </a:pPr>
            <a:endParaRPr lang="pt-BR" sz="3000" dirty="0" smtClean="0"/>
          </a:p>
          <a:p>
            <a:pPr lvl="1"/>
            <a:r>
              <a:rPr lang="pt-BR" sz="3000" dirty="0" smtClean="0"/>
              <a:t>HIPERDIA</a:t>
            </a:r>
          </a:p>
          <a:p>
            <a:pPr lvl="1"/>
            <a:endParaRPr lang="pt-BR" sz="3000" dirty="0" smtClean="0"/>
          </a:p>
          <a:p>
            <a:pPr lvl="1"/>
            <a:r>
              <a:rPr lang="pt-BR" sz="3000" dirty="0" smtClean="0"/>
              <a:t>Pré-natal</a:t>
            </a:r>
          </a:p>
          <a:p>
            <a:pPr lvl="1">
              <a:buNone/>
            </a:pPr>
            <a:endParaRPr lang="pt-BR" sz="3000" dirty="0" smtClean="0"/>
          </a:p>
          <a:p>
            <a:pPr lvl="1"/>
            <a:r>
              <a:rPr lang="pt-BR" sz="3000" dirty="0" smtClean="0"/>
              <a:t>Coleta de </a:t>
            </a:r>
            <a:r>
              <a:rPr lang="pt-BR" sz="3000" dirty="0" err="1" smtClean="0"/>
              <a:t>citopatológico</a:t>
            </a:r>
            <a:endParaRPr lang="pt-BR" sz="3000" dirty="0" smtClean="0"/>
          </a:p>
          <a:p>
            <a:pPr lvl="1"/>
            <a:endParaRPr lang="pt-BR" sz="3000" dirty="0" smtClean="0"/>
          </a:p>
          <a:p>
            <a:pPr lvl="1"/>
            <a:r>
              <a:rPr lang="pt-BR" sz="3000" dirty="0" smtClean="0"/>
              <a:t>Visitas domiciliares</a:t>
            </a:r>
          </a:p>
          <a:p>
            <a:pPr lvl="1"/>
            <a:endParaRPr lang="pt-BR" sz="3000" dirty="0" smtClean="0"/>
          </a:p>
          <a:p>
            <a:pPr lvl="1"/>
            <a:r>
              <a:rPr lang="pt-BR" sz="3000" dirty="0" smtClean="0"/>
              <a:t>Saúde bucal</a:t>
            </a:r>
          </a:p>
          <a:p>
            <a:pPr lvl="1"/>
            <a:endParaRPr lang="pt-BR" sz="3000" dirty="0" smtClean="0"/>
          </a:p>
          <a:p>
            <a:pPr lvl="1"/>
            <a:r>
              <a:rPr lang="pt-BR" sz="3000" dirty="0" smtClean="0"/>
              <a:t>Saúde do idoso</a:t>
            </a:r>
          </a:p>
          <a:p>
            <a:pPr lvl="1"/>
            <a:endParaRPr lang="pt-BR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700" dirty="0" smtClean="0"/>
              <a:t>Caracterização da Unidade Básica de Saúde</a:t>
            </a:r>
          </a:p>
          <a:p>
            <a:pPr lvl="1"/>
            <a:r>
              <a:rPr lang="pt-BR" sz="2400" dirty="0" smtClean="0"/>
              <a:t>Equipe 38</a:t>
            </a:r>
          </a:p>
          <a:p>
            <a:pPr lvl="2"/>
            <a:r>
              <a:rPr lang="pt-BR" sz="2100" dirty="0" smtClean="0"/>
              <a:t>Médica/Dentista/Enfermeira/6 ACS/2 Técnicas de enfermagem/1 Auxiliar de dentista</a:t>
            </a:r>
          </a:p>
          <a:p>
            <a:pPr lvl="2"/>
            <a:r>
              <a:rPr lang="pt-BR" sz="2100" dirty="0" smtClean="0"/>
              <a:t>3.821 pessoas cadastradas</a:t>
            </a:r>
          </a:p>
          <a:p>
            <a:pPr lvl="2"/>
            <a:r>
              <a:rPr lang="pt-BR" sz="2100" dirty="0" smtClean="0"/>
              <a:t>1.754 homens/2.061 mulheres (50-59 anos)</a:t>
            </a:r>
          </a:p>
          <a:p>
            <a:pPr lvl="2"/>
            <a:r>
              <a:rPr lang="pt-BR" sz="2100" dirty="0" smtClean="0"/>
              <a:t>43 crianças &lt; 1 ano</a:t>
            </a:r>
          </a:p>
          <a:p>
            <a:pPr lvl="2"/>
            <a:r>
              <a:rPr lang="pt-BR" sz="2100" dirty="0" smtClean="0"/>
              <a:t>25 gestantes cadastradas </a:t>
            </a:r>
          </a:p>
          <a:p>
            <a:pPr lvl="2"/>
            <a:r>
              <a:rPr lang="pt-BR" sz="2100" dirty="0" smtClean="0"/>
              <a:t>295 Hipertensos</a:t>
            </a:r>
          </a:p>
          <a:p>
            <a:pPr lvl="2"/>
            <a:r>
              <a:rPr lang="pt-BR" sz="2100" dirty="0" smtClean="0"/>
              <a:t>112 Diabéticos </a:t>
            </a:r>
          </a:p>
          <a:p>
            <a:pPr lvl="2"/>
            <a:r>
              <a:rPr lang="pt-BR" sz="2100" dirty="0" smtClean="0"/>
              <a:t>Oito pacientes acamados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Pré-natal antes da intervenção</a:t>
            </a:r>
          </a:p>
          <a:p>
            <a:pPr lvl="1"/>
            <a:r>
              <a:rPr lang="pt-BR" sz="2400" dirty="0" smtClean="0"/>
              <a:t>25 gestantes cadastradas</a:t>
            </a:r>
          </a:p>
          <a:p>
            <a:pPr lvl="1"/>
            <a:r>
              <a:rPr lang="pt-BR" sz="2400" dirty="0" smtClean="0"/>
              <a:t>14 assistidas</a:t>
            </a:r>
          </a:p>
          <a:p>
            <a:pPr lvl="1"/>
            <a:r>
              <a:rPr lang="pt-BR" sz="2400" dirty="0" smtClean="0"/>
              <a:t>Acolhimento</a:t>
            </a:r>
          </a:p>
          <a:p>
            <a:pPr lvl="1"/>
            <a:r>
              <a:rPr lang="pt-BR" sz="2400" dirty="0" smtClean="0"/>
              <a:t>Registro ineficaz</a:t>
            </a:r>
          </a:p>
          <a:p>
            <a:pPr lvl="1"/>
            <a:r>
              <a:rPr lang="pt-BR" sz="2400" dirty="0" smtClean="0"/>
              <a:t>Alto número de gestantes faltosas</a:t>
            </a:r>
          </a:p>
          <a:p>
            <a:pPr lvl="1"/>
            <a:r>
              <a:rPr lang="pt-BR" sz="2400" dirty="0" smtClean="0"/>
              <a:t>Exames laboratoriais	</a:t>
            </a:r>
          </a:p>
          <a:p>
            <a:pPr lvl="1"/>
            <a:r>
              <a:rPr lang="pt-BR" sz="2400" dirty="0" smtClean="0"/>
              <a:t>Planejamento familiar</a:t>
            </a:r>
          </a:p>
          <a:p>
            <a:pPr lvl="1"/>
            <a:r>
              <a:rPr lang="pt-BR" sz="2400" dirty="0" smtClean="0"/>
              <a:t>Seguimento do </a:t>
            </a:r>
            <a:r>
              <a:rPr lang="pt-BR" sz="2400" dirty="0" err="1" smtClean="0"/>
              <a:t>puerpério</a:t>
            </a:r>
            <a:endParaRPr lang="pt-BR" sz="2400" dirty="0" smtClean="0"/>
          </a:p>
          <a:p>
            <a:pPr lvl="1"/>
            <a:r>
              <a:rPr lang="pt-BR" sz="2400" dirty="0" smtClean="0"/>
              <a:t>Falha no seguimento das orientações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OBJETIVO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 algn="just">
              <a:buNone/>
            </a:pPr>
            <a:endParaRPr lang="pt-BR" sz="2400" dirty="0" smtClean="0"/>
          </a:p>
          <a:p>
            <a:pPr lvl="1" algn="ctr">
              <a:buNone/>
            </a:pPr>
            <a:endParaRPr lang="pt-BR" sz="2400" dirty="0" smtClean="0"/>
          </a:p>
          <a:p>
            <a:pPr lvl="1" algn="ctr">
              <a:buNone/>
            </a:pPr>
            <a:endParaRPr lang="pt-BR" sz="2400" dirty="0" smtClean="0"/>
          </a:p>
          <a:p>
            <a:pPr lvl="1" algn="ctr">
              <a:buNone/>
            </a:pPr>
            <a:r>
              <a:rPr lang="pt-BR" sz="2400" dirty="0" smtClean="0"/>
              <a:t>   Melhorar </a:t>
            </a:r>
            <a:r>
              <a:rPr lang="pt-BR" sz="2400" dirty="0" smtClean="0"/>
              <a:t>a atenção à saúde das gestantes e </a:t>
            </a:r>
            <a:r>
              <a:rPr lang="pt-BR" sz="2400" dirty="0" err="1" smtClean="0"/>
              <a:t>puérperas</a:t>
            </a:r>
            <a:r>
              <a:rPr lang="pt-BR" sz="2400" dirty="0" smtClean="0"/>
              <a:t> na Unidade de Saúde da Família de </a:t>
            </a:r>
            <a:r>
              <a:rPr lang="pt-BR" sz="2400" dirty="0" err="1" smtClean="0"/>
              <a:t>Gramoré</a:t>
            </a:r>
            <a:r>
              <a:rPr lang="pt-BR" sz="2400" dirty="0" smtClean="0"/>
              <a:t>, em Natal/RN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OBJETIVOS ESPECÍFICOS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700" dirty="0" smtClean="0"/>
              <a:t>Ampliar</a:t>
            </a:r>
            <a:r>
              <a:rPr lang="pt-BR" dirty="0" smtClean="0"/>
              <a:t> </a:t>
            </a:r>
            <a:r>
              <a:rPr lang="pt-BR" sz="2700" dirty="0" smtClean="0"/>
              <a:t>a cobertura</a:t>
            </a:r>
          </a:p>
          <a:p>
            <a:pPr lvl="1" algn="just">
              <a:lnSpc>
                <a:spcPct val="150000"/>
              </a:lnSpc>
              <a:buNone/>
            </a:pPr>
            <a:endParaRPr lang="pt-BR" sz="2400" dirty="0" smtClean="0"/>
          </a:p>
          <a:p>
            <a:pPr algn="just"/>
            <a:r>
              <a:rPr lang="pt-BR" sz="2700" dirty="0" smtClean="0"/>
              <a:t>Melhorar a qualidade da atenção; a adesão e o registro do programa</a:t>
            </a:r>
          </a:p>
          <a:p>
            <a:pPr lvl="1" algn="just">
              <a:buNone/>
            </a:pPr>
            <a:endParaRPr lang="pt-BR" sz="2400" dirty="0" smtClean="0"/>
          </a:p>
          <a:p>
            <a:pPr algn="just"/>
            <a:r>
              <a:rPr lang="pt-BR" sz="2700" dirty="0" smtClean="0"/>
              <a:t>Realizar </a:t>
            </a:r>
            <a:r>
              <a:rPr lang="pt-BR" sz="2700" dirty="0" smtClean="0"/>
              <a:t>avaliação de risco das gestantes e </a:t>
            </a:r>
            <a:r>
              <a:rPr lang="pt-BR" sz="2700" dirty="0" err="1" smtClean="0"/>
              <a:t>puérperas</a:t>
            </a:r>
            <a:endParaRPr lang="pt-BR" sz="2700" dirty="0" smtClean="0"/>
          </a:p>
          <a:p>
            <a:pPr lvl="1" algn="just">
              <a:buNone/>
            </a:pPr>
            <a:endParaRPr lang="pt-BR" sz="2400" dirty="0" smtClean="0"/>
          </a:p>
          <a:p>
            <a:pPr algn="just">
              <a:lnSpc>
                <a:spcPct val="150000"/>
              </a:lnSpc>
            </a:pPr>
            <a:r>
              <a:rPr lang="pt-BR" sz="2700" dirty="0" smtClean="0"/>
              <a:t>Promover </a:t>
            </a:r>
            <a:r>
              <a:rPr lang="pt-BR" sz="2700" dirty="0" smtClean="0"/>
              <a:t>a saúde no pré-natal e </a:t>
            </a:r>
            <a:r>
              <a:rPr lang="pt-BR" sz="2700" dirty="0" err="1" smtClean="0"/>
              <a:t>puerpério</a:t>
            </a:r>
            <a:r>
              <a:rPr lang="pt-BR" sz="2700" dirty="0" smtClean="0"/>
              <a:t> </a:t>
            </a:r>
          </a:p>
          <a:p>
            <a:pPr lvl="1"/>
            <a:endParaRPr lang="pt-BR" sz="25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334</TotalTime>
  <Words>1188</Words>
  <Application>Microsoft Office PowerPoint</Application>
  <PresentationFormat>Apresentação na tela (4:3)</PresentationFormat>
  <Paragraphs>251</Paragraphs>
  <Slides>37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37</vt:i4>
      </vt:variant>
    </vt:vector>
  </HeadingPairs>
  <TitlesOfParts>
    <vt:vector size="38" baseType="lpstr">
      <vt:lpstr>Balcão Envidraçado</vt:lpstr>
      <vt:lpstr>  MELHORIA NA ATENÇÃO À SAÚDE DAS GESTANTES E PUÉRPERAS NA UNIDADE BÁSICA DE SAÚDE DO GRAMORÉ, NATAL/RN    </vt:lpstr>
      <vt:lpstr>INTRODUÇÃO</vt:lpstr>
      <vt:lpstr>INTRODUÇÃO</vt:lpstr>
      <vt:lpstr>INTRODUÇÃO</vt:lpstr>
      <vt:lpstr>INTRODUÇÃO</vt:lpstr>
      <vt:lpstr>INTRODUÇÃO</vt:lpstr>
      <vt:lpstr>INTRODUÇÃO</vt:lpstr>
      <vt:lpstr>OBJETIVO GERAL</vt:lpstr>
      <vt:lpstr>OBJETIVOS ESPECÍFICOS</vt:lpstr>
      <vt:lpstr>METODOLOGIA</vt:lpstr>
      <vt:lpstr>LOGÍSTICA</vt:lpstr>
      <vt:lpstr>OBJETIVOS, METAS E RESULTADOS</vt:lpstr>
      <vt:lpstr>Resultados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RESULTADOS</vt:lpstr>
      <vt:lpstr>Slide 31</vt:lpstr>
      <vt:lpstr>Slide 32</vt:lpstr>
      <vt:lpstr>PROCESSO PESSOAL DE APRENDIZAGEM</vt:lpstr>
      <vt:lpstr>PROCESSO PESSOAL DE APRENDIZAGEM</vt:lpstr>
      <vt:lpstr>BIBLIOGRAFIA</vt:lpstr>
      <vt:lpstr>BIBLIOGRAFIA</vt:lpstr>
      <vt:lpstr>Slide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MELHORIA NA ATENÇÃO À SAÚDE DAS GESTANTES E PUÉRPERAS NA UNIDADE BÁSICA DE SAÚDE DO GRAMORÉ, NATAL/RN</dc:title>
  <dc:creator>Ana Cristina</dc:creator>
  <cp:lastModifiedBy>Ana Cristina</cp:lastModifiedBy>
  <cp:revision>37</cp:revision>
  <dcterms:created xsi:type="dcterms:W3CDTF">2015-01-21T03:16:51Z</dcterms:created>
  <dcterms:modified xsi:type="dcterms:W3CDTF">2015-01-27T01:51:31Z</dcterms:modified>
</cp:coreProperties>
</file>