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73" r:id="rId4"/>
    <p:sldId id="268" r:id="rId5"/>
    <p:sldId id="270" r:id="rId6"/>
    <p:sldId id="321" r:id="rId7"/>
    <p:sldId id="266" r:id="rId8"/>
    <p:sldId id="259" r:id="rId9"/>
    <p:sldId id="260" r:id="rId10"/>
    <p:sldId id="269" r:id="rId11"/>
    <p:sldId id="290" r:id="rId12"/>
    <p:sldId id="292" r:id="rId13"/>
    <p:sldId id="322" r:id="rId14"/>
    <p:sldId id="299" r:id="rId15"/>
    <p:sldId id="300" r:id="rId16"/>
    <p:sldId id="305" r:id="rId17"/>
    <p:sldId id="308" r:id="rId18"/>
    <p:sldId id="310" r:id="rId19"/>
    <p:sldId id="311" r:id="rId20"/>
    <p:sldId id="263" r:id="rId21"/>
    <p:sldId id="317" r:id="rId22"/>
    <p:sldId id="264" r:id="rId23"/>
    <p:sldId id="318" r:id="rId24"/>
    <p:sldId id="319" r:id="rId25"/>
    <p:sldId id="265" r:id="rId26"/>
    <p:sldId id="320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9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na\Downloads\Coleta%20de%20dados-Anna%20Paula%20-%20PCD%20final_pre%20nata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na\Downloads\Coleta%20de%20dados-Anna%20Paula%20-%20PCD%20final_pre%20nata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'[Coleta de dados-Anna Paula - PCD final_pre natal.xls]Indicadores'!$C$5</c:f>
              <c:strCache>
                <c:ptCount val="1"/>
                <c:pt idx="0">
                  <c:v>Proporção de gestantes cadastradas no Programa de Pré-natal.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'[Coleta de dados-Anna Paula - PCD final_pre natal.xls]Indicadores'!$D$4:$G$4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dados-Anna Paula - PCD final_pre natal.xls]Indicadores'!$D$5:$G$5</c:f>
              <c:numCache>
                <c:formatCode>0.0%</c:formatCode>
                <c:ptCount val="4"/>
                <c:pt idx="0">
                  <c:v>0.6428571428571429</c:v>
                </c:pt>
                <c:pt idx="1">
                  <c:v>0.96428571428571452</c:v>
                </c:pt>
                <c:pt idx="2">
                  <c:v>0.96428571428571452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3235472"/>
        <c:axId val="253233904"/>
      </c:barChart>
      <c:catAx>
        <c:axId val="253235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53233904"/>
        <c:crosses val="autoZero"/>
        <c:auto val="1"/>
        <c:lblAlgn val="ctr"/>
        <c:lblOffset val="100"/>
        <c:noMultiLvlLbl val="0"/>
      </c:catAx>
      <c:valAx>
        <c:axId val="25323390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5323547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'[Coleta de dados-Anna Paula - PCD final_pre natal.xls]Indicadores'!$C$17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'[Coleta de dados-Anna Paula - PCD final_pre natal.xls]Indicadores'!$D$16:$G$16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dados-Anna Paula - PCD final_pre natal.xls]Indicadores'!$D$17:$G$17</c:f>
              <c:numCache>
                <c:formatCode>0.0%</c:formatCode>
                <c:ptCount val="4"/>
                <c:pt idx="0">
                  <c:v>0.94444444444444464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3234688"/>
        <c:axId val="218682568"/>
      </c:barChart>
      <c:catAx>
        <c:axId val="253234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18682568"/>
        <c:crosses val="autoZero"/>
        <c:auto val="1"/>
        <c:lblAlgn val="ctr"/>
        <c:lblOffset val="100"/>
        <c:noMultiLvlLbl val="0"/>
      </c:catAx>
      <c:valAx>
        <c:axId val="21868256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5323468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D4A5-FA02-43C7-8D45-26BFBC2C1574}" type="datetimeFigureOut">
              <a:rPr lang="pt-BR" smtClean="0"/>
              <a:t>20/06/2015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B478E96-E990-4784-99F8-66F80AD8EA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3838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D4A5-FA02-43C7-8D45-26BFBC2C1574}" type="datetimeFigureOut">
              <a:rPr lang="pt-BR" smtClean="0"/>
              <a:t>20/06/2015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B478E96-E990-4784-99F8-66F80AD8EA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3046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D4A5-FA02-43C7-8D45-26BFBC2C1574}" type="datetimeFigureOut">
              <a:rPr lang="pt-BR" smtClean="0"/>
              <a:t>20/06/2015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B478E96-E990-4784-99F8-66F80AD8EA74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0340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D4A5-FA02-43C7-8D45-26BFBC2C1574}" type="datetimeFigureOut">
              <a:rPr lang="pt-BR" smtClean="0"/>
              <a:t>20/06/2015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B478E96-E990-4784-99F8-66F80AD8EA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83356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D4A5-FA02-43C7-8D45-26BFBC2C1574}" type="datetimeFigureOut">
              <a:rPr lang="pt-BR" smtClean="0"/>
              <a:t>20/06/2015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B478E96-E990-4784-99F8-66F80AD8EA74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8569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D4A5-FA02-43C7-8D45-26BFBC2C1574}" type="datetimeFigureOut">
              <a:rPr lang="pt-BR" smtClean="0"/>
              <a:t>20/06/2015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B478E96-E990-4784-99F8-66F80AD8EA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6559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D4A5-FA02-43C7-8D45-26BFBC2C1574}" type="datetimeFigureOut">
              <a:rPr lang="pt-BR" smtClean="0"/>
              <a:t>20/06/2015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78E96-E990-4784-99F8-66F80AD8EA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65862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D4A5-FA02-43C7-8D45-26BFBC2C1574}" type="datetimeFigureOut">
              <a:rPr lang="pt-BR" smtClean="0"/>
              <a:t>20/06/2015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78E96-E990-4784-99F8-66F80AD8EA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5452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D4A5-FA02-43C7-8D45-26BFBC2C1574}" type="datetimeFigureOut">
              <a:rPr lang="pt-BR" smtClean="0"/>
              <a:t>20/06/2015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78E96-E990-4784-99F8-66F80AD8EA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5875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D4A5-FA02-43C7-8D45-26BFBC2C1574}" type="datetimeFigureOut">
              <a:rPr lang="pt-BR" smtClean="0"/>
              <a:t>20/06/2015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B478E96-E990-4784-99F8-66F80AD8EA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4065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D4A5-FA02-43C7-8D45-26BFBC2C1574}" type="datetimeFigureOut">
              <a:rPr lang="pt-BR" smtClean="0"/>
              <a:t>20/06/2015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B478E96-E990-4784-99F8-66F80AD8EA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3305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D4A5-FA02-43C7-8D45-26BFBC2C1574}" type="datetimeFigureOut">
              <a:rPr lang="pt-BR" smtClean="0"/>
              <a:t>20/06/2015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B478E96-E990-4784-99F8-66F80AD8EA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2501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D4A5-FA02-43C7-8D45-26BFBC2C1574}" type="datetimeFigureOut">
              <a:rPr lang="pt-BR" smtClean="0"/>
              <a:t>20/06/2015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78E96-E990-4784-99F8-66F80AD8EA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2796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D4A5-FA02-43C7-8D45-26BFBC2C1574}" type="datetimeFigureOut">
              <a:rPr lang="pt-BR" smtClean="0"/>
              <a:t>20/06/2015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78E96-E990-4784-99F8-66F80AD8EA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7037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D4A5-FA02-43C7-8D45-26BFBC2C1574}" type="datetimeFigureOut">
              <a:rPr lang="pt-BR" smtClean="0"/>
              <a:t>20/06/2015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78E96-E990-4784-99F8-66F80AD8EA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551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D4A5-FA02-43C7-8D45-26BFBC2C1574}" type="datetimeFigureOut">
              <a:rPr lang="pt-BR" smtClean="0"/>
              <a:t>20/06/2015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B478E96-E990-4784-99F8-66F80AD8EA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4292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8D4A5-FA02-43C7-8D45-26BFBC2C1574}" type="datetimeFigureOut">
              <a:rPr lang="pt-BR" smtClean="0"/>
              <a:t>20/06/2015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B478E96-E990-4784-99F8-66F80AD8EA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6676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05119" y="2573077"/>
            <a:ext cx="7920316" cy="2007679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000" b="1" dirty="0" smtClean="0"/>
              <a:t/>
            </a:r>
            <a:br>
              <a:rPr lang="pt-BR" sz="3000" b="1" dirty="0" smtClean="0"/>
            </a:br>
            <a:r>
              <a:rPr lang="pt-BR" sz="3000" b="1" dirty="0" smtClean="0"/>
              <a:t>Melhoria da atenção ao Programa de Pré-Natal e Puerpério na UBS/ESF Mamede Rodrigues, Amarante/PI</a:t>
            </a:r>
            <a:r>
              <a:rPr lang="pt-BR" sz="3000" dirty="0" smtClean="0"/>
              <a:t/>
            </a:r>
            <a:br>
              <a:rPr lang="pt-BR" sz="3000" dirty="0" smtClean="0"/>
            </a:br>
            <a:endParaRPr lang="pt-BR" sz="3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03608" y="4598892"/>
            <a:ext cx="6858000" cy="1102660"/>
          </a:xfrm>
        </p:spPr>
        <p:txBody>
          <a:bodyPr>
            <a:normAutofit/>
          </a:bodyPr>
          <a:lstStyle/>
          <a:p>
            <a:pPr algn="r"/>
            <a:r>
              <a:rPr lang="pt-BR" b="1" dirty="0" smtClean="0"/>
              <a:t>Anna </a:t>
            </a:r>
            <a:r>
              <a:rPr lang="pt-BR" b="1" dirty="0" smtClean="0"/>
              <a:t>Paula Mendes Ayres Lima</a:t>
            </a:r>
          </a:p>
          <a:p>
            <a:pPr algn="r"/>
            <a:r>
              <a:rPr lang="pt-BR" b="1" dirty="0" smtClean="0"/>
              <a:t>Orientadora: Miriam Lopes</a:t>
            </a:r>
            <a:endParaRPr lang="pt-BR" b="1" dirty="0"/>
          </a:p>
        </p:txBody>
      </p:sp>
      <p:pic>
        <p:nvPicPr>
          <p:cNvPr id="1026" name="Picture 2" descr="http://unasus.ufpel.edu.br/site/wp-content/uploads/2013/10/ESF-Ufpel-0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5181" y="68285"/>
            <a:ext cx="1978819" cy="535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4" descr="http://www.unasus.unb.br/moodle/theme/image.php/elegance/theme/1431385391/favicon"/>
          <p:cNvSpPr>
            <a:spLocks noChangeAspect="1" noChangeArrowheads="1"/>
          </p:cNvSpPr>
          <p:nvPr/>
        </p:nvSpPr>
        <p:spPr bwMode="auto">
          <a:xfrm>
            <a:off x="116681" y="7489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pt-BR" sz="1350"/>
          </a:p>
        </p:txBody>
      </p:sp>
      <p:sp>
        <p:nvSpPr>
          <p:cNvPr id="7" name="AutoShape 6" descr="http://www.unasus.unb.br/moodle/theme/image.php/elegance/theme/1431385391/favicon"/>
          <p:cNvSpPr>
            <a:spLocks noChangeAspect="1" noChangeArrowheads="1"/>
          </p:cNvSpPr>
          <p:nvPr/>
        </p:nvSpPr>
        <p:spPr bwMode="auto">
          <a:xfrm>
            <a:off x="230981" y="8632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pt-BR" sz="1350"/>
          </a:p>
        </p:txBody>
      </p:sp>
      <p:pic>
        <p:nvPicPr>
          <p:cNvPr id="1034" name="Picture 10" descr="http://www.unasus.ufma.br/site/templates/unasus/img/logo_unasu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53" y="36242"/>
            <a:ext cx="1893094" cy="50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2203847" y="336176"/>
            <a:ext cx="496133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/>
              <a:t>UNIVERSIDADE ABERTA DO SUS UNIVERSIDADE FEDERAL DE PELOTAS </a:t>
            </a:r>
            <a:r>
              <a:rPr lang="pt-BR" sz="2000" b="1" dirty="0"/>
              <a:t>Especialização em Saúde da Família </a:t>
            </a:r>
            <a:endParaRPr lang="pt-BR" sz="2000" b="1" dirty="0" smtClean="0"/>
          </a:p>
          <a:p>
            <a:pPr algn="ctr"/>
            <a:r>
              <a:rPr lang="pt-BR" sz="2000" b="1" dirty="0" smtClean="0"/>
              <a:t>Modalidade </a:t>
            </a:r>
            <a:r>
              <a:rPr lang="pt-BR" sz="2000" b="1" dirty="0"/>
              <a:t>a Distância </a:t>
            </a:r>
            <a:endParaRPr lang="pt-BR" sz="2000" b="1" dirty="0" smtClean="0"/>
          </a:p>
          <a:p>
            <a:pPr algn="ctr"/>
            <a:r>
              <a:rPr lang="pt-BR" sz="2000" b="1" dirty="0" smtClean="0"/>
              <a:t>Turma </a:t>
            </a:r>
            <a:r>
              <a:rPr lang="pt-BR" sz="2000" b="1" dirty="0"/>
              <a:t>5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281082" y="6118412"/>
            <a:ext cx="2837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TERESINA</a:t>
            </a:r>
          </a:p>
          <a:p>
            <a:pPr algn="ctr"/>
            <a:r>
              <a:rPr lang="pt-BR" b="1" dirty="0" smtClean="0"/>
              <a:t>2015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19229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6413" y="624110"/>
            <a:ext cx="6987988" cy="599572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98495" y="1425387"/>
            <a:ext cx="7135906" cy="5136777"/>
          </a:xfrm>
        </p:spPr>
        <p:txBody>
          <a:bodyPr>
            <a:noAutofit/>
          </a:bodyPr>
          <a:lstStyle/>
          <a:p>
            <a:pPr algn="just"/>
            <a:r>
              <a:rPr lang="pt-BR" sz="2000" dirty="0" smtClean="0"/>
              <a:t>A  </a:t>
            </a:r>
            <a:r>
              <a:rPr lang="pt-BR" sz="2000" dirty="0"/>
              <a:t>intervenção  </a:t>
            </a:r>
            <a:r>
              <a:rPr lang="pt-BR" sz="2000" dirty="0" smtClean="0"/>
              <a:t>baseou-se  </a:t>
            </a:r>
            <a:r>
              <a:rPr lang="pt-BR" sz="2000" dirty="0"/>
              <a:t>no  Manual  Técnico  de  Pré-natal  e </a:t>
            </a:r>
            <a:r>
              <a:rPr lang="pt-BR" sz="2000" dirty="0" smtClean="0"/>
              <a:t>Puerpério  </a:t>
            </a:r>
            <a:r>
              <a:rPr lang="pt-BR" sz="2000" dirty="0"/>
              <a:t>do  Ministério  da  Saúde,  </a:t>
            </a:r>
            <a:r>
              <a:rPr lang="pt-BR" sz="2000" dirty="0" smtClean="0"/>
              <a:t>2006.  </a:t>
            </a:r>
            <a:r>
              <a:rPr lang="pt-BR" sz="2000" dirty="0"/>
              <a:t>Utilizaremos  o </a:t>
            </a:r>
            <a:r>
              <a:rPr lang="pt-BR" sz="2000" dirty="0" smtClean="0"/>
              <a:t>prontuário </a:t>
            </a:r>
            <a:r>
              <a:rPr lang="pt-BR" sz="2000" dirty="0"/>
              <a:t>disponíveis no município e a ficha espelho disponibilizada pelo </a:t>
            </a:r>
            <a:r>
              <a:rPr lang="pt-BR" sz="2000" dirty="0" smtClean="0"/>
              <a:t>curso. </a:t>
            </a:r>
            <a:r>
              <a:rPr lang="pt-BR" sz="2000" dirty="0" smtClean="0"/>
              <a:t>A coleta de informações  </a:t>
            </a:r>
            <a:r>
              <a:rPr lang="pt-BR" sz="2000" dirty="0"/>
              <a:t>sobre </a:t>
            </a:r>
            <a:r>
              <a:rPr lang="pt-BR" sz="2000" dirty="0" smtClean="0"/>
              <a:t>acompanhamento  </a:t>
            </a:r>
            <a:r>
              <a:rPr lang="pt-BR" sz="2000" dirty="0"/>
              <a:t>de  saúde  </a:t>
            </a:r>
            <a:r>
              <a:rPr lang="pt-BR" sz="2000" dirty="0" smtClean="0"/>
              <a:t>bucal, se deu por elaboração de uma ficha com </a:t>
            </a:r>
            <a:r>
              <a:rPr lang="pt-BR" sz="2000" dirty="0"/>
              <a:t>informações adicionais. </a:t>
            </a:r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A  classificação  de  risco  tem  ficha  própria  e  vem  sendo  anexada  aos </a:t>
            </a:r>
            <a:r>
              <a:rPr lang="pt-BR" sz="2000" dirty="0" smtClean="0"/>
              <a:t>prontuários  </a:t>
            </a:r>
            <a:r>
              <a:rPr lang="pt-BR" sz="2000" dirty="0"/>
              <a:t>das  </a:t>
            </a:r>
            <a:r>
              <a:rPr lang="pt-BR" sz="2000" dirty="0" smtClean="0"/>
              <a:t>gestantes,  </a:t>
            </a:r>
            <a:r>
              <a:rPr lang="pt-BR" sz="2000" dirty="0"/>
              <a:t>assim </a:t>
            </a:r>
            <a:r>
              <a:rPr lang="pt-BR" sz="2000" dirty="0" smtClean="0"/>
              <a:t>como  </a:t>
            </a:r>
            <a:r>
              <a:rPr lang="pt-BR" sz="2000" dirty="0"/>
              <a:t>a  ficha  espelho  fornecida  pela  especialização.  Também  será  usado  a </a:t>
            </a:r>
            <a:r>
              <a:rPr lang="pt-BR" sz="2000" dirty="0" smtClean="0"/>
              <a:t>planilha  </a:t>
            </a:r>
            <a:r>
              <a:rPr lang="pt-BR" sz="2000" dirty="0"/>
              <a:t>de  coleta  de  dados  disponibilizado  pelo  curso  para  a  compilação  de </a:t>
            </a:r>
            <a:r>
              <a:rPr lang="pt-BR" sz="2000" dirty="0" smtClean="0"/>
              <a:t>todos </a:t>
            </a:r>
            <a:r>
              <a:rPr lang="pt-BR" sz="2000" dirty="0"/>
              <a:t>os dados </a:t>
            </a:r>
            <a:r>
              <a:rPr lang="pt-BR" sz="2000" dirty="0" smtClean="0"/>
              <a:t>necessários.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35894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4364" y="255495"/>
            <a:ext cx="7614397" cy="739587"/>
          </a:xfrm>
        </p:spPr>
        <p:txBody>
          <a:bodyPr/>
          <a:lstStyle/>
          <a:p>
            <a:r>
              <a:rPr lang="pt-BR" b="1" dirty="0" smtClean="0"/>
              <a:t>RESULTADOS – PRE-NATAL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358153"/>
            <a:ext cx="7886700" cy="528469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/>
              <a:t>Objetivo </a:t>
            </a:r>
            <a:r>
              <a:rPr lang="pt-BR" b="1" dirty="0"/>
              <a:t>1: Ampliar a cobertura de </a:t>
            </a:r>
            <a:r>
              <a:rPr lang="pt-BR" b="1" dirty="0" smtClean="0"/>
              <a:t>pré-natal</a:t>
            </a:r>
            <a:endParaRPr lang="pt-BR" b="1" dirty="0"/>
          </a:p>
          <a:p>
            <a:pPr marL="0" indent="0" algn="just">
              <a:buNone/>
            </a:pPr>
            <a:r>
              <a:rPr lang="pt-BR" b="1" dirty="0"/>
              <a:t>Meta 1.1 </a:t>
            </a:r>
            <a:r>
              <a:rPr lang="pt-BR" dirty="0"/>
              <a:t>Alcançar 70%  de cobertura das gestantes cadastradas no </a:t>
            </a:r>
            <a:r>
              <a:rPr lang="pt-BR" dirty="0" smtClean="0"/>
              <a:t>Programa </a:t>
            </a:r>
            <a:r>
              <a:rPr lang="pt-BR" dirty="0"/>
              <a:t>de Pré-natal da Unidade de Saúde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b="1" dirty="0" smtClean="0"/>
              <a:t>1º  mês= (18); 2º </a:t>
            </a:r>
            <a:r>
              <a:rPr lang="pt-BR" b="1" dirty="0"/>
              <a:t>e 3º </a:t>
            </a:r>
            <a:r>
              <a:rPr lang="pt-BR" b="1" dirty="0" smtClean="0"/>
              <a:t>mês</a:t>
            </a:r>
            <a:r>
              <a:rPr lang="pt-BR" b="1" dirty="0"/>
              <a:t>=</a:t>
            </a:r>
            <a:r>
              <a:rPr lang="pt-BR" b="1" dirty="0" smtClean="0"/>
              <a:t>(27); 4º mês= </a:t>
            </a:r>
            <a:r>
              <a:rPr lang="pt-BR" b="1" dirty="0"/>
              <a:t>(28</a:t>
            </a:r>
            <a:r>
              <a:rPr lang="pt-BR" b="1" dirty="0" smtClean="0"/>
              <a:t>)</a:t>
            </a:r>
            <a:endParaRPr lang="pt-BR" b="1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974434650"/>
              </p:ext>
            </p:extLst>
          </p:nvPr>
        </p:nvGraphicFramePr>
        <p:xfrm>
          <a:off x="1438835" y="2702859"/>
          <a:ext cx="5997389" cy="31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835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04364" y="268941"/>
            <a:ext cx="7210985" cy="62663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900" b="1" dirty="0" smtClean="0"/>
              <a:t>Objetivo  </a:t>
            </a:r>
            <a:r>
              <a:rPr lang="pt-BR" sz="1900" b="1" dirty="0"/>
              <a:t>2:  Melhorar  a  qualidade  da  atenção  ao  pré-natal  e  puerpério </a:t>
            </a:r>
            <a:r>
              <a:rPr lang="pt-BR" sz="1900" b="1" dirty="0" smtClean="0"/>
              <a:t>realizado </a:t>
            </a:r>
            <a:r>
              <a:rPr lang="pt-BR" sz="1900" b="1" dirty="0"/>
              <a:t>na Unidade.</a:t>
            </a:r>
          </a:p>
          <a:p>
            <a:pPr marL="0" indent="0">
              <a:buNone/>
            </a:pPr>
            <a:r>
              <a:rPr lang="pt-BR" sz="1900" b="1" dirty="0"/>
              <a:t>Meta 2.1 </a:t>
            </a:r>
            <a:r>
              <a:rPr lang="pt-BR" sz="1900" dirty="0"/>
              <a:t>Garantir a 100% das  gestantes o ingresso no pré-natal no </a:t>
            </a:r>
            <a:r>
              <a:rPr lang="pt-BR" sz="1900" dirty="0" smtClean="0"/>
              <a:t>primeiro </a:t>
            </a:r>
            <a:r>
              <a:rPr lang="pt-BR" sz="1900" dirty="0"/>
              <a:t>trimestre de gestação</a:t>
            </a:r>
            <a:r>
              <a:rPr lang="pt-BR" sz="19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1900" dirty="0" smtClean="0"/>
              <a:t>  Todas 100%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1900" dirty="0"/>
          </a:p>
          <a:p>
            <a:pPr marL="0" indent="0">
              <a:buNone/>
            </a:pPr>
            <a:r>
              <a:rPr lang="pt-BR" sz="1900" b="1" dirty="0"/>
              <a:t>Meta 2.2 </a:t>
            </a:r>
            <a:r>
              <a:rPr lang="pt-BR" sz="1900" dirty="0"/>
              <a:t>Realizar pelo menos um exame ginecológico por trimestre em 100% das gestantes</a:t>
            </a:r>
            <a:r>
              <a:rPr lang="pt-BR" sz="1900" dirty="0" smtClean="0"/>
              <a:t>.</a:t>
            </a:r>
          </a:p>
          <a:p>
            <a:pPr marL="0" indent="0">
              <a:buNone/>
            </a:pPr>
            <a:endParaRPr lang="pt-BR" sz="1900" b="1" dirty="0"/>
          </a:p>
          <a:p>
            <a:pPr marL="0" indent="0">
              <a:buNone/>
            </a:pPr>
            <a:endParaRPr lang="pt-BR" sz="1900" b="1" dirty="0" smtClean="0"/>
          </a:p>
          <a:p>
            <a:pPr marL="0" indent="0">
              <a:buNone/>
            </a:pPr>
            <a:endParaRPr lang="pt-BR" sz="1900" b="1" dirty="0" smtClean="0"/>
          </a:p>
          <a:p>
            <a:pPr marL="0" indent="0">
              <a:buNone/>
            </a:pPr>
            <a:endParaRPr lang="pt-BR" sz="1900" b="1" dirty="0"/>
          </a:p>
          <a:p>
            <a:pPr marL="0" indent="0">
              <a:buNone/>
            </a:pPr>
            <a:endParaRPr lang="pt-BR" sz="1900" b="1" dirty="0" smtClean="0"/>
          </a:p>
          <a:p>
            <a:pPr marL="0" indent="0">
              <a:buNone/>
            </a:pPr>
            <a:endParaRPr lang="pt-BR" sz="1900" b="1" dirty="0" smtClean="0"/>
          </a:p>
          <a:p>
            <a:pPr marL="0" indent="0">
              <a:buNone/>
            </a:pPr>
            <a:endParaRPr lang="pt-BR" sz="1900" b="1" dirty="0"/>
          </a:p>
          <a:p>
            <a:pPr marL="0" indent="0">
              <a:buNone/>
            </a:pPr>
            <a:r>
              <a:rPr lang="pt-BR" sz="1900" b="1" dirty="0" smtClean="0"/>
              <a:t>1º </a:t>
            </a:r>
            <a:r>
              <a:rPr lang="pt-BR" sz="1900" b="1" dirty="0"/>
              <a:t>mês </a:t>
            </a:r>
            <a:r>
              <a:rPr lang="pt-BR" sz="1900" b="1" dirty="0" smtClean="0"/>
              <a:t>= </a:t>
            </a:r>
            <a:r>
              <a:rPr lang="pt-BR" sz="1900" b="1" dirty="0"/>
              <a:t>(</a:t>
            </a:r>
            <a:r>
              <a:rPr lang="pt-BR" sz="1900" b="1" dirty="0" smtClean="0"/>
              <a:t>17); 2º,3º mês (27) </a:t>
            </a:r>
            <a:r>
              <a:rPr lang="pt-BR" sz="1900" b="1" dirty="0"/>
              <a:t>e 4º </a:t>
            </a:r>
            <a:r>
              <a:rPr lang="pt-BR" sz="1900" b="1" dirty="0" smtClean="0"/>
              <a:t>mês= </a:t>
            </a:r>
            <a:r>
              <a:rPr lang="pt-BR" sz="1900" b="1" dirty="0"/>
              <a:t>2</a:t>
            </a:r>
            <a:r>
              <a:rPr lang="pt-BR" sz="1900" b="1" dirty="0" smtClean="0"/>
              <a:t>8</a:t>
            </a:r>
            <a:endParaRPr lang="pt-BR" sz="1900" b="1" dirty="0"/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370174992"/>
              </p:ext>
            </p:extLst>
          </p:nvPr>
        </p:nvGraphicFramePr>
        <p:xfrm>
          <a:off x="2065225" y="3254189"/>
          <a:ext cx="5586151" cy="2815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621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344706"/>
            <a:ext cx="7886700" cy="517200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b="1" dirty="0"/>
              <a:t>Meta  2.3  </a:t>
            </a:r>
            <a:r>
              <a:rPr lang="pt-BR" dirty="0"/>
              <a:t>Realizar  pelo  menos  um  exame  de  mamas  em  100%  das gestantes.</a:t>
            </a:r>
          </a:p>
          <a:p>
            <a:pPr marL="0" indent="0" algn="just">
              <a:buNone/>
            </a:pPr>
            <a:r>
              <a:rPr lang="pt-BR" b="1" dirty="0"/>
              <a:t>Meta  2.4  </a:t>
            </a:r>
            <a:r>
              <a:rPr lang="pt-BR" dirty="0"/>
              <a:t>Garantir  a  100%  das  gestantes  a  solicitação  de  exames laboratoriais de acordo com o protocolo.</a:t>
            </a:r>
          </a:p>
          <a:p>
            <a:pPr marL="0" indent="0" algn="just">
              <a:buNone/>
            </a:pPr>
            <a:r>
              <a:rPr lang="pt-BR" b="1" dirty="0"/>
              <a:t>Meta  2.5  </a:t>
            </a:r>
            <a:r>
              <a:rPr lang="pt-BR" dirty="0"/>
              <a:t>Garantir  a  100%  das  gestantes  a  prescrição  de  sulfato ferroso e ácido fólico conforme o protocolo.</a:t>
            </a:r>
          </a:p>
          <a:p>
            <a:pPr marL="0" indent="0" algn="just">
              <a:buNone/>
            </a:pPr>
            <a:r>
              <a:rPr lang="pt-BR" b="1" dirty="0"/>
              <a:t>Meta 2.6 </a:t>
            </a:r>
            <a:r>
              <a:rPr lang="pt-BR" dirty="0"/>
              <a:t>Garantir a 100% das gestantes vacina antitetânica em dia.</a:t>
            </a:r>
          </a:p>
          <a:p>
            <a:pPr marL="0" indent="0" algn="just">
              <a:buNone/>
            </a:pPr>
            <a:r>
              <a:rPr lang="pt-BR" b="1" dirty="0"/>
              <a:t>Meta 2.7 </a:t>
            </a:r>
            <a:r>
              <a:rPr lang="pt-BR" dirty="0"/>
              <a:t>Garantir a 100% das gestantes vacina contra hepatite B em dia.</a:t>
            </a:r>
          </a:p>
          <a:p>
            <a:pPr marL="0" indent="0" algn="just">
              <a:buNone/>
            </a:pPr>
            <a:r>
              <a:rPr lang="pt-BR" b="1" dirty="0"/>
              <a:t>Meta  2.8  </a:t>
            </a:r>
            <a:r>
              <a:rPr lang="pt-BR" dirty="0"/>
              <a:t>Realizar  avaliação  da  necessidade  de  atendimento odontológico em 100% das gestantes durante o pré-natal.</a:t>
            </a:r>
          </a:p>
          <a:p>
            <a:pPr marL="0" indent="0" algn="just">
              <a:buNone/>
            </a:pPr>
            <a:r>
              <a:rPr lang="pt-BR" b="1" dirty="0"/>
              <a:t>Meta  2.9  </a:t>
            </a:r>
            <a:r>
              <a:rPr lang="pt-BR" dirty="0"/>
              <a:t>Garantir  a  primeira  consulta  odontológica  programática para 100% das gestantes cadastradas. </a:t>
            </a:r>
          </a:p>
          <a:p>
            <a:pPr marL="0" indent="0">
              <a:buNone/>
            </a:pPr>
            <a:r>
              <a:rPr lang="pt-BR" b="1" dirty="0"/>
              <a:t>                                 </a:t>
            </a:r>
            <a:endParaRPr lang="pt-BR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b="1" dirty="0"/>
              <a:t> </a:t>
            </a:r>
            <a:r>
              <a:rPr lang="pt-BR" b="1" dirty="0" smtClean="0"/>
              <a:t>Todas </a:t>
            </a:r>
            <a:r>
              <a:rPr lang="pt-BR" b="1" dirty="0"/>
              <a:t>100%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7865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1" y="524435"/>
            <a:ext cx="7162800" cy="619909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Objetivo 3</a:t>
            </a:r>
            <a:r>
              <a:rPr lang="pt-BR" dirty="0"/>
              <a:t>: </a:t>
            </a:r>
            <a:r>
              <a:rPr lang="pt-BR" b="1" dirty="0"/>
              <a:t>Melhorar a adesão ao pré-natal.</a:t>
            </a:r>
          </a:p>
          <a:p>
            <a:pPr marL="0" indent="0" algn="just">
              <a:buNone/>
            </a:pPr>
            <a:r>
              <a:rPr lang="pt-BR" b="1" dirty="0"/>
              <a:t>Meta  3.1  </a:t>
            </a:r>
            <a:r>
              <a:rPr lang="pt-BR" dirty="0"/>
              <a:t>Realizar  busca  ativa  de  100%  das  gestantes  faltosas  às </a:t>
            </a:r>
            <a:r>
              <a:rPr lang="pt-BR" dirty="0" smtClean="0"/>
              <a:t>consultas </a:t>
            </a:r>
            <a:r>
              <a:rPr lang="pt-BR" dirty="0"/>
              <a:t>de pré-natal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dirty="0"/>
              <a:t>Objetivo 4</a:t>
            </a:r>
            <a:r>
              <a:rPr lang="pt-BR" dirty="0"/>
              <a:t>: </a:t>
            </a:r>
            <a:r>
              <a:rPr lang="pt-BR" b="1" dirty="0"/>
              <a:t>Melhorar o registro do programa de pré-natal.</a:t>
            </a:r>
          </a:p>
          <a:p>
            <a:pPr marL="0" indent="0" algn="just">
              <a:buNone/>
            </a:pPr>
            <a:r>
              <a:rPr lang="pt-BR" b="1" dirty="0"/>
              <a:t>Meta 4.1 </a:t>
            </a:r>
            <a:r>
              <a:rPr lang="pt-BR" dirty="0"/>
              <a:t>Manter registro na ficha espelho de pré-natal/vacinação em 100% das </a:t>
            </a:r>
            <a:r>
              <a:rPr lang="pt-BR" dirty="0" smtClean="0"/>
              <a:t>gestantes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dirty="0" smtClean="0"/>
          </a:p>
          <a:p>
            <a:pPr marL="0" indent="0" algn="just">
              <a:buNone/>
            </a:pPr>
            <a:r>
              <a:rPr lang="pt-BR" b="1" dirty="0"/>
              <a:t>Objetivo 5: Realizar avaliação de risco.</a:t>
            </a:r>
          </a:p>
          <a:p>
            <a:pPr marL="0" indent="0" algn="just">
              <a:buNone/>
            </a:pPr>
            <a:r>
              <a:rPr lang="pt-BR" dirty="0"/>
              <a:t>Meta 5.1 Avaliar risco gestacional em 100% das gestantes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457200" lvl="2" indent="-457200" algn="just">
              <a:buFont typeface="Wingdings" panose="05000000000000000000" pitchFamily="2" charset="2"/>
              <a:buChar char="Ø"/>
            </a:pPr>
            <a:r>
              <a:rPr lang="pt-BR" sz="2600" dirty="0"/>
              <a:t>Todas 100</a:t>
            </a:r>
            <a:r>
              <a:rPr lang="pt-BR" sz="2600" dirty="0" smtClean="0"/>
              <a:t>%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590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52283" y="658905"/>
            <a:ext cx="7082118" cy="59032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Objetivo 6</a:t>
            </a:r>
            <a:r>
              <a:rPr lang="pt-BR" dirty="0"/>
              <a:t>: </a:t>
            </a:r>
            <a:r>
              <a:rPr lang="pt-BR" b="1" dirty="0"/>
              <a:t>Promover a saúde no pré-natal</a:t>
            </a:r>
          </a:p>
          <a:p>
            <a:pPr marL="0" indent="0" algn="just">
              <a:buNone/>
            </a:pPr>
            <a:r>
              <a:rPr lang="pt-BR" b="1" dirty="0"/>
              <a:t>Meta  6.1  </a:t>
            </a:r>
            <a:r>
              <a:rPr lang="pt-BR" dirty="0"/>
              <a:t>Garantir  a  100%  das  gestantes  orientação  nutricional durante a gestação.</a:t>
            </a:r>
          </a:p>
          <a:p>
            <a:pPr marL="0" indent="0" algn="just">
              <a:buNone/>
            </a:pPr>
            <a:r>
              <a:rPr lang="pt-BR" b="1" dirty="0"/>
              <a:t>Meta  6.2  </a:t>
            </a:r>
            <a:r>
              <a:rPr lang="pt-BR" dirty="0"/>
              <a:t>Promover  o  aleitamento  materno  junto  a  100%  das gestantes. </a:t>
            </a:r>
          </a:p>
          <a:p>
            <a:pPr marL="0" indent="0" algn="just">
              <a:buNone/>
            </a:pPr>
            <a:r>
              <a:rPr lang="pt-BR" b="1" dirty="0" smtClean="0"/>
              <a:t>Meta  </a:t>
            </a:r>
            <a:r>
              <a:rPr lang="pt-BR" b="1" dirty="0"/>
              <a:t>6.3  </a:t>
            </a:r>
            <a:r>
              <a:rPr lang="pt-BR" dirty="0"/>
              <a:t>Orientar  100%  das  gestantes  sobre  os  cuidados  com  o </a:t>
            </a:r>
            <a:r>
              <a:rPr lang="pt-BR" dirty="0" smtClean="0"/>
              <a:t>recém-nascido </a:t>
            </a:r>
            <a:r>
              <a:rPr lang="pt-BR" dirty="0"/>
              <a:t>(teste do pezinho, decúbito dorsal para dormir).</a:t>
            </a:r>
          </a:p>
          <a:p>
            <a:pPr marL="0" indent="0" algn="just">
              <a:buNone/>
            </a:pPr>
            <a:r>
              <a:rPr lang="pt-BR" b="1" dirty="0" smtClean="0"/>
              <a:t>Meta </a:t>
            </a:r>
            <a:r>
              <a:rPr lang="pt-BR" b="1" dirty="0"/>
              <a:t>6.4 </a:t>
            </a:r>
            <a:r>
              <a:rPr lang="pt-BR" dirty="0"/>
              <a:t>Orientar 100% das gestantes sobre anticoncepção após o </a:t>
            </a:r>
            <a:r>
              <a:rPr lang="pt-BR" dirty="0" smtClean="0"/>
              <a:t>parto</a:t>
            </a:r>
            <a:r>
              <a:rPr lang="pt-BR" dirty="0"/>
              <a:t>.</a:t>
            </a:r>
          </a:p>
          <a:p>
            <a:pPr marL="0" indent="0" algn="just">
              <a:buNone/>
            </a:pPr>
            <a:r>
              <a:rPr lang="pt-BR" b="1" dirty="0"/>
              <a:t>Meta 6.5 </a:t>
            </a:r>
            <a:r>
              <a:rPr lang="pt-BR" dirty="0"/>
              <a:t>Orientar 100% das gestantes sobre os riscos do tabagismo e do uso de álcool e drogas na gestação.</a:t>
            </a:r>
          </a:p>
          <a:p>
            <a:pPr marL="0" indent="0" algn="just">
              <a:buNone/>
            </a:pPr>
            <a:r>
              <a:rPr lang="pt-BR" b="1" dirty="0"/>
              <a:t>Meta 6.6 </a:t>
            </a:r>
            <a:r>
              <a:rPr lang="pt-BR" dirty="0"/>
              <a:t>Orientar 100% das gestantes sobre higiene bucal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 smtClean="0"/>
              <a:t>  Todas </a:t>
            </a:r>
            <a:r>
              <a:rPr lang="pt-BR" dirty="0"/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41676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1" y="624110"/>
            <a:ext cx="6934200" cy="586125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RESULTADOS – </a:t>
            </a:r>
            <a:r>
              <a:rPr lang="pt-BR" b="1" dirty="0" smtClean="0"/>
              <a:t>PUERPÉRIO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00201" y="1667435"/>
            <a:ext cx="6934199" cy="42437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b="1" dirty="0" smtClean="0"/>
              <a:t>Objetivo </a:t>
            </a:r>
            <a:r>
              <a:rPr lang="pt-BR" b="1" dirty="0"/>
              <a:t>1: Ampliar a cobertura da atenção a puérperas.</a:t>
            </a:r>
          </a:p>
          <a:p>
            <a:pPr marL="0" indent="0" algn="just">
              <a:buNone/>
            </a:pPr>
            <a:r>
              <a:rPr lang="pt-BR" b="1" dirty="0"/>
              <a:t>Meta 1.1. </a:t>
            </a:r>
            <a:r>
              <a:rPr lang="pt-BR" dirty="0"/>
              <a:t>Garantir a 90% das puérperas cadastradas no programa de </a:t>
            </a:r>
            <a:r>
              <a:rPr lang="pt-BR" dirty="0" smtClean="0"/>
              <a:t>Pré-Natal </a:t>
            </a:r>
            <a:r>
              <a:rPr lang="pt-BR" dirty="0"/>
              <a:t>e Puerpério da Unidade de Saúde consulta puerperal antes </a:t>
            </a:r>
            <a:r>
              <a:rPr lang="pt-BR" dirty="0" smtClean="0"/>
              <a:t>dos </a:t>
            </a:r>
            <a:r>
              <a:rPr lang="pt-BR" dirty="0"/>
              <a:t>42 dias após o parto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b="1" dirty="0" smtClean="0"/>
              <a:t>Todas </a:t>
            </a:r>
            <a:r>
              <a:rPr lang="pt-BR" b="1" dirty="0"/>
              <a:t>100%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314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90918" y="484094"/>
            <a:ext cx="7224432" cy="616140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Objetivo 2: Melhorar a qualidade da atenção às puérperas na Unidade  de </a:t>
            </a:r>
            <a:r>
              <a:rPr lang="pt-BR" b="1" dirty="0" smtClean="0"/>
              <a:t>Saúde</a:t>
            </a:r>
            <a:r>
              <a:rPr lang="pt-BR" b="1" dirty="0" smtClean="0"/>
              <a:t>.</a:t>
            </a:r>
          </a:p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b="1" dirty="0"/>
              <a:t>Meta 2.1. </a:t>
            </a:r>
            <a:r>
              <a:rPr lang="pt-BR" dirty="0"/>
              <a:t>Examinar as mamas em 100% das puérperas cadastradas </a:t>
            </a:r>
            <a:r>
              <a:rPr lang="pt-BR" dirty="0" smtClean="0"/>
              <a:t>no </a:t>
            </a:r>
            <a:r>
              <a:rPr lang="pt-BR" dirty="0"/>
              <a:t>Programa. </a:t>
            </a:r>
          </a:p>
          <a:p>
            <a:pPr marL="0" indent="0" algn="just">
              <a:buNone/>
            </a:pPr>
            <a:r>
              <a:rPr lang="pt-BR" b="1" dirty="0"/>
              <a:t>Meta 2.2. </a:t>
            </a:r>
            <a:r>
              <a:rPr lang="pt-BR" dirty="0"/>
              <a:t>Examinar o abdome em 100% das puérperas cadastradas </a:t>
            </a:r>
            <a:r>
              <a:rPr lang="pt-BR" dirty="0" smtClean="0"/>
              <a:t>no </a:t>
            </a:r>
            <a:r>
              <a:rPr lang="pt-BR" dirty="0"/>
              <a:t>Programa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r>
              <a:rPr lang="pt-BR" b="1" dirty="0"/>
              <a:t>Meta  2.3.  </a:t>
            </a:r>
            <a:r>
              <a:rPr lang="pt-BR" dirty="0"/>
              <a:t>Realizar  exame  ginecológico  em  100  %  das  puérperas cadastradas no Programa. </a:t>
            </a:r>
          </a:p>
          <a:p>
            <a:pPr marL="0" indent="0" algn="just">
              <a:buNone/>
            </a:pPr>
            <a:r>
              <a:rPr lang="pt-BR" b="1" dirty="0"/>
              <a:t>Meta  2.4.  </a:t>
            </a:r>
            <a:r>
              <a:rPr lang="pt-BR" dirty="0"/>
              <a:t>Avaliar  o  estado  psíquico  em  100%  das  puérperas cadastradas no Programa. </a:t>
            </a:r>
          </a:p>
          <a:p>
            <a:pPr marL="0" indent="0" algn="just">
              <a:buNone/>
            </a:pPr>
            <a:r>
              <a:rPr lang="pt-BR" b="1" dirty="0"/>
              <a:t>Meta  2.5.  </a:t>
            </a:r>
            <a:r>
              <a:rPr lang="pt-BR" dirty="0"/>
              <a:t>Avaliar  intercorrências  em  100%  das  puérperas cadastradas no Programa.</a:t>
            </a:r>
          </a:p>
          <a:p>
            <a:pPr marL="0" indent="0" algn="just">
              <a:buNone/>
            </a:pPr>
            <a:r>
              <a:rPr lang="pt-BR" b="1" dirty="0"/>
              <a:t>Meta  2.6.  </a:t>
            </a:r>
            <a:r>
              <a:rPr lang="pt-BR" dirty="0"/>
              <a:t>Prescrever  100%  das  puérperas  um  dos  métodos  de anticoncepção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 smtClean="0"/>
              <a:t>   </a:t>
            </a:r>
            <a:r>
              <a:rPr lang="pt-BR" b="1" dirty="0" smtClean="0"/>
              <a:t>Todas </a:t>
            </a:r>
            <a:r>
              <a:rPr lang="pt-BR" b="1" dirty="0"/>
              <a:t>100%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334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44706" y="510988"/>
            <a:ext cx="7170644" cy="582541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Objetivo 3: Melhorar a adesão das mães ao puerpério</a:t>
            </a:r>
            <a:r>
              <a:rPr lang="pt-BR" b="1" dirty="0" smtClean="0"/>
              <a:t>.</a:t>
            </a:r>
          </a:p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b="1" dirty="0"/>
              <a:t>Meta  3.1.  </a:t>
            </a:r>
            <a:r>
              <a:rPr lang="pt-BR" dirty="0"/>
              <a:t>Realizar  busca  ativa  em  100%  das  puérperas  que  não </a:t>
            </a:r>
            <a:r>
              <a:rPr lang="pt-BR" dirty="0" smtClean="0"/>
              <a:t>realizaram </a:t>
            </a:r>
            <a:r>
              <a:rPr lang="pt-BR" dirty="0"/>
              <a:t>a consulta de puerpério até 30 dias após o </a:t>
            </a:r>
            <a:r>
              <a:rPr lang="pt-BR" dirty="0" smtClean="0"/>
              <a:t>parto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b="1" dirty="0"/>
              <a:t>Todas 100%</a:t>
            </a:r>
          </a:p>
          <a:p>
            <a:pPr marL="0" indent="0" algn="just">
              <a:buNone/>
            </a:pPr>
            <a:endParaRPr lang="pt-BR" b="1" dirty="0" smtClean="0"/>
          </a:p>
          <a:p>
            <a:pPr marL="0" indent="0" algn="just">
              <a:buNone/>
            </a:pPr>
            <a:r>
              <a:rPr lang="pt-BR" b="1" dirty="0" smtClean="0"/>
              <a:t>Objetivo </a:t>
            </a:r>
            <a:r>
              <a:rPr lang="pt-BR" b="1" dirty="0"/>
              <a:t>4</a:t>
            </a:r>
            <a:r>
              <a:rPr lang="pt-BR" dirty="0"/>
              <a:t>: </a:t>
            </a:r>
            <a:r>
              <a:rPr lang="pt-BR" b="1" dirty="0"/>
              <a:t>Melhorar o registro das informações</a:t>
            </a:r>
            <a:r>
              <a:rPr lang="pt-BR" b="1" dirty="0" smtClean="0"/>
              <a:t>.</a:t>
            </a:r>
          </a:p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b="1" dirty="0"/>
              <a:t>Meta 4.1. </a:t>
            </a:r>
            <a:r>
              <a:rPr lang="pt-BR" dirty="0"/>
              <a:t>Manter registro na ficha de acompanhamento do Programa 100% das puérperas</a:t>
            </a:r>
            <a:r>
              <a:rPr lang="pt-BR" dirty="0" smtClean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b="1" dirty="0"/>
              <a:t>Todas 100%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007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79177" y="726141"/>
            <a:ext cx="7055224" cy="598394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Objetivo 5</a:t>
            </a:r>
            <a:r>
              <a:rPr lang="pt-BR" dirty="0"/>
              <a:t>: </a:t>
            </a:r>
            <a:r>
              <a:rPr lang="pt-BR" b="1" dirty="0"/>
              <a:t>Promover a saúde das puérperas</a:t>
            </a:r>
            <a:r>
              <a:rPr lang="pt-BR" b="1" dirty="0" smtClean="0"/>
              <a:t>.</a:t>
            </a:r>
          </a:p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b="1" dirty="0"/>
              <a:t>Meta  5.1.  </a:t>
            </a:r>
            <a:r>
              <a:rPr lang="pt-BR" dirty="0"/>
              <a:t>Orientar  100%  das  puérperas  cadastradas  no  Programa </a:t>
            </a:r>
            <a:r>
              <a:rPr lang="pt-BR" dirty="0" smtClean="0"/>
              <a:t>sobre </a:t>
            </a:r>
            <a:r>
              <a:rPr lang="pt-BR" dirty="0"/>
              <a:t>os cuidados do recém-nascido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r>
              <a:rPr lang="pt-BR" b="1" dirty="0"/>
              <a:t>Meta  5.2</a:t>
            </a:r>
            <a:r>
              <a:rPr lang="pt-BR" dirty="0"/>
              <a:t>.  Orientar  100%  das  puérperas  cadastradas  no  Programa sobre aleitamento materno exclusivo.</a:t>
            </a:r>
          </a:p>
          <a:p>
            <a:pPr marL="0" indent="0" algn="just">
              <a:buNone/>
            </a:pPr>
            <a:r>
              <a:rPr lang="pt-BR" b="1" dirty="0"/>
              <a:t>Meta 5.3. </a:t>
            </a:r>
            <a:r>
              <a:rPr lang="pt-BR" dirty="0"/>
              <a:t>Orientar 100% das puérperas cadastradas no Programa de Pré-Natal e Puerpério sobre planejamento familiar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b="1" dirty="0"/>
              <a:t>Todas 100%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855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706" y="624110"/>
            <a:ext cx="7189695" cy="747490"/>
          </a:xfrm>
        </p:spPr>
        <p:txBody>
          <a:bodyPr>
            <a:normAutofit/>
          </a:bodyPr>
          <a:lstStyle/>
          <a:p>
            <a:r>
              <a:rPr lang="pt-BR" sz="3000" b="1" dirty="0"/>
              <a:t>Importância da A</a:t>
            </a:r>
            <a:r>
              <a:rPr lang="pt-BR" sz="3000" b="1" dirty="0" smtClean="0"/>
              <a:t>ção Programática</a:t>
            </a:r>
            <a:endParaRPr lang="pt-BR" sz="3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44707" y="1855694"/>
            <a:ext cx="7189694" cy="40555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sz="2000" dirty="0" smtClean="0"/>
              <a:t>Apesar da redução </a:t>
            </a:r>
            <a:r>
              <a:rPr lang="pt-BR" sz="2000" dirty="0"/>
              <a:t>da mortalidade infantil no </a:t>
            </a:r>
            <a:r>
              <a:rPr lang="pt-BR" sz="2000" dirty="0" smtClean="0"/>
              <a:t>Brasil </a:t>
            </a:r>
            <a:r>
              <a:rPr lang="pt-BR" sz="2000" dirty="0"/>
              <a:t>nas últimas décadas, os </a:t>
            </a:r>
            <a:r>
              <a:rPr lang="pt-BR" sz="2000" dirty="0" smtClean="0"/>
              <a:t>indicadores  </a:t>
            </a:r>
            <a:r>
              <a:rPr lang="pt-BR" sz="2000" dirty="0"/>
              <a:t>de  óbitos  neonatais  declinam  em  um a  velocidade  abaixo  da </a:t>
            </a:r>
            <a:r>
              <a:rPr lang="pt-BR" sz="2000" dirty="0" smtClean="0"/>
              <a:t>esperada</a:t>
            </a:r>
            <a:r>
              <a:rPr lang="pt-BR" sz="2000" dirty="0"/>
              <a:t>. </a:t>
            </a:r>
            <a:r>
              <a:rPr lang="pt-BR" sz="2000" dirty="0" smtClean="0"/>
              <a:t>Um </a:t>
            </a:r>
            <a:r>
              <a:rPr lang="pt-BR" sz="2000" dirty="0"/>
              <a:t>número importante de mortes evitáveis relacionadas aos serviços </a:t>
            </a:r>
            <a:r>
              <a:rPr lang="pt-BR" sz="2000" dirty="0" smtClean="0"/>
              <a:t>de </a:t>
            </a:r>
            <a:r>
              <a:rPr lang="pt-BR" sz="2000" dirty="0"/>
              <a:t>saúde no pré-natal e puerpério, ainda faz parte da realidade do nosso país </a:t>
            </a:r>
            <a:r>
              <a:rPr lang="pt-BR" sz="2000" dirty="0" smtClean="0"/>
              <a:t>(</a:t>
            </a:r>
            <a:r>
              <a:rPr lang="pt-BR" sz="2000" dirty="0"/>
              <a:t>BRASIL, 2012</a:t>
            </a:r>
            <a:r>
              <a:rPr lang="pt-BR" sz="20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18350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85047" y="624110"/>
            <a:ext cx="7149353" cy="572678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DISCUSSÃO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85047" y="1438835"/>
            <a:ext cx="7149353" cy="529814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b="1" dirty="0" smtClean="0"/>
              <a:t>Importância da Intervenção</a:t>
            </a:r>
            <a:r>
              <a:rPr lang="pt-BR" sz="2000" dirty="0" smtClean="0"/>
              <a:t>:</a:t>
            </a:r>
          </a:p>
          <a:p>
            <a:pPr marL="0" indent="0" algn="just">
              <a:buNone/>
            </a:pPr>
            <a:endParaRPr lang="pt-BR" sz="2000" dirty="0" smtClean="0"/>
          </a:p>
          <a:p>
            <a:pPr algn="just"/>
            <a:r>
              <a:rPr lang="pt-BR" sz="2000" dirty="0" smtClean="0"/>
              <a:t>Ampliação e qualificação </a:t>
            </a:r>
            <a:r>
              <a:rPr lang="pt-BR" sz="2000" dirty="0"/>
              <a:t>da cobertura dos serviços de pré-natal e puerpério </a:t>
            </a:r>
            <a:endParaRPr lang="pt-BR" sz="2000" dirty="0" smtClean="0"/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O </a:t>
            </a:r>
            <a:r>
              <a:rPr lang="pt-BR" sz="2000" dirty="0"/>
              <a:t>serviço passou a ser de </a:t>
            </a:r>
            <a:r>
              <a:rPr lang="pt-BR" sz="2000" dirty="0" smtClean="0"/>
              <a:t>modo </a:t>
            </a:r>
            <a:r>
              <a:rPr lang="pt-BR" sz="2000" dirty="0"/>
              <a:t>geral, mais organizado e resolutivo</a:t>
            </a:r>
            <a:r>
              <a:rPr lang="pt-BR" sz="2000" dirty="0" smtClean="0"/>
              <a:t>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T</a:t>
            </a:r>
            <a:r>
              <a:rPr lang="pt-BR" sz="2000" dirty="0" smtClean="0"/>
              <a:t>rabalho qualificado </a:t>
            </a:r>
            <a:r>
              <a:rPr lang="pt-BR" sz="2000" dirty="0"/>
              <a:t>e </a:t>
            </a:r>
            <a:r>
              <a:rPr lang="pt-BR" sz="2000" dirty="0" smtClean="0"/>
              <a:t>integrado e os serviços mais organizados e resolutivos. </a:t>
            </a:r>
            <a:r>
              <a:rPr lang="pt-BR" sz="2000" dirty="0"/>
              <a:t>As  atribuições  foram  organizadas  de  acordo  com  a  função  e </a:t>
            </a:r>
            <a:r>
              <a:rPr lang="pt-BR" sz="2000" dirty="0" smtClean="0"/>
              <a:t>disponibilidade.</a:t>
            </a:r>
          </a:p>
        </p:txBody>
      </p:sp>
    </p:spTree>
    <p:extLst>
      <p:ext uri="{BB962C8B-B14F-4D97-AF65-F5344CB8AC3E}">
        <p14:creationId xmlns:p14="http://schemas.microsoft.com/office/powerpoint/2010/main" val="399420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56446" y="1398494"/>
            <a:ext cx="7358903" cy="5338481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dirty="0" smtClean="0"/>
              <a:t>A rotina da intervenção já  </a:t>
            </a:r>
            <a:r>
              <a:rPr lang="pt-BR" dirty="0"/>
              <a:t>encontram-se incorporadas </a:t>
            </a:r>
            <a:r>
              <a:rPr lang="pt-BR" dirty="0" smtClean="0"/>
              <a:t>ao serviço</a:t>
            </a:r>
            <a:r>
              <a:rPr lang="pt-BR" dirty="0"/>
              <a:t>;</a:t>
            </a:r>
            <a:r>
              <a:rPr lang="pt-BR" dirty="0" smtClean="0"/>
              <a:t> são simples e de excelentes resultados;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 smtClean="0"/>
              <a:t>Os </a:t>
            </a:r>
            <a:r>
              <a:rPr lang="pt-BR" dirty="0"/>
              <a:t>serviços de atenção em saúde no pré-natal e puerpério, passaram a </a:t>
            </a:r>
            <a:r>
              <a:rPr lang="pt-BR" dirty="0" smtClean="0"/>
              <a:t>ser  </a:t>
            </a:r>
            <a:r>
              <a:rPr lang="pt-BR" dirty="0"/>
              <a:t>realizados  a  partir  de  uma  medicina  baseada  em  evidências,  a  seguir </a:t>
            </a:r>
            <a:r>
              <a:rPr lang="pt-BR" dirty="0" smtClean="0"/>
              <a:t>normas, trazendo segurança aos usuários e profissionais;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 smtClean="0"/>
              <a:t>O  </a:t>
            </a:r>
            <a:r>
              <a:rPr lang="pt-BR" dirty="0"/>
              <a:t>serviço  pôde  englobar  todas  as  necessidades  das  gestantes, </a:t>
            </a:r>
            <a:r>
              <a:rPr lang="pt-BR" dirty="0" smtClean="0"/>
              <a:t>puérperas </a:t>
            </a:r>
            <a:r>
              <a:rPr lang="pt-BR" dirty="0"/>
              <a:t>e cuidados com o recém-nascido.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 smtClean="0"/>
              <a:t>O </a:t>
            </a:r>
            <a:r>
              <a:rPr lang="pt-BR" dirty="0"/>
              <a:t>trabalho com uma equipe </a:t>
            </a:r>
            <a:r>
              <a:rPr lang="pt-BR" dirty="0" smtClean="0"/>
              <a:t>integrada e capacitada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Atualmente</a:t>
            </a:r>
            <a:r>
              <a:rPr lang="pt-BR" dirty="0"/>
              <a:t>, com a equipe e serviço mais organizados e com tempo para </a:t>
            </a:r>
            <a:r>
              <a:rPr lang="pt-BR" dirty="0" smtClean="0"/>
              <a:t>planejarmos  </a:t>
            </a:r>
            <a:r>
              <a:rPr lang="pt-BR" dirty="0"/>
              <a:t>melhor  nossas  ações,  pretendemos  ampliar  as  palestras  para  a </a:t>
            </a:r>
            <a:r>
              <a:rPr lang="pt-BR" dirty="0" smtClean="0"/>
              <a:t>comunidade  </a:t>
            </a:r>
            <a:r>
              <a:rPr lang="pt-BR" dirty="0"/>
              <a:t>e  estender  as  orientações  através  de  </a:t>
            </a:r>
            <a:r>
              <a:rPr lang="pt-BR" dirty="0" smtClean="0"/>
              <a:t>reunião  </a:t>
            </a:r>
            <a:r>
              <a:rPr lang="pt-BR" dirty="0"/>
              <a:t>com  grupo  de </a:t>
            </a:r>
            <a:r>
              <a:rPr lang="pt-BR" dirty="0" smtClean="0"/>
              <a:t>gestantes </a:t>
            </a:r>
            <a:r>
              <a:rPr lang="pt-BR" dirty="0"/>
              <a:t>e puérperas, para todas as usuárias do nosso município de atuação.</a:t>
            </a:r>
          </a:p>
          <a:p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385047" y="624110"/>
            <a:ext cx="7149353" cy="572678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DISCUSSÃO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2389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6413" y="255494"/>
            <a:ext cx="7274858" cy="927847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Reflexão crítica sobre seu processo pessoal de aprendizagem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94329" y="1775012"/>
            <a:ext cx="6840071" cy="413621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000" dirty="0" smtClean="0"/>
              <a:t>O inicio da  </a:t>
            </a:r>
            <a:r>
              <a:rPr lang="pt-BR" sz="2000" dirty="0"/>
              <a:t>Especialização  em  Saúde  da  Família </a:t>
            </a:r>
            <a:r>
              <a:rPr lang="pt-BR" sz="2000" dirty="0" smtClean="0"/>
              <a:t>pela UNASUS </a:t>
            </a:r>
          </a:p>
          <a:p>
            <a:pPr marL="0" indent="0">
              <a:buNone/>
            </a:pPr>
            <a:r>
              <a:rPr lang="pt-BR" sz="2000" dirty="0" smtClean="0"/>
              <a:t>-</a:t>
            </a:r>
            <a:r>
              <a:rPr lang="pt-BR" sz="2000" dirty="0"/>
              <a:t> </a:t>
            </a:r>
            <a:r>
              <a:rPr lang="pt-BR" sz="2000" dirty="0" smtClean="0"/>
              <a:t>Inexperiência com trabalho cientifico</a:t>
            </a:r>
          </a:p>
          <a:p>
            <a:pPr marL="0" indent="0">
              <a:buNone/>
            </a:pPr>
            <a:r>
              <a:rPr lang="pt-BR" sz="2000" dirty="0" smtClean="0"/>
              <a:t>-</a:t>
            </a:r>
            <a:r>
              <a:rPr lang="pt-BR" sz="2000" dirty="0"/>
              <a:t> </a:t>
            </a:r>
            <a:r>
              <a:rPr lang="pt-BR" sz="2000" dirty="0" smtClean="0"/>
              <a:t>Pelas  </a:t>
            </a:r>
            <a:r>
              <a:rPr lang="pt-BR" sz="2000" dirty="0"/>
              <a:t>dificuldades  em  acessar  a </a:t>
            </a:r>
            <a:r>
              <a:rPr lang="pt-BR" sz="2000" dirty="0" smtClean="0"/>
              <a:t>plataforma</a:t>
            </a:r>
          </a:p>
          <a:p>
            <a:pPr marL="0" indent="0">
              <a:buNone/>
            </a:pPr>
            <a:r>
              <a:rPr lang="pt-BR" sz="2000" dirty="0" smtClean="0"/>
              <a:t>- Questões pessoais (timidez)</a:t>
            </a:r>
          </a:p>
          <a:p>
            <a:pPr marL="0" indent="0">
              <a:buNone/>
            </a:pPr>
            <a:r>
              <a:rPr lang="pt-BR" sz="2000" dirty="0" smtClean="0"/>
              <a:t>- Capacitação clínica:</a:t>
            </a:r>
          </a:p>
          <a:p>
            <a:pPr marL="0" indent="0">
              <a:buNone/>
            </a:pPr>
            <a:r>
              <a:rPr lang="pt-BR" sz="2000" dirty="0" smtClean="0"/>
              <a:t>Os </a:t>
            </a:r>
            <a:r>
              <a:rPr lang="pt-BR" sz="2000" dirty="0"/>
              <a:t>Testes de Qualificação  Clínica  (TQC) e a lista de temas para estudar</a:t>
            </a:r>
          </a:p>
          <a:p>
            <a:pPr marL="0" indent="0">
              <a:buNone/>
            </a:pPr>
            <a:r>
              <a:rPr lang="pt-BR" sz="2000" dirty="0"/>
              <a:t>Os casos  clínicos  e  os links para leitura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028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5464" y="624110"/>
            <a:ext cx="7222017" cy="1280890"/>
          </a:xfrm>
        </p:spPr>
        <p:txBody>
          <a:bodyPr>
            <a:normAutofit/>
          </a:bodyPr>
          <a:lstStyle/>
          <a:p>
            <a:pPr algn="ctr"/>
            <a:r>
              <a:rPr lang="pt-BR" sz="3300" b="1" dirty="0" smtClean="0"/>
              <a:t>Secretaria de Saúde de Amarante</a:t>
            </a:r>
            <a:endParaRPr lang="pt-BR" sz="33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6" name="Picture 2" descr="http://www.meionorte.com/uploads/imagens/2015/2/3/secretaria-municipal-de-saude-de-amarante-divulga-o-cronograma-das-equipes-do-psf-psb-e-pacs-4791557c-ea69-4dd4-a48c-f984606d164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2415" y="1780708"/>
            <a:ext cx="5615189" cy="4710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626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0918" y="624110"/>
            <a:ext cx="7243483" cy="800838"/>
          </a:xfrm>
        </p:spPr>
        <p:txBody>
          <a:bodyPr/>
          <a:lstStyle/>
          <a:p>
            <a:pPr algn="ctr"/>
            <a:r>
              <a:rPr lang="pt-BR" b="1" dirty="0" smtClean="0"/>
              <a:t>       ESF MAMEDE RODRIGUES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 descr="C:\Users\Anna\Downloads\foto (3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313" y="1779274"/>
            <a:ext cx="6252692" cy="44862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467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sz="3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10" descr="https://fbcdn-sphotos-b-a.akamaihd.net/hphotos-ak-frc3/v/t1.0-9/999561_529263033794441_1665988353_n.jpg?oh=93aaacac0de35dd0f5a3cd789033eb07&amp;oe=56276338&amp;__gda__=1446068684_b8497b3ffcc7183258eb8db1161878a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83335" cy="6948153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0584" y="810161"/>
            <a:ext cx="38636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                                               </a:t>
            </a:r>
            <a:r>
              <a:rPr lang="pt-BR" sz="40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Lucida Handwriting" panose="03010101010101010101" pitchFamily="66" charset="0"/>
              </a:rPr>
              <a:t>Obrigada!</a:t>
            </a:r>
            <a:endParaRPr lang="pt-BR" sz="4000" b="1" i="1" dirty="0">
              <a:solidFill>
                <a:schemeClr val="accent5">
                  <a:lumMod val="20000"/>
                  <a:lumOff val="80000"/>
                </a:schemeClr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10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b="1" dirty="0" smtClean="0"/>
              <a:t> </a:t>
            </a:r>
            <a:endParaRPr lang="pt-BR" dirty="0"/>
          </a:p>
          <a:p>
            <a:pPr algn="just"/>
            <a:r>
              <a:rPr lang="pt-BR" dirty="0" smtClean="0"/>
              <a:t>BRASIL</a:t>
            </a:r>
            <a:r>
              <a:rPr lang="pt-BR" dirty="0"/>
              <a:t>. Ministério da Saúde. Secretaria de Atenção à Saúde. Departamento de Ações Programáticas Estratégicas. </a:t>
            </a:r>
            <a:r>
              <a:rPr lang="pt-BR" b="1" dirty="0"/>
              <a:t>Gestação de alto risco: manual técnico</a:t>
            </a:r>
            <a:r>
              <a:rPr lang="pt-BR" dirty="0"/>
              <a:t> / Ministério da Saúde, Secretaria de Atenção à Saúde, Departamento de Ações Programáticas Estratégicas. – 5. ed. – Brasília : Editora do Ministério da Saúde, 2012.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NAGAHAMA</a:t>
            </a:r>
            <a:r>
              <a:rPr lang="pt-BR" dirty="0"/>
              <a:t>, E.E.I.; SANTIAGO, S.M. Humanização e equidade na atenção ao parto em município da região Sul do Brasil</a:t>
            </a:r>
            <a:r>
              <a:rPr lang="pt-BR" b="1" dirty="0"/>
              <a:t>. Acta Paul Enf.</a:t>
            </a:r>
            <a:r>
              <a:rPr lang="pt-BR" dirty="0"/>
              <a:t> 2008;21:609-15. 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BRASIL</a:t>
            </a:r>
            <a:r>
              <a:rPr lang="pt-BR" dirty="0"/>
              <a:t>. </a:t>
            </a:r>
            <a:r>
              <a:rPr lang="pt-BR" b="1" dirty="0"/>
              <a:t>Manual técnico de promoção da saúde e prevenção de riscos e doenças na saúde suplementar</a:t>
            </a:r>
            <a:r>
              <a:rPr lang="pt-BR" dirty="0"/>
              <a:t> / Agência Nacional de Saúde Suplementar (Brasil). – 3. ed. rev. e atual. – Rio de Janeiro : ANS, 2009.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212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6601" y="435851"/>
            <a:ext cx="6589199" cy="720596"/>
          </a:xfrm>
        </p:spPr>
        <p:txBody>
          <a:bodyPr/>
          <a:lstStyle/>
          <a:p>
            <a:r>
              <a:rPr lang="pt-BR" b="1" dirty="0" smtClean="0"/>
              <a:t>Como era....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5389" y="1465729"/>
            <a:ext cx="7109012" cy="444549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/>
              <a:t>Situação da ação programática na sua Unidade antes da </a:t>
            </a:r>
            <a:r>
              <a:rPr lang="pt-BR" sz="2400" dirty="0" smtClean="0"/>
              <a:t>intervenção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Taxa </a:t>
            </a:r>
            <a:r>
              <a:rPr lang="pt-BR" dirty="0"/>
              <a:t>de cobertura de apenas 33% (15) </a:t>
            </a:r>
            <a:r>
              <a:rPr lang="pt-BR" dirty="0" smtClean="0"/>
              <a:t>das  </a:t>
            </a:r>
            <a:r>
              <a:rPr lang="pt-BR" dirty="0"/>
              <a:t>gestantes  da  minha  área  de  atuação  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Taxa  </a:t>
            </a:r>
            <a:r>
              <a:rPr lang="pt-BR" dirty="0"/>
              <a:t>de </a:t>
            </a:r>
            <a:r>
              <a:rPr lang="pt-BR" dirty="0" smtClean="0"/>
              <a:t>cobertura </a:t>
            </a:r>
            <a:r>
              <a:rPr lang="pt-BR" dirty="0"/>
              <a:t>de 80% (36) das puérperas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sz="2400" dirty="0" smtClean="0"/>
              <a:t>OBS: Não havia registros, nem organização correta do serviço p/ este atendimento e não havia qualificação da pratica clinica.</a:t>
            </a:r>
          </a:p>
          <a:p>
            <a:pPr marL="0" indent="0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84939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85048" y="543427"/>
            <a:ext cx="7409328" cy="734043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Caracterização </a:t>
            </a:r>
            <a:r>
              <a:rPr lang="pt-BR" b="1" dirty="0"/>
              <a:t>do seu </a:t>
            </a:r>
            <a:r>
              <a:rPr lang="pt-BR" b="1" dirty="0" smtClean="0"/>
              <a:t>município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8979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200" dirty="0" smtClean="0"/>
              <a:t>Amarante-PI</a:t>
            </a:r>
            <a:r>
              <a:rPr lang="pt-BR" sz="2200" dirty="0"/>
              <a:t>,  possui  17.135  habitantes </a:t>
            </a:r>
            <a:r>
              <a:rPr lang="pt-BR" sz="2200" dirty="0" smtClean="0"/>
              <a:t>(</a:t>
            </a:r>
            <a:r>
              <a:rPr lang="pt-BR" sz="2200" dirty="0"/>
              <a:t>IBGE, 2014), </a:t>
            </a:r>
            <a:r>
              <a:rPr lang="pt-BR" sz="2200" dirty="0" smtClean="0"/>
              <a:t>existem 07 ESF, </a:t>
            </a:r>
            <a:r>
              <a:rPr lang="pt-BR" sz="2200" dirty="0"/>
              <a:t>onde 03 atuam na zona urbana e 04 em </a:t>
            </a:r>
            <a:r>
              <a:rPr lang="pt-BR" sz="2200" dirty="0" smtClean="0"/>
              <a:t>áreas rurais.</a:t>
            </a:r>
          </a:p>
          <a:p>
            <a:pPr marL="0" indent="0" algn="just">
              <a:buNone/>
            </a:pPr>
            <a:r>
              <a:rPr lang="pt-BR" sz="2200" dirty="0" smtClean="0"/>
              <a:t> </a:t>
            </a:r>
          </a:p>
          <a:p>
            <a:pPr algn="just"/>
            <a:r>
              <a:rPr lang="pt-BR" sz="2200" dirty="0"/>
              <a:t>Há poucas especialidades disponíveis aos usuários </a:t>
            </a:r>
          </a:p>
          <a:p>
            <a:pPr algn="just"/>
            <a:r>
              <a:rPr lang="pt-BR" sz="2200" dirty="0"/>
              <a:t>Existem  poucos  exames </a:t>
            </a:r>
            <a:r>
              <a:rPr lang="pt-BR" sz="2200" dirty="0" smtClean="0"/>
              <a:t>complementares</a:t>
            </a:r>
          </a:p>
          <a:p>
            <a:pPr algn="just"/>
            <a:r>
              <a:rPr lang="pt-BR" sz="2200" dirty="0"/>
              <a:t>NASF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3074" name="Picture 2" descr="https://upload.wikimedia.org/wikipedia/commons/thumb/5/57/Piaui_Municip_Amarante.svg/280px-Piaui_Municip_Amarant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985" y="4391695"/>
            <a:ext cx="1972569" cy="2331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713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8327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200" dirty="0"/>
          </a:p>
          <a:p>
            <a:pPr algn="just"/>
            <a:r>
              <a:rPr lang="pt-BR" sz="2200" dirty="0"/>
              <a:t>Não há  Centro  Especializado  Odontológico  (CEO)</a:t>
            </a:r>
            <a:endParaRPr lang="pt-BR" sz="2200" dirty="0" smtClean="0"/>
          </a:p>
          <a:p>
            <a:pPr marL="0" indent="0" algn="just">
              <a:buNone/>
            </a:pPr>
            <a:endParaRPr lang="pt-BR" sz="2200" dirty="0" smtClean="0"/>
          </a:p>
          <a:p>
            <a:pPr algn="just"/>
            <a:r>
              <a:rPr lang="pt-BR" sz="2200" dirty="0" smtClean="0"/>
              <a:t>Farmácia </a:t>
            </a:r>
            <a:r>
              <a:rPr lang="pt-BR" sz="2200" dirty="0"/>
              <a:t>básica não tem </a:t>
            </a:r>
            <a:r>
              <a:rPr lang="pt-BR" sz="2200" dirty="0" smtClean="0"/>
              <a:t>medicação </a:t>
            </a:r>
            <a:r>
              <a:rPr lang="pt-BR" sz="2200" dirty="0"/>
              <a:t>em quantidade suficiente. </a:t>
            </a:r>
            <a:endParaRPr lang="pt-BR" sz="2200" dirty="0" smtClean="0"/>
          </a:p>
          <a:p>
            <a:pPr algn="just"/>
            <a:endParaRPr lang="pt-BR" sz="2200" dirty="0" smtClean="0"/>
          </a:p>
          <a:p>
            <a:pPr algn="just"/>
            <a:r>
              <a:rPr lang="pt-BR" sz="2200" dirty="0" smtClean="0"/>
              <a:t>Hospital Estadual não </a:t>
            </a:r>
            <a:r>
              <a:rPr lang="pt-BR" sz="2200" dirty="0"/>
              <a:t>é </a:t>
            </a:r>
            <a:r>
              <a:rPr lang="pt-BR" sz="2200" dirty="0" smtClean="0"/>
              <a:t>receptivo aos encaminhamentos </a:t>
            </a:r>
            <a:r>
              <a:rPr lang="pt-BR" sz="2200" dirty="0"/>
              <a:t>da atenção </a:t>
            </a:r>
            <a:r>
              <a:rPr lang="pt-BR" sz="2200" dirty="0" smtClean="0"/>
              <a:t>básica</a:t>
            </a:r>
            <a:endParaRPr lang="pt-BR" sz="2200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385048" y="543427"/>
            <a:ext cx="7409328" cy="734043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Caracterização </a:t>
            </a:r>
            <a:r>
              <a:rPr lang="pt-BR" b="1" dirty="0"/>
              <a:t>do seu </a:t>
            </a:r>
            <a:r>
              <a:rPr lang="pt-BR" b="1" dirty="0" smtClean="0"/>
              <a:t>município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47857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2054" name="Picture 6" descr="http://mw2.google.com/mw-panoramio/photos/medium/31499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463" y="1838504"/>
            <a:ext cx="650383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385048" y="543427"/>
            <a:ext cx="7409328" cy="734043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Caracterização </a:t>
            </a:r>
            <a:r>
              <a:rPr lang="pt-BR" b="1" dirty="0"/>
              <a:t>do seu </a:t>
            </a:r>
            <a:r>
              <a:rPr lang="pt-BR" b="1" dirty="0" smtClean="0"/>
              <a:t>município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07729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3307" y="624110"/>
            <a:ext cx="6961094" cy="734043"/>
          </a:xfrm>
        </p:spPr>
        <p:txBody>
          <a:bodyPr/>
          <a:lstStyle/>
          <a:p>
            <a:pPr algn="ctr"/>
            <a:r>
              <a:rPr lang="pt-BR" b="1" dirty="0" smtClean="0"/>
              <a:t>UBS Mamede Rodrigues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81314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000" dirty="0" smtClean="0"/>
              <a:t>Localiza-se na zona urbana, em um anexo da </a:t>
            </a:r>
            <a:r>
              <a:rPr lang="pt-BR" sz="2000" dirty="0" smtClean="0"/>
              <a:t>Secretaria </a:t>
            </a:r>
            <a:r>
              <a:rPr lang="pt-BR" sz="2000" dirty="0" smtClean="0"/>
              <a:t>de </a:t>
            </a:r>
            <a:r>
              <a:rPr lang="pt-BR" sz="2000" dirty="0" smtClean="0"/>
              <a:t>Saúde</a:t>
            </a:r>
            <a:r>
              <a:rPr lang="pt-BR" sz="2000" dirty="0" smtClean="0"/>
              <a:t>.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Abrange uma população de aproximadamente 3mil habitantes com nivelamento entre os sexos. 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Demanda excessiva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Não </a:t>
            </a:r>
            <a:r>
              <a:rPr lang="pt-BR" sz="2000" dirty="0"/>
              <a:t>recebemos contra </a:t>
            </a:r>
            <a:r>
              <a:rPr lang="pt-BR" sz="2000" dirty="0" smtClean="0"/>
              <a:t>referências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Nossa </a:t>
            </a:r>
            <a:r>
              <a:rPr lang="pt-BR" sz="2000" dirty="0"/>
              <a:t>equipe é composta por uma médica, uma enfermeira, </a:t>
            </a:r>
            <a:r>
              <a:rPr lang="pt-BR" sz="2000" dirty="0" smtClean="0"/>
              <a:t>um  </a:t>
            </a:r>
            <a:r>
              <a:rPr lang="pt-BR" sz="2000" dirty="0"/>
              <a:t>dentista,  um  técnico  em  enfermagem,  cinco  agentes  de  saúde,  uma </a:t>
            </a:r>
            <a:r>
              <a:rPr lang="pt-BR" sz="2000" dirty="0" smtClean="0"/>
              <a:t>atendente </a:t>
            </a:r>
            <a:r>
              <a:rPr lang="pt-BR" sz="2000" dirty="0"/>
              <a:t>e uma auxiliar de dentista.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094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92625" y="624110"/>
            <a:ext cx="7041776" cy="680255"/>
          </a:xfrm>
        </p:spPr>
        <p:txBody>
          <a:bodyPr/>
          <a:lstStyle/>
          <a:p>
            <a:pPr algn="ctr"/>
            <a:r>
              <a:rPr lang="pt-BR" b="1" dirty="0" smtClean="0"/>
              <a:t>OBJETIVO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4025" y="2272553"/>
            <a:ext cx="7270376" cy="363866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/>
              <a:t>Melhorar </a:t>
            </a:r>
            <a:r>
              <a:rPr lang="pt-BR" sz="2400" dirty="0"/>
              <a:t>a atenção à saúde das </a:t>
            </a:r>
            <a:r>
              <a:rPr lang="pt-BR" sz="2400" dirty="0" smtClean="0"/>
              <a:t>usuárias </a:t>
            </a:r>
            <a:r>
              <a:rPr lang="pt-BR" sz="2400" dirty="0"/>
              <a:t>no Programa de Pré-Natal e Puerpério na Unidade Básica de Saúde Mamede </a:t>
            </a:r>
            <a:r>
              <a:rPr lang="pt-BR" sz="2400" dirty="0" smtClean="0"/>
              <a:t>Rodrigues  </a:t>
            </a:r>
            <a:r>
              <a:rPr lang="pt-BR" sz="2400" dirty="0"/>
              <a:t>no município  de  Amarante/PI.</a:t>
            </a:r>
          </a:p>
        </p:txBody>
      </p:sp>
    </p:spTree>
    <p:extLst>
      <p:ext uri="{BB962C8B-B14F-4D97-AF65-F5344CB8AC3E}">
        <p14:creationId xmlns:p14="http://schemas.microsoft.com/office/powerpoint/2010/main" val="368200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2283" y="624110"/>
            <a:ext cx="7082118" cy="653361"/>
          </a:xfrm>
        </p:spPr>
        <p:txBody>
          <a:bodyPr/>
          <a:lstStyle/>
          <a:p>
            <a:pPr algn="ctr"/>
            <a:r>
              <a:rPr lang="pt-BR" b="1" dirty="0" smtClean="0"/>
              <a:t>METODOLOGIA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519518"/>
            <a:ext cx="7886700" cy="48543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/>
              <a:t>LOCAL – UBS MAMEDE RODRIGUES, AMARANTE/PI</a:t>
            </a: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POPULAÇÃO ALVO – GESTANTES E PUÉRPERAS</a:t>
            </a:r>
          </a:p>
          <a:p>
            <a:pPr marL="0" indent="0" algn="just">
              <a:buNone/>
            </a:pPr>
            <a:r>
              <a:rPr lang="pt-BR" dirty="0" smtClean="0"/>
              <a:t>PERIODO DA INTERVENÇÃO: 16 SEMANAS</a:t>
            </a:r>
          </a:p>
          <a:p>
            <a:pPr marL="0" indent="0" algn="just">
              <a:buNone/>
            </a:pPr>
            <a:r>
              <a:rPr lang="pt-BR" dirty="0" smtClean="0"/>
              <a:t>PLANEJAMENTO DAS AÇÕES NOS 4 EIXOS TEMATICOS:</a:t>
            </a:r>
          </a:p>
          <a:p>
            <a:pPr marL="457200" lvl="1" indent="0" algn="just">
              <a:buNone/>
            </a:pPr>
            <a:r>
              <a:rPr lang="pt-BR" dirty="0" smtClean="0"/>
              <a:t>MONITORAMENTO </a:t>
            </a:r>
            <a:r>
              <a:rPr lang="pt-BR" dirty="0"/>
              <a:t>E AVALIAÇÃO </a:t>
            </a:r>
          </a:p>
          <a:p>
            <a:pPr marL="457200" lvl="1" indent="0" algn="just">
              <a:buNone/>
            </a:pPr>
            <a:r>
              <a:rPr lang="pt-BR" dirty="0" smtClean="0"/>
              <a:t>ORGANIZAÇÃO </a:t>
            </a:r>
            <a:r>
              <a:rPr lang="pt-BR" dirty="0"/>
              <a:t>E GESTÃO DO SERVIÇO</a:t>
            </a:r>
          </a:p>
          <a:p>
            <a:pPr marL="457200" lvl="1" indent="0" algn="just">
              <a:buNone/>
            </a:pPr>
            <a:r>
              <a:rPr lang="pt-BR" dirty="0" smtClean="0"/>
              <a:t>ENGAJAMENTO </a:t>
            </a:r>
            <a:r>
              <a:rPr lang="pt-BR" dirty="0"/>
              <a:t>PÚBLICO</a:t>
            </a:r>
          </a:p>
          <a:p>
            <a:pPr marL="457200" lvl="1" indent="0" algn="just">
              <a:buNone/>
            </a:pPr>
            <a:r>
              <a:rPr lang="pt-BR" dirty="0" smtClean="0"/>
              <a:t>QUALIFICAÇÃO </a:t>
            </a:r>
            <a:r>
              <a:rPr lang="pt-BR" dirty="0"/>
              <a:t>DA PRÁTICA </a:t>
            </a:r>
            <a:r>
              <a:rPr lang="pt-BR" dirty="0" smtClean="0"/>
              <a:t>CLÍNICA</a:t>
            </a:r>
          </a:p>
          <a:p>
            <a:pPr marL="0" indent="0" algn="just">
              <a:buNone/>
            </a:pPr>
            <a:r>
              <a:rPr lang="pt-BR" dirty="0" smtClean="0"/>
              <a:t>LOGISTICA:</a:t>
            </a:r>
          </a:p>
          <a:p>
            <a:pPr marL="457200" lvl="1" indent="0" algn="just">
              <a:buNone/>
            </a:pPr>
            <a:r>
              <a:rPr lang="pt-BR" dirty="0" smtClean="0"/>
              <a:t>PROTOCOLOS </a:t>
            </a:r>
            <a:r>
              <a:rPr lang="pt-BR" dirty="0"/>
              <a:t>–  </a:t>
            </a:r>
            <a:r>
              <a:rPr lang="pt-BR" dirty="0" smtClean="0"/>
              <a:t>MANUAL TÉCINCO DE PRÉ-NATAL E PUERPÉRIO DO MINISTÉRIO DA SAÚDE, 2006</a:t>
            </a:r>
          </a:p>
          <a:p>
            <a:pPr marL="457200" lvl="1" indent="0" algn="just">
              <a:buNone/>
            </a:pPr>
            <a:r>
              <a:rPr lang="pt-BR" dirty="0" smtClean="0"/>
              <a:t>FERRAMENTAS – FICHA ESPELHO; PRONTUARIOS E PLANILHA ELETRONICA COLETA DADOS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08282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444</TotalTime>
  <Words>1540</Words>
  <Application>Microsoft Office PowerPoint</Application>
  <PresentationFormat>Apresentação na tela (4:3)</PresentationFormat>
  <Paragraphs>184</Paragraphs>
  <Slides>26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2" baseType="lpstr">
      <vt:lpstr>Arial</vt:lpstr>
      <vt:lpstr>Century Gothic</vt:lpstr>
      <vt:lpstr>Lucida Handwriting</vt:lpstr>
      <vt:lpstr>Wingdings</vt:lpstr>
      <vt:lpstr>Wingdings 3</vt:lpstr>
      <vt:lpstr>Cacho</vt:lpstr>
      <vt:lpstr> Melhoria da atenção ao Programa de Pré-Natal e Puerpério na UBS/ESF Mamede Rodrigues, Amarante/PI </vt:lpstr>
      <vt:lpstr>Importância da Ação Programática</vt:lpstr>
      <vt:lpstr>Como era....</vt:lpstr>
      <vt:lpstr>Caracterização do seu município</vt:lpstr>
      <vt:lpstr>Caracterização do seu município</vt:lpstr>
      <vt:lpstr>Caracterização do seu município</vt:lpstr>
      <vt:lpstr>UBS Mamede Rodrigues</vt:lpstr>
      <vt:lpstr>OBJETIVO</vt:lpstr>
      <vt:lpstr>METODOLOGIA</vt:lpstr>
      <vt:lpstr>METODOLOGIA</vt:lpstr>
      <vt:lpstr>RESULTADOS – PRE-NATAL</vt:lpstr>
      <vt:lpstr>Apresentação do PowerPoint</vt:lpstr>
      <vt:lpstr>Apresentação do PowerPoint</vt:lpstr>
      <vt:lpstr>Apresentação do PowerPoint</vt:lpstr>
      <vt:lpstr>Apresentação do PowerPoint</vt:lpstr>
      <vt:lpstr>RESULTADOS – PUERPÉRIO</vt:lpstr>
      <vt:lpstr>Apresentação do PowerPoint</vt:lpstr>
      <vt:lpstr>Apresentação do PowerPoint</vt:lpstr>
      <vt:lpstr>Apresentação do PowerPoint</vt:lpstr>
      <vt:lpstr>DISCUSSÃO</vt:lpstr>
      <vt:lpstr>DISCUSSÃO</vt:lpstr>
      <vt:lpstr>Reflexão crítica sobre seu processo pessoal de aprendizagem </vt:lpstr>
      <vt:lpstr>Secretaria de Saúde de Amarante</vt:lpstr>
      <vt:lpstr>       ESF MAMEDE RODRIGUES</vt:lpstr>
      <vt:lpstr>Apresentação do PowerPoint</vt:lpstr>
      <vt:lpstr>REFERÊNCIAS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Melhoria da atenção ao Programa de Pré-Natal e Puerpério na UBS/ESF Mamede Rodrigues, Amarante/PI.</dc:title>
  <dc:creator>Anna</dc:creator>
  <cp:lastModifiedBy>Miriam_NB</cp:lastModifiedBy>
  <cp:revision>48</cp:revision>
  <dcterms:created xsi:type="dcterms:W3CDTF">2015-06-14T13:57:34Z</dcterms:created>
  <dcterms:modified xsi:type="dcterms:W3CDTF">2015-06-20T16:13:08Z</dcterms:modified>
</cp:coreProperties>
</file>