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7"/>
  </p:notesMasterIdLst>
  <p:sldIdLst>
    <p:sldId id="323" r:id="rId2"/>
    <p:sldId id="264" r:id="rId3"/>
    <p:sldId id="318" r:id="rId4"/>
    <p:sldId id="258" r:id="rId5"/>
    <p:sldId id="259" r:id="rId6"/>
    <p:sldId id="301" r:id="rId7"/>
    <p:sldId id="302" r:id="rId8"/>
    <p:sldId id="319" r:id="rId9"/>
    <p:sldId id="322" r:id="rId10"/>
    <p:sldId id="261" r:id="rId11"/>
    <p:sldId id="262" r:id="rId12"/>
    <p:sldId id="303" r:id="rId13"/>
    <p:sldId id="305" r:id="rId14"/>
    <p:sldId id="263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316" r:id="rId24"/>
    <p:sldId id="283" r:id="rId25"/>
    <p:sldId id="288" r:id="rId26"/>
    <p:sldId id="321" r:id="rId27"/>
    <p:sldId id="279" r:id="rId28"/>
    <p:sldId id="307" r:id="rId29"/>
    <p:sldId id="280" r:id="rId30"/>
    <p:sldId id="310" r:id="rId31"/>
    <p:sldId id="309" r:id="rId32"/>
    <p:sldId id="311" r:id="rId33"/>
    <p:sldId id="312" r:id="rId34"/>
    <p:sldId id="317" r:id="rId35"/>
    <p:sldId id="313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88" autoAdjust="0"/>
    <p:restoredTop sz="94412" autoAdjust="0"/>
  </p:normalViewPr>
  <p:slideViewPr>
    <p:cSldViewPr>
      <p:cViewPr>
        <p:scale>
          <a:sx n="64" d="100"/>
          <a:sy n="64" d="100"/>
        </p:scale>
        <p:origin x="-200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05417150725012"/>
          <c:y val="2.9804735946468229E-2"/>
          <c:w val="0.86574910718127451"/>
          <c:h val="0.82342284137559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/>
          </c:dPt>
          <c:dPt>
            <c:idx val="1"/>
            <c:invertIfNegative val="0"/>
            <c:bubble3D val="0"/>
            <c:spPr/>
          </c:dPt>
          <c:dPt>
            <c:idx val="2"/>
            <c:invertIfNegative val="0"/>
            <c:bubble3D val="0"/>
            <c:spPr/>
          </c:dPt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0.28749999999999998</c:v>
                </c:pt>
                <c:pt idx="1">
                  <c:v>0.375</c:v>
                </c:pt>
                <c:pt idx="2">
                  <c:v>0.46250000000000002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453952"/>
        <c:axId val="139464064"/>
      </c:barChart>
      <c:catAx>
        <c:axId val="1394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9464064"/>
        <c:crosses val="autoZero"/>
        <c:auto val="1"/>
        <c:lblAlgn val="ctr"/>
        <c:lblOffset val="100"/>
        <c:noMultiLvlLbl val="0"/>
      </c:catAx>
      <c:valAx>
        <c:axId val="1394640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9453952"/>
        <c:crosses val="autoZero"/>
        <c:crossBetween val="between"/>
        <c:majorUnit val="0.2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09646644487911"/>
          <c:y val="7.1916760404949376E-2"/>
          <c:w val="0.86090353355512095"/>
          <c:h val="0.82783727034120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'[rev Tomasi Coleta de dados HAS e DM Anne Kempchen  final (1) (3).xls]Indicadores'!$R$4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'[rev Tomasi Coleta de dados HAS e DM Anne Kempchen  final (1) (3).xls]Indicadores'!$S$3:$U$3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'[rev Tomasi Coleta de dados HAS e DM Anne Kempchen  final (1) (3).xls]Indicadores'!$S$4:$U$4</c:f>
              <c:numCache>
                <c:formatCode>0.0%</c:formatCode>
                <c:ptCount val="3"/>
                <c:pt idx="0">
                  <c:v>0.52500000000000002</c:v>
                </c:pt>
                <c:pt idx="1">
                  <c:v>0.6</c:v>
                </c:pt>
                <c:pt idx="2">
                  <c:v>0.67500000000000004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331008"/>
        <c:axId val="139465792"/>
      </c:barChart>
      <c:catAx>
        <c:axId val="14033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9465792"/>
        <c:crosses val="autoZero"/>
        <c:auto val="1"/>
        <c:lblAlgn val="ctr"/>
        <c:lblOffset val="100"/>
        <c:noMultiLvlLbl val="0"/>
      </c:catAx>
      <c:valAx>
        <c:axId val="1394657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0331008"/>
        <c:crosses val="autoZero"/>
        <c:crossBetween val="between"/>
        <c:majorUnit val="0.2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'[rev Tomasi Coleta de dados HAS e DM Anne Kempchen  final (1) (3).xls]Indicadores'!$C$15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'[rev Tomasi Coleta de dados HAS e DM Anne Kempchen  final (1) (3).xls]Indicadores'!$D$14:$F$14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'[rev Tomasi Coleta de dados HAS e DM Anne Kempchen  final (1) (3).xls]Indicadores'!$D$15:$F$15</c:f>
              <c:numCache>
                <c:formatCode>0.0%</c:formatCode>
                <c:ptCount val="3"/>
                <c:pt idx="0">
                  <c:v>2.1739130434782608E-2</c:v>
                </c:pt>
                <c:pt idx="1">
                  <c:v>0.11666666666666667</c:v>
                </c:pt>
                <c:pt idx="2">
                  <c:v>0.10666666666666667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826688"/>
        <c:axId val="39290560"/>
      </c:barChart>
      <c:catAx>
        <c:axId val="13982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290560"/>
        <c:crosses val="autoZero"/>
        <c:auto val="1"/>
        <c:lblAlgn val="ctr"/>
        <c:lblOffset val="100"/>
        <c:noMultiLvlLbl val="0"/>
      </c:catAx>
      <c:valAx>
        <c:axId val="3929056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9826688"/>
        <c:crosses val="autoZero"/>
        <c:crossBetween val="between"/>
        <c:majorUnit val="0.2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70216492916788"/>
          <c:y val="3.0247929046043967E-2"/>
          <c:w val="0.85850013888652688"/>
          <c:h val="0.82079715871947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'[rev Tomasi Coleta de dados HAS e DM Anne Kempchen  final (1) (3).xls]Indicadores'!$R$15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'[rev Tomasi Coleta de dados HAS e DM Anne Kempchen  final (1) (3).xls]Indicadores'!$S$14:$U$14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'[rev Tomasi Coleta de dados HAS e DM Anne Kempchen  final (1) (3).xls]Indicadores'!$S$15:$U$15</c:f>
              <c:numCache>
                <c:formatCode>0.0%</c:formatCode>
                <c:ptCount val="3"/>
                <c:pt idx="0">
                  <c:v>4.7619047619047616E-2</c:v>
                </c:pt>
                <c:pt idx="1">
                  <c:v>0.16666666666666666</c:v>
                </c:pt>
                <c:pt idx="2">
                  <c:v>0.14814814814814814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048384"/>
        <c:axId val="140438912"/>
      </c:barChart>
      <c:catAx>
        <c:axId val="10804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0438912"/>
        <c:crosses val="autoZero"/>
        <c:auto val="1"/>
        <c:lblAlgn val="ctr"/>
        <c:lblOffset val="100"/>
        <c:noMultiLvlLbl val="0"/>
      </c:catAx>
      <c:valAx>
        <c:axId val="1404389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8048384"/>
        <c:crosses val="autoZero"/>
        <c:crossBetween val="between"/>
        <c:majorUnit val="0.2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'[rev Tomasi Coleta de dados HAS e DM Anne Kempchen  final (1) (3).xls]Indicadores'!$C$21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invertIfNegative val="0"/>
          <c:cat>
            <c:strRef>
              <c:f>'[rev Tomasi Coleta de dados HAS e DM Anne Kempchen  final (1) (3).xls]Indicadores'!$D$20:$F$20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'[rev Tomasi Coleta de dados HAS e DM Anne Kempchen  final (1) (3).xls]Indicadores'!$D$21:$F$21</c:f>
              <c:numCache>
                <c:formatCode>0.0%</c:formatCode>
                <c:ptCount val="3"/>
                <c:pt idx="0">
                  <c:v>0.80434782608695654</c:v>
                </c:pt>
                <c:pt idx="1">
                  <c:v>0.8</c:v>
                </c:pt>
                <c:pt idx="2">
                  <c:v>0.82432432432432434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272640"/>
        <c:axId val="39295168"/>
      </c:barChart>
      <c:catAx>
        <c:axId val="14027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295168"/>
        <c:crosses val="autoZero"/>
        <c:auto val="1"/>
        <c:lblAlgn val="ctr"/>
        <c:lblOffset val="100"/>
        <c:noMultiLvlLbl val="0"/>
      </c:catAx>
      <c:valAx>
        <c:axId val="3929516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027264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'[rev Tomasi Coleta de dados HAS e DM Anne Kempchen  final (1) (3).xls]Indicadores'!$R$21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'[rev Tomasi Coleta de dados HAS e DM Anne Kempchen  final (1) (3).xls]Indicadores'!$S$20:$U$20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'[rev Tomasi Coleta de dados HAS e DM Anne Kempchen  final (1) (3).xls]Indicadores'!$S$21:$U$21</c:f>
              <c:numCache>
                <c:formatCode>0.0%</c:formatCode>
                <c:ptCount val="3"/>
                <c:pt idx="0">
                  <c:v>0.63157894736842102</c:v>
                </c:pt>
                <c:pt idx="1">
                  <c:v>0.60869565217391308</c:v>
                </c:pt>
                <c:pt idx="2">
                  <c:v>0.65384615384615385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767232"/>
        <c:axId val="140166272"/>
      </c:barChart>
      <c:catAx>
        <c:axId val="14076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0166272"/>
        <c:crosses val="autoZero"/>
        <c:auto val="1"/>
        <c:lblAlgn val="ctr"/>
        <c:lblOffset val="100"/>
        <c:noMultiLvlLbl val="0"/>
      </c:catAx>
      <c:valAx>
        <c:axId val="14016627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0767232"/>
        <c:crosses val="autoZero"/>
        <c:crossBetween val="between"/>
        <c:majorUnit val="0.2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DDF48-DD91-4A6B-9DC1-04BA9618A344}" type="datetimeFigureOut">
              <a:rPr lang="pt-BR" smtClean="0"/>
              <a:t>16/08/2015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34F5D-9437-49EB-8D48-A31A4EDA2D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25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F2C0-D01A-4E7E-9059-2396FE652C2C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575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9DA9-1B3D-4CE0-8DCF-9E88F4F5F317}" type="datetimeFigureOut">
              <a:rPr lang="pt-BR" smtClean="0"/>
              <a:t>16/08/2015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A9C607-6090-47B5-A026-5324BD05BA5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9DA9-1B3D-4CE0-8DCF-9E88F4F5F317}" type="datetimeFigureOut">
              <a:rPr lang="pt-BR" smtClean="0"/>
              <a:t>16/08/2015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C607-6090-47B5-A026-5324BD05BA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9DA9-1B3D-4CE0-8DCF-9E88F4F5F317}" type="datetimeFigureOut">
              <a:rPr lang="pt-BR" smtClean="0"/>
              <a:t>16/08/2015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C607-6090-47B5-A026-5324BD05BA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9DA9-1B3D-4CE0-8DCF-9E88F4F5F317}" type="datetimeFigureOut">
              <a:rPr lang="pt-BR" smtClean="0"/>
              <a:t>16/08/2015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C607-6090-47B5-A026-5324BD05BA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9DA9-1B3D-4CE0-8DCF-9E88F4F5F317}" type="datetimeFigureOut">
              <a:rPr lang="pt-BR" smtClean="0"/>
              <a:t>16/08/2015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C607-6090-47B5-A026-5324BD05BA5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9DA9-1B3D-4CE0-8DCF-9E88F4F5F317}" type="datetimeFigureOut">
              <a:rPr lang="pt-BR" smtClean="0"/>
              <a:t>16/08/2015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C607-6090-47B5-A026-5324BD05BA5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9DA9-1B3D-4CE0-8DCF-9E88F4F5F317}" type="datetimeFigureOut">
              <a:rPr lang="pt-BR" smtClean="0"/>
              <a:t>16/08/2015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C607-6090-47B5-A026-5324BD05BA5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9DA9-1B3D-4CE0-8DCF-9E88F4F5F317}" type="datetimeFigureOut">
              <a:rPr lang="pt-BR" smtClean="0"/>
              <a:t>16/08/2015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C607-6090-47B5-A026-5324BD05BA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9DA9-1B3D-4CE0-8DCF-9E88F4F5F317}" type="datetimeFigureOut">
              <a:rPr lang="pt-BR" smtClean="0"/>
              <a:t>16/08/2015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C607-6090-47B5-A026-5324BD05BA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9DA9-1B3D-4CE0-8DCF-9E88F4F5F317}" type="datetimeFigureOut">
              <a:rPr lang="pt-BR" smtClean="0"/>
              <a:t>16/08/2015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C607-6090-47B5-A026-5324BD05BA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9DA9-1B3D-4CE0-8DCF-9E88F4F5F317}" type="datetimeFigureOut">
              <a:rPr lang="pt-BR" smtClean="0"/>
              <a:t>16/08/2015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C607-6090-47B5-A026-5324BD05BA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7159DA9-1B3D-4CE0-8DCF-9E88F4F5F317}" type="datetimeFigureOut">
              <a:rPr lang="pt-BR" smtClean="0"/>
              <a:t>16/08/2015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7A9C607-6090-47B5-A026-5324BD05BA5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8101" y="388644"/>
            <a:ext cx="7106307" cy="1816220"/>
          </a:xfrm>
        </p:spPr>
        <p:txBody>
          <a:bodyPr>
            <a:noAutofit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pt-BR" sz="1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Universidade </a:t>
            </a:r>
            <a:r>
              <a:rPr lang="pt-BR" sz="1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Aberta do SUS - UNASUS</a:t>
            </a:r>
            <a:r>
              <a:rPr lang="pt-BR" sz="1800" kern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pt-BR" sz="1800" kern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pt-BR" sz="1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Universidade </a:t>
            </a:r>
            <a:r>
              <a:rPr lang="pt-BR" sz="1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Federal de Pelotas</a:t>
            </a:r>
            <a:r>
              <a:rPr lang="pt-BR" sz="1800" kern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pt-BR" sz="1800" kern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pt-BR" sz="1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Especialização </a:t>
            </a:r>
            <a:r>
              <a:rPr lang="pt-BR" sz="1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Saúde da Família</a:t>
            </a:r>
            <a:r>
              <a:rPr lang="pt-BR" sz="1800" kern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pt-BR" sz="1800" kern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pt-BR" sz="1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Modalidade </a:t>
            </a:r>
            <a:r>
              <a:rPr lang="pt-BR" sz="1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</a:t>
            </a:r>
            <a:r>
              <a:rPr lang="pt-BR" sz="1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Distância</a:t>
            </a:r>
            <a:r>
              <a:rPr lang="pt-BR" sz="1800" kern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pt-BR" sz="1800" kern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pt-BR" sz="1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Turma 8</a:t>
            </a:r>
            <a:r>
              <a:rPr lang="pt-BR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pt-BR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2774" y="2388027"/>
            <a:ext cx="7685690" cy="26355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Melhoria da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Atenção à Saúde da Pessoa com Hipertensão </a:t>
            </a:r>
            <a:r>
              <a:rPr lang="pt-BR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Arterial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Sistêmica </a:t>
            </a:r>
            <a:r>
              <a:rPr lang="pt-BR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e/ou Diabetes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Mellitus na ESF </a:t>
            </a:r>
            <a:r>
              <a:rPr lang="pt-BR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Curiaú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Macapá/AP</a:t>
            </a:r>
            <a:endParaRPr lang="pt-BR" sz="2800" b="1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7432" lvl="0" indent="0" defTabSz="914400">
              <a:spcBef>
                <a:spcPts val="600"/>
              </a:spcBef>
              <a:buClr>
                <a:srgbClr val="3891A7"/>
              </a:buClr>
              <a:buNone/>
            </a:pPr>
            <a:endParaRPr lang="pt-BR" sz="23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Anne </a:t>
            </a:r>
            <a:r>
              <a:rPr lang="pt-BR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Kempchen</a:t>
            </a:r>
            <a:endParaRPr lang="pt-BR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Orientadora: Ana Luiza </a:t>
            </a:r>
            <a:r>
              <a:rPr lang="pt-B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Cerdótes</a:t>
            </a:r>
            <a:endParaRPr lang="pt-B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indent="0" defTabSz="914400">
              <a:spcBef>
                <a:spcPts val="600"/>
              </a:spcBef>
              <a:buClr>
                <a:srgbClr val="3891A7"/>
              </a:buClr>
              <a:buNone/>
            </a:pPr>
            <a:endParaRPr lang="pt-BR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indent="0" defTabSz="914400">
              <a:spcBef>
                <a:spcPts val="600"/>
              </a:spcBef>
              <a:buClr>
                <a:srgbClr val="3891A7"/>
              </a:buClr>
              <a:buNone/>
            </a:pPr>
            <a:endParaRPr lang="pt-BR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indent="0" defTabSz="914400">
              <a:spcBef>
                <a:spcPts val="600"/>
              </a:spcBef>
              <a:buClr>
                <a:srgbClr val="3891A7"/>
              </a:buClr>
              <a:buNone/>
            </a:pPr>
            <a:endParaRPr lang="pt-BR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lvl="0" indent="0" defTabSz="914400">
              <a:spcBef>
                <a:spcPts val="600"/>
              </a:spcBef>
              <a:buClr>
                <a:srgbClr val="3891A7"/>
              </a:buClr>
              <a:buNone/>
            </a:pPr>
            <a:endParaRPr lang="pt-BR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http://dms.ufpel.edu.br/aquares/images/stories/logos/unasus-ufpe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933" y="140160"/>
            <a:ext cx="1229710" cy="1467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899592" y="322893"/>
            <a:ext cx="1236032" cy="1284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00648" y="5595582"/>
            <a:ext cx="7685690" cy="74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" indent="0" defTabSz="914400">
              <a:spcBef>
                <a:spcPts val="600"/>
              </a:spcBef>
              <a:buClr>
                <a:srgbClr val="3891A7"/>
              </a:buClr>
              <a:buFont typeface="Wingdings 3" charset="2"/>
              <a:buNone/>
            </a:pPr>
            <a:endParaRPr lang="pt-BR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indent="0" defTabSz="914400">
              <a:spcBef>
                <a:spcPts val="600"/>
              </a:spcBef>
              <a:buClr>
                <a:srgbClr val="3891A7"/>
              </a:buClr>
              <a:buFont typeface="Wingdings 3" charset="2"/>
              <a:buNone/>
            </a:pPr>
            <a:endParaRPr lang="pt-BR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indent="0" defTabSz="914400">
              <a:spcBef>
                <a:spcPts val="600"/>
              </a:spcBef>
              <a:buClr>
                <a:srgbClr val="3891A7"/>
              </a:buClr>
              <a:buFont typeface="Wingdings 3" charset="2"/>
              <a:buNone/>
            </a:pPr>
            <a:endParaRPr lang="pt-BR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indent="0" defTabSz="914400">
              <a:spcBef>
                <a:spcPts val="600"/>
              </a:spcBef>
              <a:buClr>
                <a:srgbClr val="3891A7"/>
              </a:buClr>
              <a:buFont typeface="Wingdings 3" charset="2"/>
              <a:buNone/>
            </a:pPr>
            <a:endParaRPr lang="pt-BR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055336" y="6188193"/>
            <a:ext cx="7106307" cy="553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spcBef>
                <a:spcPts val="0"/>
              </a:spcBef>
            </a:pPr>
            <a:r>
              <a:rPr lang="pt-BR" sz="2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Pelotas, 2015</a:t>
            </a:r>
            <a:r>
              <a:rPr lang="pt-BR" sz="2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pt-BR" sz="24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800100"/>
            <a:ext cx="8229600" cy="1600200"/>
          </a:xfrm>
        </p:spPr>
        <p:txBody>
          <a:bodyPr/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800" y="980728"/>
            <a:ext cx="9036496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Objetivo específico 1: Ampliar à cobertura aos hipertensos e/ou diabéticos 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Meta 1.1: Cadastrar 50% dos hipertensos no programa.</a:t>
            </a:r>
          </a:p>
          <a:p>
            <a:pPr marL="0" indent="0">
              <a:buNone/>
            </a:pPr>
            <a:r>
              <a:rPr lang="pt-BR" sz="2800" b="1" dirty="0" smtClean="0">
                <a:solidFill>
                  <a:schemeClr val="tx1"/>
                </a:solidFill>
              </a:rPr>
              <a:t>Mês 1: 46 (28,8 %); mês 2: 60 (37,5 %); mês 3: 74 (46,3 %).</a:t>
            </a:r>
            <a:endParaRPr lang="pt-BR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121980774"/>
              </p:ext>
            </p:extLst>
          </p:nvPr>
        </p:nvGraphicFramePr>
        <p:xfrm>
          <a:off x="1691680" y="3068960"/>
          <a:ext cx="576064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691680" y="623731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Cobertura do programa de atenção ao hipertenso na unidade de saúde na ESF </a:t>
            </a:r>
            <a:r>
              <a:rPr lang="pt-BR" dirty="0" err="1"/>
              <a:t>Curiaú</a:t>
            </a:r>
            <a:r>
              <a:rPr lang="pt-BR" dirty="0"/>
              <a:t>, Macapá/AP. </a:t>
            </a:r>
          </a:p>
        </p:txBody>
      </p:sp>
    </p:spTree>
    <p:extLst>
      <p:ext uri="{BB962C8B-B14F-4D97-AF65-F5344CB8AC3E}">
        <p14:creationId xmlns:p14="http://schemas.microsoft.com/office/powerpoint/2010/main" val="11799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08112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68863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Meta 1.2: Cadastrar 50 % dos diabéticos no programa.</a:t>
            </a:r>
          </a:p>
          <a:p>
            <a:pPr marL="0" indent="0" algn="just">
              <a:buNone/>
            </a:pPr>
            <a:r>
              <a:rPr lang="pt-BR" sz="2800" b="1" dirty="0" smtClean="0">
                <a:solidFill>
                  <a:schemeClr val="tx1"/>
                </a:solidFill>
              </a:rPr>
              <a:t>Mês  1: 21  (52,5 %); mês 2: 24 (60 %); mês 3: 27 (67,5%). </a:t>
            </a:r>
          </a:p>
          <a:p>
            <a:pPr marL="0" indent="0" algn="just">
              <a:buNone/>
            </a:pPr>
            <a:endParaRPr lang="pt-BR" sz="2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8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8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8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Antes da intervenção eram acompanhados apenas 44 hipertensos (10%) e 15 diabéticos (12%).</a:t>
            </a: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262016339"/>
              </p:ext>
            </p:extLst>
          </p:nvPr>
        </p:nvGraphicFramePr>
        <p:xfrm>
          <a:off x="1691680" y="1988840"/>
          <a:ext cx="6048672" cy="288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691680" y="494116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Cobertura do programa de atenção ao diabético na unidade de saúde na ESF </a:t>
            </a:r>
            <a:r>
              <a:rPr lang="pt-BR" dirty="0" err="1"/>
              <a:t>Curiaú</a:t>
            </a:r>
            <a:r>
              <a:rPr lang="pt-BR" dirty="0"/>
              <a:t>, Macapá/AP. </a:t>
            </a:r>
          </a:p>
        </p:txBody>
      </p:sp>
    </p:spTree>
    <p:extLst>
      <p:ext uri="{BB962C8B-B14F-4D97-AF65-F5344CB8AC3E}">
        <p14:creationId xmlns:p14="http://schemas.microsoft.com/office/powerpoint/2010/main" val="42341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3284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Objetivo </a:t>
            </a:r>
            <a:r>
              <a:rPr lang="pt-BR" sz="2800" dirty="0">
                <a:solidFill>
                  <a:schemeClr val="tx1"/>
                </a:solidFill>
              </a:rPr>
              <a:t>específico 2: Melhorar a qualidade da atenção a hipertensos e/ou diabéticos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chemeClr val="tx1"/>
                </a:solidFill>
              </a:rPr>
              <a:t>Meta 2.1: Realizar o exame clínico apropriado em 100 % dos hipertensos.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chemeClr val="tx1"/>
                </a:solidFill>
              </a:rPr>
              <a:t>Meta 2.2: Realizar o exame clínico apropriado em 100 % dos diabéticos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chemeClr val="tx1"/>
                </a:solidFill>
              </a:rPr>
              <a:t>Meta 2.7: Realizar avaliação da necessidade de atendimento odontológico em 100 % dos hipertensos.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chemeClr val="tx1"/>
                </a:solidFill>
              </a:rPr>
              <a:t>Meta 2.8: Realizar avaliação da necessidade de atendimento odontológico em 100 % dos diabéticos.</a:t>
            </a:r>
          </a:p>
          <a:p>
            <a:pPr marL="0" indent="0" algn="ctr">
              <a:buNone/>
            </a:pPr>
            <a:r>
              <a:rPr lang="pt-BR" sz="2800" b="1" dirty="0">
                <a:solidFill>
                  <a:srgbClr val="FF0000"/>
                </a:solidFill>
              </a:rPr>
              <a:t>Alcançamos todos os usuários acompanhados nas metas citadas acima.</a:t>
            </a:r>
          </a:p>
          <a:p>
            <a:pPr marL="0" indent="0" algn="just">
              <a:buNone/>
            </a:pPr>
            <a:endParaRPr lang="pt-BR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pt-BR" dirty="0" smtClean="0">
                <a:effectLst/>
              </a:rPr>
              <a:t>Resultados</a:t>
            </a:r>
            <a:endParaRPr lang="pt-BR" dirty="0"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/>
              <a:t>	</a:t>
            </a:r>
          </a:p>
          <a:p>
            <a:pPr marL="0" indent="0" algn="just">
              <a:buNone/>
            </a:pPr>
            <a:r>
              <a:rPr lang="pt-BR" sz="2800" dirty="0"/>
              <a:t>	</a:t>
            </a:r>
            <a:endParaRPr lang="pt-BR" sz="2800" dirty="0" smtClean="0"/>
          </a:p>
          <a:p>
            <a:pPr marL="0" indent="0" algn="just">
              <a:buNone/>
            </a:pPr>
            <a:r>
              <a:rPr lang="pt-BR" sz="2800" dirty="0"/>
              <a:t>	</a:t>
            </a:r>
            <a:r>
              <a:rPr lang="pt-BR" sz="2800" dirty="0" smtClean="0">
                <a:solidFill>
                  <a:schemeClr val="tx1"/>
                </a:solidFill>
              </a:rPr>
              <a:t>Antes da intervenção apenas 5 % dos hipertensos  e 7 % dos diabéticos tinham recebido a avaliação da necessidade de atendimento odontológico. A realização do exame clínico apropriado era apenas anotado no prontuário, não existiam dados.  </a:t>
            </a:r>
          </a:p>
        </p:txBody>
      </p:sp>
    </p:spTree>
    <p:extLst>
      <p:ext uri="{BB962C8B-B14F-4D97-AF65-F5344CB8AC3E}">
        <p14:creationId xmlns:p14="http://schemas.microsoft.com/office/powerpoint/2010/main" val="14384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531440"/>
            <a:ext cx="8229600" cy="16002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>
                <a:solidFill>
                  <a:schemeClr val="tx1"/>
                </a:solidFill>
              </a:rPr>
              <a:t>Meta 2.3: Garantir a 100 % dos hipertensos a  </a:t>
            </a:r>
            <a:r>
              <a:rPr lang="pt-BR" sz="2800" dirty="0" smtClean="0">
                <a:solidFill>
                  <a:schemeClr val="tx1"/>
                </a:solidFill>
              </a:rPr>
              <a:t>realização </a:t>
            </a:r>
            <a:r>
              <a:rPr lang="pt-BR" sz="2800" dirty="0">
                <a:solidFill>
                  <a:schemeClr val="tx1"/>
                </a:solidFill>
              </a:rPr>
              <a:t>de exames complementares.</a:t>
            </a:r>
          </a:p>
          <a:p>
            <a:pPr marL="0" indent="0">
              <a:buNone/>
            </a:pPr>
            <a:r>
              <a:rPr lang="pt-BR" sz="2800" b="1" dirty="0" smtClean="0">
                <a:solidFill>
                  <a:schemeClr val="tx1"/>
                </a:solidFill>
              </a:rPr>
              <a:t>Mês 1:  </a:t>
            </a:r>
            <a:r>
              <a:rPr lang="pt-BR" sz="2800" b="1" dirty="0">
                <a:solidFill>
                  <a:schemeClr val="tx1"/>
                </a:solidFill>
              </a:rPr>
              <a:t>1 </a:t>
            </a:r>
            <a:r>
              <a:rPr lang="pt-BR" sz="2800" b="1" dirty="0" smtClean="0">
                <a:solidFill>
                  <a:schemeClr val="tx1"/>
                </a:solidFill>
              </a:rPr>
              <a:t>(2,2 %); mês  2: 7 (11,7 %); mês 3:  </a:t>
            </a:r>
            <a:r>
              <a:rPr lang="pt-BR" sz="2800" b="1" dirty="0">
                <a:solidFill>
                  <a:schemeClr val="tx1"/>
                </a:solidFill>
              </a:rPr>
              <a:t>8 </a:t>
            </a:r>
            <a:r>
              <a:rPr lang="pt-BR" sz="2800" b="1" dirty="0" smtClean="0">
                <a:solidFill>
                  <a:schemeClr val="tx1"/>
                </a:solidFill>
              </a:rPr>
              <a:t>(10,7 %).</a:t>
            </a:r>
            <a:endParaRPr lang="pt-BR" sz="2800" b="1" dirty="0">
              <a:solidFill>
                <a:schemeClr val="tx1"/>
              </a:solidFill>
            </a:endParaRPr>
          </a:p>
          <a:p>
            <a:endParaRPr lang="pt-BR" dirty="0" smtClean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406427859"/>
              </p:ext>
            </p:extLst>
          </p:nvPr>
        </p:nvGraphicFramePr>
        <p:xfrm>
          <a:off x="1259632" y="2708920"/>
          <a:ext cx="612068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259632" y="5775647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Proporção de hipertensos com os exames complementares em dia de acordo com o protocolo na ESF </a:t>
            </a:r>
            <a:r>
              <a:rPr lang="pt-BR" dirty="0" err="1"/>
              <a:t>Curiaú</a:t>
            </a:r>
            <a:r>
              <a:rPr lang="pt-BR" dirty="0"/>
              <a:t>, Macapá/AP. </a:t>
            </a:r>
          </a:p>
        </p:txBody>
      </p:sp>
    </p:spTree>
    <p:extLst>
      <p:ext uri="{BB962C8B-B14F-4D97-AF65-F5344CB8AC3E}">
        <p14:creationId xmlns:p14="http://schemas.microsoft.com/office/powerpoint/2010/main" val="20082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24136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949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Meta 2.4: Garantir a 100 % dos diabéticos a realização de exames complementares.</a:t>
            </a:r>
          </a:p>
          <a:p>
            <a:pPr marL="0" indent="0" algn="just">
              <a:buNone/>
            </a:pPr>
            <a:r>
              <a:rPr lang="pt-BR" sz="2800" b="1" dirty="0" smtClean="0">
                <a:solidFill>
                  <a:schemeClr val="tx1"/>
                </a:solidFill>
              </a:rPr>
              <a:t>Mês 1: 1 (4,8 %); mês 2: 4 (16,7 %); mês 3: 4 (14,8 %).</a:t>
            </a:r>
            <a:r>
              <a:rPr lang="pt-BR" sz="2800" dirty="0" smtClean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None/>
            </a:pPr>
            <a:endParaRPr lang="pt-BR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tx1"/>
                </a:solidFill>
              </a:rPr>
              <a:t>Antes da intervenção apresentavam exames complementares em dia apenas 4 hipertensos (9%) e 2 diabéticos (13%). </a:t>
            </a:r>
            <a:endParaRPr lang="pt-BR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endParaRPr lang="pt-BR" sz="2800" dirty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464973047"/>
              </p:ext>
            </p:extLst>
          </p:nvPr>
        </p:nvGraphicFramePr>
        <p:xfrm>
          <a:off x="1960674" y="2420888"/>
          <a:ext cx="561662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960675" y="4869160"/>
            <a:ext cx="5616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Proporção de diabéticos com os exames complementares em dia de acordo com o protocolo na ESF </a:t>
            </a:r>
            <a:r>
              <a:rPr lang="pt-BR" dirty="0" err="1"/>
              <a:t>Curiaú</a:t>
            </a:r>
            <a:r>
              <a:rPr lang="pt-BR" dirty="0"/>
              <a:t>, Macapá/AP.</a:t>
            </a:r>
          </a:p>
        </p:txBody>
      </p:sp>
    </p:spTree>
    <p:extLst>
      <p:ext uri="{BB962C8B-B14F-4D97-AF65-F5344CB8AC3E}">
        <p14:creationId xmlns:p14="http://schemas.microsoft.com/office/powerpoint/2010/main" val="25698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531440"/>
            <a:ext cx="8229600" cy="16002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Meta 2.5: Priorizar a prescrição de medicamentos da Farmácia Popular para 100 % dos hipertensos cadastrados.</a:t>
            </a:r>
          </a:p>
          <a:p>
            <a:pPr marL="0" indent="0" algn="just">
              <a:buNone/>
            </a:pPr>
            <a:r>
              <a:rPr lang="pt-BR" sz="2800" b="1" dirty="0" smtClean="0">
                <a:solidFill>
                  <a:schemeClr val="tx1"/>
                </a:solidFill>
              </a:rPr>
              <a:t>Mês 1: 37 (80,4 %); mês 2: 48 (80 %); mês 3: 61 (82,4 %). </a:t>
            </a:r>
          </a:p>
          <a:p>
            <a:pPr marL="0" indent="0" algn="just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 algn="just"/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562380965"/>
              </p:ext>
            </p:extLst>
          </p:nvPr>
        </p:nvGraphicFramePr>
        <p:xfrm>
          <a:off x="1475656" y="3212976"/>
          <a:ext cx="6120680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475656" y="5953009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Proporção de hipertensos com prescrição de medicamentos da Farmácia Popular/</a:t>
            </a:r>
            <a:r>
              <a:rPr lang="pt-BR" dirty="0" err="1"/>
              <a:t>Hiperdia</a:t>
            </a:r>
            <a:r>
              <a:rPr lang="pt-BR" dirty="0"/>
              <a:t> priorizada na ESF </a:t>
            </a:r>
            <a:r>
              <a:rPr lang="pt-BR" dirty="0" err="1"/>
              <a:t>Curiaú</a:t>
            </a:r>
            <a:r>
              <a:rPr lang="pt-BR" dirty="0"/>
              <a:t>, Macapá/AP. </a:t>
            </a:r>
          </a:p>
        </p:txBody>
      </p:sp>
    </p:spTree>
    <p:extLst>
      <p:ext uri="{BB962C8B-B14F-4D97-AF65-F5344CB8AC3E}">
        <p14:creationId xmlns:p14="http://schemas.microsoft.com/office/powerpoint/2010/main" val="230229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952128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445624" cy="602128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Meta 2.6: Priorizar a prescrição de medicamentos da Farmácia Popular para 100 % dos diabéticos cadastrados. </a:t>
            </a:r>
            <a:r>
              <a:rPr lang="pt-BR" sz="2800" b="1" dirty="0" smtClean="0">
                <a:solidFill>
                  <a:schemeClr val="tx1"/>
                </a:solidFill>
              </a:rPr>
              <a:t>Mês 1: 12 (63,2 %); mês 2: 14 ( 60,9 %); mês 3: 17 (65,4 %).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2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t-BR" sz="2200" dirty="0" smtClean="0">
                <a:solidFill>
                  <a:schemeClr val="tx1"/>
                </a:solidFill>
              </a:rPr>
              <a:t>Antes </a:t>
            </a:r>
            <a:r>
              <a:rPr lang="pt-BR" sz="2200" dirty="0">
                <a:solidFill>
                  <a:schemeClr val="tx1"/>
                </a:solidFill>
              </a:rPr>
              <a:t>da intervenção não existiam dados referente a priorização a prescrição de medicamentos da Farmácia Popular para usuários hipertensos e diabéticos.</a:t>
            </a:r>
          </a:p>
          <a:p>
            <a:pPr marL="0" indent="0" algn="ctr">
              <a:buNone/>
            </a:pPr>
            <a:endParaRPr lang="pt-BR" sz="2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040174890"/>
              </p:ext>
            </p:extLst>
          </p:nvPr>
        </p:nvGraphicFramePr>
        <p:xfrm>
          <a:off x="1619672" y="2132856"/>
          <a:ext cx="590465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619672" y="5085184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Proporção de diabéticos com prescrição de medicamentos da Farmácia Popular/</a:t>
            </a:r>
            <a:r>
              <a:rPr lang="pt-BR" dirty="0" err="1"/>
              <a:t>Hiperdia</a:t>
            </a:r>
            <a:r>
              <a:rPr lang="pt-BR" dirty="0"/>
              <a:t> priorizada na ESF </a:t>
            </a:r>
            <a:r>
              <a:rPr lang="pt-BR" dirty="0" err="1"/>
              <a:t>Curiaú</a:t>
            </a:r>
            <a:r>
              <a:rPr lang="pt-BR" dirty="0"/>
              <a:t>, Macapá/AP. </a:t>
            </a:r>
          </a:p>
        </p:txBody>
      </p:sp>
    </p:spTree>
    <p:extLst>
      <p:ext uri="{BB962C8B-B14F-4D97-AF65-F5344CB8AC3E}">
        <p14:creationId xmlns:p14="http://schemas.microsoft.com/office/powerpoint/2010/main" val="19172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Objetivo específico 3: Melhorar a adesão de hipertensos e/ou diabéticos ao programa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Meta 3.1: Buscar 100 % dos hipertensos faltosos às consultas.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Meta 3.2: Buscar 100 % dos diabéticos faltosos às consultas.</a:t>
            </a:r>
          </a:p>
          <a:p>
            <a:pPr marL="0" indent="0" algn="ctr">
              <a:buNone/>
            </a:pPr>
            <a:r>
              <a:rPr lang="pt-BR" sz="2800" b="1" dirty="0">
                <a:solidFill>
                  <a:srgbClr val="FF0000"/>
                </a:solidFill>
              </a:rPr>
              <a:t>A</a:t>
            </a:r>
            <a:r>
              <a:rPr lang="pt-BR" sz="2800" b="1" dirty="0" smtClean="0">
                <a:solidFill>
                  <a:srgbClr val="FF0000"/>
                </a:solidFill>
              </a:rPr>
              <a:t>lcançamos  todos os usuários acompanhados nas metas citadas acima. 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Antes da intervenção não existiam dados referente a busca ativa dos usuários faltosos às consultas.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3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Objetivo específico 4: Melhorar o registro das informações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Meta 4.1: Manter ficha de acompanhamento de 100 % dos hipertensos cadastrados.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Meta 4.2: Manter ficha de acompanhamento de 100 % dos diabéticos cadastrados.</a:t>
            </a:r>
          </a:p>
          <a:p>
            <a:pPr marL="0" indent="0" algn="ctr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Quantitativamente alcançamos </a:t>
            </a:r>
            <a:r>
              <a:rPr lang="pt-BR" sz="2800" b="1" dirty="0">
                <a:solidFill>
                  <a:srgbClr val="FF0000"/>
                </a:solidFill>
              </a:rPr>
              <a:t> </a:t>
            </a:r>
            <a:r>
              <a:rPr lang="pt-BR" sz="2800" b="1" dirty="0" smtClean="0">
                <a:solidFill>
                  <a:srgbClr val="FF0000"/>
                </a:solidFill>
              </a:rPr>
              <a:t>todos  os usuários acompanhados com as metas acima citadas.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	Antes da intervenção não existia uma ficha de acompanhamento dos hipertensos e diabéticos. </a:t>
            </a:r>
            <a:r>
              <a:rPr lang="pt-BR" sz="2800" b="1" dirty="0" smtClean="0">
                <a:solidFill>
                  <a:schemeClr val="tx1"/>
                </a:solidFill>
              </a:rPr>
              <a:t> 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35496"/>
          </a:xfrm>
        </p:spPr>
        <p:txBody>
          <a:bodyPr/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5256584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Hipertensão Arterial Sistêmica e o Diabetes Mellitus são doenças crônicas não transmissíveis mais frequentes na Atenção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Básica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(BRASIL,2013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t-BR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município de Macapá/AP, possui 459.000 habitantes, 24 UBS, 5 módulos com 1 equipe da ESF e 8 equipes de NASF.  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ESF </a:t>
            </a:r>
            <a:r>
              <a:rPr lang="pt-BR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Curiaú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2.500 usuários,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comunidade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Quilombola com nível socioeconômico baixo,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composta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um diretor, uma médica clínica geral, uma enfermeira da saúde da família e obstetrícia, 2 técnicas de enfermagem, uma auxiliar de enfermagem e 3 ACS. </a:t>
            </a:r>
          </a:p>
          <a:p>
            <a:pPr marL="0" indent="0" algn="just">
              <a:buNone/>
            </a:pPr>
            <a:endParaRPr lang="pt-B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Objetivo específico 5: Mapear hipertensos e diabéticos de risco para doença cardiovascular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Meta 5.1: Realizar estratificação de risco cardiovascular em 100 % dos hipertensos cadastrados.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Meta 5.2: Realizar estratificação de risco cardiovascular em 100 % dos diabéticos cadastrados.</a:t>
            </a:r>
          </a:p>
          <a:p>
            <a:pPr marL="0" indent="0" algn="ctr">
              <a:buNone/>
            </a:pPr>
            <a:r>
              <a:rPr lang="pt-BR" sz="2800" b="1" dirty="0">
                <a:solidFill>
                  <a:srgbClr val="FF0000"/>
                </a:solidFill>
              </a:rPr>
              <a:t>A</a:t>
            </a:r>
            <a:r>
              <a:rPr lang="pt-BR" sz="2800" b="1" dirty="0" smtClean="0">
                <a:solidFill>
                  <a:srgbClr val="FF0000"/>
                </a:solidFill>
              </a:rPr>
              <a:t>lcançamos  todos os usuários acompanhados.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	Antes da intervenção foi realizado a estratificação de risco cardiovascular em 73 % dos usuários hipertensos e  53 % dos diabéticos.</a:t>
            </a:r>
          </a:p>
          <a:p>
            <a:pPr marL="0" indent="0" algn="just">
              <a:buNone/>
            </a:pP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97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Objetivo específico 6: Promover a saúde de hipertensos e diabéticos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Meta 6.1: Garantir orientação nutricional sobre alimentação saudável a 100 % dos hipertensos.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Meta 6.2: Garantir orientação nutricional sobre alimentação saudável a 100 % dos diabéticos.</a:t>
            </a:r>
          </a:p>
          <a:p>
            <a:pPr marL="0" indent="0">
              <a:buNone/>
            </a:pPr>
            <a:r>
              <a:rPr lang="pt-BR" sz="2800" dirty="0">
                <a:solidFill>
                  <a:schemeClr val="tx1"/>
                </a:solidFill>
              </a:rPr>
              <a:t>Meta 6.3: Garantir orientação em relação à prática regular de atividade física a 100 % dos hipertensos.</a:t>
            </a:r>
          </a:p>
          <a:p>
            <a:pPr marL="0" indent="0">
              <a:buNone/>
            </a:pPr>
            <a:r>
              <a:rPr lang="pt-BR" sz="2800" dirty="0">
                <a:solidFill>
                  <a:schemeClr val="tx1"/>
                </a:solidFill>
              </a:rPr>
              <a:t>Meta 6.4: Garantir orientação em relação à prática regular de atividade física a 100 % dos diabéticos.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22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Meta 6.5: Garantir orientação sobre os riscos do tabagismo a 100 % dos hipertensos.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Meta 6.6: Garantir orientação sobre os riscos do tabagismo a 100 % dos diabéticos.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Meta </a:t>
            </a:r>
            <a:r>
              <a:rPr lang="pt-BR" sz="2800" dirty="0">
                <a:solidFill>
                  <a:schemeClr val="tx1"/>
                </a:solidFill>
              </a:rPr>
              <a:t>6.7: Garantir orientação sobre higiene bucal a 100 % dos hipertensos.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chemeClr val="tx1"/>
                </a:solidFill>
              </a:rPr>
              <a:t>Meta 6.8: Garantir orientação sobre higiene bucal a 100 % dos diabéticos.</a:t>
            </a:r>
          </a:p>
          <a:p>
            <a:pPr marL="0" indent="0" algn="ctr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Alcançamos  todos os usuários nas metas acima referidas.</a:t>
            </a:r>
          </a:p>
          <a:p>
            <a:pPr marL="0" indent="0">
              <a:buNone/>
            </a:pP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	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	</a:t>
            </a:r>
            <a:r>
              <a:rPr lang="pt-BR" sz="2800" dirty="0" smtClean="0">
                <a:solidFill>
                  <a:schemeClr val="tx1"/>
                </a:solidFill>
              </a:rPr>
              <a:t>Antes da intervenção 82% das pessoas com hipertensão e 73% dos diabéticos receberam a orientação nutricional sobre alimentação saudável e a orientação em relação à pratica regular de atividade física.  Não existiam dados referente a orientação sobre os riscos do tabagismo e sobre higiene bucal.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800" b="1" dirty="0" smtClean="0">
                <a:solidFill>
                  <a:schemeClr val="tx1"/>
                </a:solidFill>
              </a:rPr>
              <a:t>Qualitativamente ajudou: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O contato com as lideranças comunitárias;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As reuniões com a comunidade;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A reflexão nas reuniões da equipe;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A capacitação da equipe sobre o protocolo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chemeClr val="tx1"/>
                </a:solidFill>
              </a:rPr>
              <a:t>HAS e </a:t>
            </a:r>
            <a:r>
              <a:rPr lang="pt-BR" sz="2800" dirty="0" smtClean="0">
                <a:solidFill>
                  <a:schemeClr val="tx1"/>
                </a:solidFill>
              </a:rPr>
              <a:t>DM;</a:t>
            </a:r>
            <a:endParaRPr lang="pt-BR" sz="2800" dirty="0">
              <a:solidFill>
                <a:schemeClr val="tx1"/>
              </a:solidFill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O estabelecimento do papel de cada profissional na ação </a:t>
            </a:r>
            <a:r>
              <a:rPr lang="pt-BR" sz="2800" dirty="0" smtClean="0">
                <a:solidFill>
                  <a:schemeClr val="tx1"/>
                </a:solidFill>
              </a:rPr>
              <a:t>programática;</a:t>
            </a:r>
            <a:endParaRPr lang="pt-B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84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6002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1"/>
                </a:solidFill>
              </a:rPr>
              <a:t>A </a:t>
            </a:r>
            <a:r>
              <a:rPr lang="pt-BR" sz="2800" dirty="0">
                <a:solidFill>
                  <a:schemeClr val="tx1"/>
                </a:solidFill>
              </a:rPr>
              <a:t>capacitação da equipe para orientar os usuários a direito ter acesso aos medicamentos da Farmácia </a:t>
            </a:r>
            <a:r>
              <a:rPr lang="pt-BR" sz="2800" dirty="0" smtClean="0">
                <a:solidFill>
                  <a:schemeClr val="tx1"/>
                </a:solidFill>
              </a:rPr>
              <a:t>Popular e busca ativa;</a:t>
            </a:r>
            <a:endParaRPr lang="pt-BR" sz="2800" dirty="0">
              <a:solidFill>
                <a:schemeClr val="tx1"/>
              </a:solidFill>
            </a:endParaRPr>
          </a:p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As </a:t>
            </a:r>
            <a:r>
              <a:rPr lang="pt-BR" sz="2800" dirty="0">
                <a:solidFill>
                  <a:schemeClr val="tx1"/>
                </a:solidFill>
              </a:rPr>
              <a:t>visitas domiciliares com foco nos usuários com idade avançada e dificuldade de se </a:t>
            </a:r>
            <a:r>
              <a:rPr lang="pt-BR" sz="2800" dirty="0" smtClean="0">
                <a:solidFill>
                  <a:schemeClr val="tx1"/>
                </a:solidFill>
              </a:rPr>
              <a:t>locomover;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A capacitação da nutricionista da equipe do </a:t>
            </a:r>
            <a:r>
              <a:rPr lang="pt-BR" sz="2800" dirty="0" smtClean="0">
                <a:solidFill>
                  <a:schemeClr val="tx1"/>
                </a:solidFill>
              </a:rPr>
              <a:t>NASF;</a:t>
            </a:r>
            <a:endParaRPr lang="pt-BR" sz="2800" dirty="0">
              <a:solidFill>
                <a:schemeClr val="tx1"/>
              </a:solidFill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A capacitação  da técnica de saúde </a:t>
            </a:r>
            <a:r>
              <a:rPr lang="pt-BR" sz="2800" dirty="0" smtClean="0">
                <a:solidFill>
                  <a:schemeClr val="tx1"/>
                </a:solidFill>
              </a:rPr>
              <a:t>bucal;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As atividades do grupo dos hipertensos e </a:t>
            </a:r>
            <a:r>
              <a:rPr lang="pt-BR" sz="2800" dirty="0" smtClean="0">
                <a:solidFill>
                  <a:schemeClr val="tx1"/>
                </a:solidFill>
              </a:rPr>
              <a:t>diabéticos.</a:t>
            </a:r>
            <a:endParaRPr lang="pt-BR" sz="2800" dirty="0">
              <a:solidFill>
                <a:schemeClr val="tx1"/>
              </a:solidFill>
            </a:endParaRPr>
          </a:p>
          <a:p>
            <a:pPr algn="just"/>
            <a:endParaRPr lang="pt-BR" sz="2800" dirty="0"/>
          </a:p>
          <a:p>
            <a:pPr algn="just"/>
            <a:endParaRPr lang="pt-BR" sz="2800" dirty="0" smtClean="0"/>
          </a:p>
          <a:p>
            <a:pPr algn="just"/>
            <a:endParaRPr lang="pt-BR" sz="2800" dirty="0" smtClean="0"/>
          </a:p>
          <a:p>
            <a:pPr marL="0" indent="0" algn="just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50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>
                <a:solidFill>
                  <a:schemeClr val="tx1"/>
                </a:solidFill>
              </a:rPr>
              <a:t>Qualitativamente </a:t>
            </a:r>
            <a:r>
              <a:rPr lang="pt-BR" b="1" dirty="0">
                <a:solidFill>
                  <a:schemeClr val="tx1"/>
                </a:solidFill>
              </a:rPr>
              <a:t>o que prejudicou: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A </a:t>
            </a:r>
            <a:r>
              <a:rPr lang="pt-BR" dirty="0">
                <a:solidFill>
                  <a:schemeClr val="tx1"/>
                </a:solidFill>
              </a:rPr>
              <a:t>falta de vagas para a consulta no </a:t>
            </a:r>
            <a:r>
              <a:rPr lang="pt-BR" dirty="0" smtClean="0">
                <a:solidFill>
                  <a:schemeClr val="tx1"/>
                </a:solidFill>
              </a:rPr>
              <a:t>oftalmologista e no dentista,  realização do ECG</a:t>
            </a:r>
            <a:r>
              <a:rPr lang="pt-BR" dirty="0">
                <a:solidFill>
                  <a:schemeClr val="tx1"/>
                </a:solidFill>
              </a:rPr>
              <a:t>, sendo que a maioria dos usuários fizeram os exames laboratoriais na rede privada.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47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dirty="0" smtClean="0">
                <a:solidFill>
                  <a:schemeClr val="tx1"/>
                </a:solidFill>
              </a:rPr>
              <a:t>Importância da intervenção para a equipe, serviço e comunidade: 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Ampliou a cobertura da atenção aos usuários hipertensos e diabéticos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Melhorou os registros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Qualificou a atenção com destaque para a classificação de riscos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Capacitou a equipe para seguir os protocolos do MS relativos ao rastreamento, diagnóstico, tratamento e monitoramento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Trabalho integrado da equipe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Aumentou o vínculo.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	</a:t>
            </a:r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r>
              <a:rPr lang="pt-BR" sz="2800" dirty="0" smtClean="0"/>
              <a:t>	</a:t>
            </a:r>
            <a:r>
              <a:rPr lang="pt-BR" sz="2800" dirty="0" smtClean="0">
                <a:solidFill>
                  <a:schemeClr val="tx1"/>
                </a:solidFill>
              </a:rPr>
              <a:t>No início da intervenção a ação programática teve o grau de implementação incipiente, mas ao longo dos três meses melhorou à atenção aos hipertensos e diabéticos na ESF </a:t>
            </a:r>
            <a:r>
              <a:rPr lang="pt-BR" sz="2800" dirty="0" err="1" smtClean="0">
                <a:solidFill>
                  <a:schemeClr val="tx1"/>
                </a:solidFill>
              </a:rPr>
              <a:t>Curiaú</a:t>
            </a:r>
            <a:r>
              <a:rPr lang="pt-BR" sz="2800" dirty="0" smtClean="0">
                <a:solidFill>
                  <a:schemeClr val="tx1"/>
                </a:solidFill>
              </a:rPr>
              <a:t>, Macapá/AP. 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160240"/>
          </a:xfrm>
        </p:spPr>
        <p:txBody>
          <a:bodyPr/>
          <a:lstStyle/>
          <a:p>
            <a:r>
              <a:rPr lang="pt-BR" sz="4400" dirty="0" smtClean="0"/>
              <a:t>Reflexão crítica sobre o processo pessoal de aprendizagem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420889"/>
            <a:ext cx="8229600" cy="3744416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r>
              <a:rPr lang="pt-BR" sz="2800" dirty="0" smtClean="0">
                <a:solidFill>
                  <a:schemeClr val="tx1"/>
                </a:solidFill>
              </a:rPr>
              <a:t>Conhecimento e entendimento do SUS, os princípios e o  processo de trabalho na unidade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Visão da atenção integral à saúde com ações de prevenção da saúde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Desenvolvimento do trabalho em conjunto com a equipe tendo frequente diálogo.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/>
              <a:t>	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Temos como estrutura física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 casa pequena com um consultório médico, uma sala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enfermagem, uma sala de entrada e uma sala multiuso (farmácia, curativos, inalação, injeções, pesagem, copa, guardar lixo). 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Apresentamos conforme levantamento dos ACS 160 usuários hipertensos e 40 usuários diabéticos, a ação programática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tinha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implementação incipiente</a:t>
            </a:r>
            <a:r>
              <a:rPr lang="pt-BR" sz="2800" dirty="0"/>
              <a:t>. </a:t>
            </a:r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5129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704856" cy="5256583"/>
          </a:xfrm>
          <a:prstGeom prst="rect">
            <a:avLst/>
          </a:prstGeom>
        </p:spPr>
      </p:pic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1900" dirty="0" smtClean="0">
                <a:solidFill>
                  <a:schemeClr val="tx1"/>
                </a:solidFill>
              </a:rPr>
              <a:t>Figura 1: Visita domiciliar ao usuário com HAS na ESF </a:t>
            </a:r>
            <a:r>
              <a:rPr lang="pt-BR" sz="1900" dirty="0" err="1" smtClean="0">
                <a:solidFill>
                  <a:schemeClr val="tx1"/>
                </a:solidFill>
              </a:rPr>
              <a:t>Curiaú</a:t>
            </a:r>
            <a:r>
              <a:rPr lang="pt-BR" sz="1900" dirty="0" smtClean="0">
                <a:solidFill>
                  <a:schemeClr val="tx1"/>
                </a:solidFill>
              </a:rPr>
              <a:t>, Macapá/AP</a:t>
            </a:r>
          </a:p>
          <a:p>
            <a:r>
              <a:rPr lang="pt-BR" sz="1900" dirty="0" smtClean="0">
                <a:solidFill>
                  <a:schemeClr val="tx1"/>
                </a:solidFill>
              </a:rPr>
              <a:t>Fonte: Projeto da </a:t>
            </a:r>
            <a:r>
              <a:rPr lang="pt-BR" sz="1900" dirty="0" err="1" smtClean="0">
                <a:solidFill>
                  <a:schemeClr val="tx1"/>
                </a:solidFill>
              </a:rPr>
              <a:t>especializanda</a:t>
            </a:r>
            <a:endParaRPr lang="pt-BR" sz="19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93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848872" cy="4896544"/>
          </a:xfrm>
          <a:prstGeom prst="rect">
            <a:avLst/>
          </a:prstGeom>
        </p:spPr>
      </p:pic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t-BR" sz="1400" dirty="0" smtClean="0">
                <a:solidFill>
                  <a:schemeClr val="tx1"/>
                </a:solidFill>
              </a:rPr>
              <a:t>Figura 2: Equipe ESF </a:t>
            </a:r>
            <a:r>
              <a:rPr lang="pt-BR" sz="1400" dirty="0" err="1" smtClean="0">
                <a:solidFill>
                  <a:schemeClr val="tx1"/>
                </a:solidFill>
              </a:rPr>
              <a:t>Curiaú</a:t>
            </a:r>
            <a:r>
              <a:rPr lang="pt-BR" sz="1400" dirty="0" smtClean="0">
                <a:solidFill>
                  <a:schemeClr val="tx1"/>
                </a:solidFill>
              </a:rPr>
              <a:t>, Macapá/AP, na comunidade ribeirinha </a:t>
            </a:r>
            <a:r>
              <a:rPr lang="pt-BR" sz="1400" dirty="0" err="1" smtClean="0">
                <a:solidFill>
                  <a:schemeClr val="tx1"/>
                </a:solidFill>
              </a:rPr>
              <a:t>Curiaú</a:t>
            </a:r>
            <a:r>
              <a:rPr lang="pt-BR" sz="1400" dirty="0" smtClean="0">
                <a:solidFill>
                  <a:schemeClr val="tx1"/>
                </a:solidFill>
              </a:rPr>
              <a:t> Mirim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Fonte: Projeto da </a:t>
            </a:r>
            <a:r>
              <a:rPr lang="pt-BR" sz="1400" dirty="0" err="1" smtClean="0">
                <a:solidFill>
                  <a:schemeClr val="tx1"/>
                </a:solidFill>
              </a:rPr>
              <a:t>especializanda</a:t>
            </a:r>
            <a:endParaRPr lang="pt-B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920880" cy="5328592"/>
          </a:xfrm>
          <a:prstGeom prst="rect">
            <a:avLst/>
          </a:prstGeom>
        </p:spPr>
      </p:pic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Figura 3: Grupo dos hipertensos e diabéticos com atividade física na ESF </a:t>
            </a:r>
            <a:r>
              <a:rPr lang="pt-BR" dirty="0" err="1" smtClean="0">
                <a:solidFill>
                  <a:schemeClr val="tx1"/>
                </a:solidFill>
              </a:rPr>
              <a:t>Curiaú</a:t>
            </a:r>
            <a:r>
              <a:rPr lang="pt-BR" dirty="0" smtClean="0">
                <a:solidFill>
                  <a:schemeClr val="tx1"/>
                </a:solidFill>
              </a:rPr>
              <a:t>, Macapá/AP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Fonte: Projeto da </a:t>
            </a:r>
            <a:r>
              <a:rPr lang="pt-BR" dirty="0" err="1" smtClean="0">
                <a:solidFill>
                  <a:schemeClr val="tx1"/>
                </a:solidFill>
              </a:rPr>
              <a:t>especializanda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200800" cy="4824536"/>
          </a:xfrm>
          <a:prstGeom prst="rect">
            <a:avLst/>
          </a:prstGeom>
        </p:spPr>
      </p:pic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Figura 4: Médica e enfermeira na equipe ESF </a:t>
            </a:r>
            <a:r>
              <a:rPr lang="pt-BR" dirty="0" err="1" smtClean="0">
                <a:solidFill>
                  <a:schemeClr val="tx1"/>
                </a:solidFill>
              </a:rPr>
              <a:t>Curiaú</a:t>
            </a:r>
            <a:r>
              <a:rPr lang="pt-BR" dirty="0" smtClean="0">
                <a:solidFill>
                  <a:schemeClr val="tx1"/>
                </a:solidFill>
              </a:rPr>
              <a:t>, Macapá/AP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Fonte: Projeto da </a:t>
            </a:r>
            <a:r>
              <a:rPr lang="pt-BR" dirty="0" err="1" smtClean="0">
                <a:solidFill>
                  <a:schemeClr val="tx1"/>
                </a:solidFill>
              </a:rPr>
              <a:t>especializanda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“Os profissionais da Atenção Básica necessitam ter outros conhecimentos e habilidades para além do campo das disciplinas acadêmicas da área de saúde, que envolvem relacionamentos, capacidade de escuta e de manejar situações adversas, desenvolvimento de trabalho em equipe, estabelecimento de parcerias, comprometimento com os usuários, respeitando os modos de viver dos indivíduos e famílias”</a:t>
            </a:r>
          </a:p>
          <a:p>
            <a:pPr marL="0" indent="0" algn="ctr">
              <a:buNone/>
            </a:pPr>
            <a:endParaRPr lang="pt-BR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tx1"/>
                </a:solidFill>
              </a:rPr>
              <a:t>(Cadernos de AB no.26, 2013). 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31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Obrigada pela atenção!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14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geral</a:t>
            </a:r>
            <a:endParaRPr lang="pt-B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Melhorar a Atenção à Saúde da Pessoa com Hipertensão Arterial Sistêmica e/ou Diabetes Mellitus na ESF Curiaú, Macapá/AP.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3901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23528"/>
          </a:xfrm>
        </p:spPr>
        <p:txBody>
          <a:bodyPr/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	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período de 3 meses na área da ESF Curiaú participaram da intervenção pessoas com hipertensão e/ou diabetes baseado no protocolo do Ministério da Saúde – Hipertensão Arterial Sistêmica n°.37, 2013; Diabetes Mellitus n°.36, 2013.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O objetivo da intervenção foi de realizar ações nos quatro eixos (Monitoramento e avaliação, Gestão e organização do serviço, engajamento público e qualificação da prática clínica).</a:t>
            </a:r>
          </a:p>
          <a:p>
            <a:pPr marL="0" indent="0" algn="just">
              <a:buNone/>
            </a:pP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07504"/>
          </a:xfrm>
        </p:spPr>
        <p:txBody>
          <a:bodyPr/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Ações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Capacitações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Reuniões com a liderança comunitária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Reuniões com a comunidade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Monitoramento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Registros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Controle do estoque dos medicamentos e o registro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Visitas domiciliares para a busca ativa dos faltosos às consultas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Grupo dos hipertensos e diabéticos.</a:t>
            </a:r>
            <a:endParaRPr lang="pt-B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Logística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Utilizamos: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Protocolo do Ministério da Saúde Hipertensão Arterial Sistêmica no. 37, 2013 e Diabetes Mellitus no. 36, 2013 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Prontuário da unidade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Ficha espelho da UFPEL 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Planilha eletrônica de coleta de dados da UFPEL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Livro de registro da unidade.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560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600200"/>
          </a:xfrm>
        </p:spPr>
        <p:txBody>
          <a:bodyPr/>
          <a:lstStyle/>
          <a:p>
            <a:r>
              <a:rPr lang="pt-BR" b="1" dirty="0" smtClean="0"/>
              <a:t>Logística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Realização de capacitações  por diferentes membros da equipe e outros;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Organização da busca ativa, garantia da avaliação da necessidade de atendimento odontológico e encaminhamento, garantia da solicitação dos exames complementares  pelas 2 técnicas de enfermagem;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Controle do estoque e registro das necessidades de medicamentos  pela auxiliar de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enfermagem.</a:t>
            </a:r>
            <a:endParaRPr lang="pt-BR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600200"/>
          </a:xfrm>
        </p:spPr>
        <p:txBody>
          <a:bodyPr/>
          <a:lstStyle/>
          <a:p>
            <a:r>
              <a:rPr lang="pt-BR" dirty="0" smtClean="0"/>
              <a:t>Logística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Pedido ao gestor para materiais faltosos e agilizar a realização dos exames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complementares pelo diretor;</a:t>
            </a:r>
            <a:endParaRPr lang="pt-B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Contato com a liderança comunitária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enfermeira; 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Reativação do grupo dos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usuários hipertensos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diabéticos </a:t>
            </a: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equipe da ESF </a:t>
            </a:r>
            <a:r>
              <a:rPr lang="pt-B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Curiaú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conjunto com a equipe do NASF.</a:t>
            </a:r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730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Escritório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1097</TotalTime>
  <Words>1538</Words>
  <Application>Microsoft Office PowerPoint</Application>
  <PresentationFormat>Apresentação na tela (4:3)</PresentationFormat>
  <Paragraphs>200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Executivo</vt:lpstr>
      <vt:lpstr>Universidade Aberta do SUS - UNASUS Universidade Federal de Pelotas Especialização em Saúde da Família Modalidade a Distância Turma 8 </vt:lpstr>
      <vt:lpstr>Introdução</vt:lpstr>
      <vt:lpstr>Introdução</vt:lpstr>
      <vt:lpstr>Objetivo geral</vt:lpstr>
      <vt:lpstr>Metodologia</vt:lpstr>
      <vt:lpstr>Ações</vt:lpstr>
      <vt:lpstr>Logística</vt:lpstr>
      <vt:lpstr>Logística</vt:lpstr>
      <vt:lpstr>Logística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Discussão</vt:lpstr>
      <vt:lpstr>Reflexão crítica sobre o processo pessoal de aprendizagem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 pela atenção!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Hipertensão Arterial Sistêmica Diabetes Mellitus</dc:title>
  <dc:creator>DELL</dc:creator>
  <cp:lastModifiedBy>Talita Helena</cp:lastModifiedBy>
  <cp:revision>121</cp:revision>
  <dcterms:created xsi:type="dcterms:W3CDTF">2015-07-31T18:43:27Z</dcterms:created>
  <dcterms:modified xsi:type="dcterms:W3CDTF">2015-08-16T14:00:13Z</dcterms:modified>
</cp:coreProperties>
</file>