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70" r:id="rId18"/>
    <p:sldId id="290" r:id="rId19"/>
    <p:sldId id="271" r:id="rId20"/>
    <p:sldId id="291" r:id="rId21"/>
    <p:sldId id="272" r:id="rId22"/>
    <p:sldId id="273" r:id="rId23"/>
    <p:sldId id="274" r:id="rId24"/>
    <p:sldId id="276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2" r:id="rId36"/>
    <p:sldId id="28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</c:v>
                </c:pt>
                <c:pt idx="1">
                  <c:v>0.93333333333333335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4832"/>
        <c:axId val="5427584"/>
      </c:barChart>
      <c:catAx>
        <c:axId val="53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7584"/>
        <c:crosses val="autoZero"/>
        <c:auto val="1"/>
        <c:lblAlgn val="ctr"/>
        <c:lblOffset val="100"/>
        <c:noMultiLvlLbl val="0"/>
      </c:catAx>
      <c:valAx>
        <c:axId val="5427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84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0.6</c:v>
                </c:pt>
                <c:pt idx="1">
                  <c:v>0.75714285714285712</c:v>
                </c:pt>
                <c:pt idx="2">
                  <c:v>0.94666666666666666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13376"/>
        <c:axId val="93414912"/>
      </c:barChart>
      <c:catAx>
        <c:axId val="934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14912"/>
        <c:crosses val="autoZero"/>
        <c:auto val="1"/>
        <c:lblAlgn val="ctr"/>
        <c:lblOffset val="100"/>
        <c:noMultiLvlLbl val="0"/>
      </c:catAx>
      <c:valAx>
        <c:axId val="934149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13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Indicadores!$D$77:$G$77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Indicadores!$D$78:$G$78</c:f>
              <c:numCache>
                <c:formatCode>0.0%</c:formatCode>
                <c:ptCount val="4"/>
                <c:pt idx="0">
                  <c:v>0.48888888888888887</c:v>
                </c:pt>
                <c:pt idx="1">
                  <c:v>0.6428571428571429</c:v>
                </c:pt>
                <c:pt idx="2">
                  <c:v>0.85333333333333339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22496"/>
        <c:axId val="93724032"/>
      </c:barChart>
      <c:catAx>
        <c:axId val="9372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724032"/>
        <c:crosses val="autoZero"/>
        <c:auto val="1"/>
        <c:lblAlgn val="ctr"/>
        <c:lblOffset val="100"/>
        <c:noMultiLvlLbl val="0"/>
      </c:catAx>
      <c:valAx>
        <c:axId val="937240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722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96832"/>
        <c:axId val="109898368"/>
      </c:barChart>
      <c:catAx>
        <c:axId val="1098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98368"/>
        <c:crosses val="autoZero"/>
        <c:auto val="1"/>
        <c:lblAlgn val="ctr"/>
        <c:lblOffset val="100"/>
        <c:noMultiLvlLbl val="0"/>
      </c:catAx>
      <c:valAx>
        <c:axId val="109898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96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0.6</c:v>
                </c:pt>
                <c:pt idx="1">
                  <c:v>0.58571428571428574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30816"/>
        <c:axId val="36132352"/>
      </c:barChart>
      <c:catAx>
        <c:axId val="361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32352"/>
        <c:crosses val="autoZero"/>
        <c:auto val="1"/>
        <c:lblAlgn val="ctr"/>
        <c:lblOffset val="100"/>
        <c:noMultiLvlLbl val="0"/>
      </c:catAx>
      <c:valAx>
        <c:axId val="361323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308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56939969633008E-2"/>
          <c:y val="7.4736551663648607E-2"/>
          <c:w val="0.88094890911591839"/>
          <c:h val="0.83219779958739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6.6666666666666666E-2</c:v>
                </c:pt>
                <c:pt idx="1">
                  <c:v>0.25714285714285712</c:v>
                </c:pt>
                <c:pt idx="2">
                  <c:v>0.69333333333333336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58688"/>
        <c:axId val="35860480"/>
      </c:barChart>
      <c:catAx>
        <c:axId val="358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60480"/>
        <c:crosses val="autoZero"/>
        <c:auto val="1"/>
        <c:lblAlgn val="ctr"/>
        <c:lblOffset val="100"/>
        <c:noMultiLvlLbl val="0"/>
      </c:catAx>
      <c:valAx>
        <c:axId val="35860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58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111197818716258E-2"/>
          <c:y val="6.4545247669844666E-2"/>
          <c:w val="0.87951455862333905"/>
          <c:h val="0.8550798191235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0.68888888888888888</c:v>
                </c:pt>
                <c:pt idx="1">
                  <c:v>0.6428571428571429</c:v>
                </c:pt>
                <c:pt idx="2">
                  <c:v>0.8666666666666667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833280"/>
        <c:axId val="112834816"/>
      </c:barChart>
      <c:catAx>
        <c:axId val="1128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34816"/>
        <c:crosses val="autoZero"/>
        <c:auto val="1"/>
        <c:lblAlgn val="ctr"/>
        <c:lblOffset val="100"/>
        <c:noMultiLvlLbl val="0"/>
      </c:catAx>
      <c:valAx>
        <c:axId val="112834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332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0.6</c:v>
                </c:pt>
                <c:pt idx="2">
                  <c:v>0.84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18208"/>
        <c:axId val="39521664"/>
      </c:barChart>
      <c:catAx>
        <c:axId val="3951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21664"/>
        <c:crosses val="autoZero"/>
        <c:auto val="1"/>
        <c:lblAlgn val="ctr"/>
        <c:lblOffset val="100"/>
        <c:noMultiLvlLbl val="0"/>
      </c:catAx>
      <c:valAx>
        <c:axId val="39521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18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0.51111111111111107</c:v>
                </c:pt>
                <c:pt idx="1">
                  <c:v>0.52857142857142858</c:v>
                </c:pt>
                <c:pt idx="2">
                  <c:v>0.82666666666666666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93696"/>
        <c:axId val="39695872"/>
      </c:barChart>
      <c:catAx>
        <c:axId val="3969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95872"/>
        <c:crosses val="autoZero"/>
        <c:auto val="1"/>
        <c:lblAlgn val="ctr"/>
        <c:lblOffset val="100"/>
        <c:noMultiLvlLbl val="0"/>
      </c:catAx>
      <c:valAx>
        <c:axId val="396958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936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44341048278056"/>
          <c:y val="0.25222041062335315"/>
          <c:w val="0.86103819122804004"/>
          <c:h val="0.63462310538365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8.8888888888888892E-2</c:v>
                </c:pt>
                <c:pt idx="1">
                  <c:v>0.18571428571428572</c:v>
                </c:pt>
                <c:pt idx="2">
                  <c:v>0.44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70464"/>
        <c:axId val="39691392"/>
      </c:barChart>
      <c:catAx>
        <c:axId val="3667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91392"/>
        <c:crosses val="autoZero"/>
        <c:auto val="1"/>
        <c:lblAlgn val="ctr"/>
        <c:lblOffset val="100"/>
        <c:noMultiLvlLbl val="0"/>
      </c:catAx>
      <c:valAx>
        <c:axId val="396913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670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3552"/>
        <c:axId val="87081728"/>
      </c:barChart>
      <c:catAx>
        <c:axId val="870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081728"/>
        <c:crosses val="autoZero"/>
        <c:auto val="1"/>
        <c:lblAlgn val="ctr"/>
        <c:lblOffset val="100"/>
        <c:noMultiLvlLbl val="0"/>
      </c:catAx>
      <c:valAx>
        <c:axId val="87081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063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564375493858984E-2"/>
          <c:y val="2.7597360976985463E-2"/>
          <c:w val="0.88763717264873188"/>
          <c:h val="0.83650036035882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0.98571428571428577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48448"/>
        <c:axId val="87849984"/>
      </c:barChart>
      <c:catAx>
        <c:axId val="878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49984"/>
        <c:crosses val="autoZero"/>
        <c:auto val="1"/>
        <c:lblAlgn val="ctr"/>
        <c:lblOffset val="100"/>
        <c:noMultiLvlLbl val="0"/>
      </c:catAx>
      <c:valAx>
        <c:axId val="87849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484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3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5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1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6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50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27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0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4D9A-5BF7-418C-9BA6-A037B63FABA3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98D8-3E4D-4598-B748-01734F565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352928" cy="158417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na UBS Dr. José Ribamar Cavalcante, município de Calçoene/AP.</a:t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2246" y="4293096"/>
            <a:ext cx="6400800" cy="158417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Orientando: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Annelie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Reguera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Cuellar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Orientador: Aline Gomes De Oliveira Nascimento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7"/>
            <a:ext cx="6768751" cy="14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4" y="1736057"/>
            <a:ext cx="1396049" cy="111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00" y="836712"/>
            <a:ext cx="8369201" cy="72008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Objetivos, Metas </a:t>
            </a:r>
            <a:r>
              <a:rPr lang="pt-B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Resultado</a:t>
            </a:r>
            <a:br>
              <a:rPr lang="pt-B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951" y="1556792"/>
            <a:ext cx="8286849" cy="4968552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GESTANTES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311650" cy="408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01" y="2132856"/>
            <a:ext cx="388778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pPr marL="0" lvl="0" indent="540385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Cobertura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Antes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intervenção: 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endParaRPr lang="pt-BR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ajuda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trabalho dos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ACS na busca ativa,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acolhimento das gestantes na UBS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 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planejamento das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75 gravidas </a:t>
            </a:r>
            <a:r>
              <a:rPr lang="pt-BR" sz="2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área, para um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100%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Objetivo: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Ampliar a cobertura de pré-natal.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Alcançar 90%</a:t>
            </a:r>
            <a:r>
              <a:rPr lang="pt-BR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cobertura das gestantes cadastradas no Programa de Pré-natal da unidade de saúde.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Conseguiu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75 gravidas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área, para um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100%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77346219"/>
              </p:ext>
            </p:extLst>
          </p:nvPr>
        </p:nvGraphicFramePr>
        <p:xfrm>
          <a:off x="971600" y="2276872"/>
          <a:ext cx="69127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1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1143000"/>
          </a:xfrm>
        </p:spPr>
        <p:txBody>
          <a:bodyPr>
            <a:normAutofit fontScale="90000"/>
          </a:bodyPr>
          <a:lstStyle/>
          <a:p>
            <a:pPr lvl="0" indent="540385">
              <a:lnSpc>
                <a:spcPct val="115000"/>
              </a:lnSpc>
              <a:spcBef>
                <a:spcPts val="0"/>
              </a:spcBef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b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qualidade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Antes da intervenção :</a:t>
            </a:r>
            <a:r>
              <a:rPr lang="pt-BR" sz="27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indicadores de qualidades muito deficientes.</a:t>
            </a:r>
            <a:br>
              <a:rPr lang="pt-BR" sz="27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INTERVENÇAO</a:t>
            </a:r>
            <a:b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Capacitação dos professionais</a:t>
            </a:r>
            <a:b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Melhora dos registros de acompanhamentos</a:t>
            </a:r>
            <a:br>
              <a:rPr lang="pt-BR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817021"/>
            <a:ext cx="8229600" cy="403244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pré-natal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primeiro trimestre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gestantes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66,7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ginecológico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69,3%.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laboratoriais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97,3%. 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000000"/>
                </a:solidFill>
                <a:latin typeface="Arial"/>
                <a:cs typeface="Times New Roman"/>
              </a:rPr>
              <a:t>V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acina antitetânica em dia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62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/>
              </a:rPr>
              <a:t>gestantes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/>
              </a:rPr>
              <a:t>82,7%.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acina contra hepatite B em dia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33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gestantes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44%.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rimeira consulta odontológica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63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gestantes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84%.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eceberam orientação nutricional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64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gestantes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85,3%. 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540385">
              <a:lnSpc>
                <a:spcPct val="115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201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b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qualidade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Antes da intervenção :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indicadores de qualidades muito deficientes.</a:t>
            </a:r>
            <a:b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INTERVENÇAO</a:t>
            </a:r>
            <a:b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dos professionais</a:t>
            </a:r>
            <a:b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dos registros de acompanhamentos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36912"/>
            <a:ext cx="8229600" cy="3917032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de mamas.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Prescrição de sulfato ferroso e ácido fólico.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Registro na ficha acompanhamento/espelho.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Orientação sobre aleitamento materno.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orientação sobre cuidados com o recém-nascido.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orientação sobre anticoncepção após o parto.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orientação sobre os riscos do tabagismo e do uso de álcool e drogas.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gestantes,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6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7016" y="908720"/>
            <a:ext cx="8856984" cy="136815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Objetivo: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Melhorar a qualidade da atenção ao pré-natal e puerpério realizado na Unidade.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a 100% das gestantes o ingresso no Programa de Pré-Natal no primeiro trimestre de gestação</a:t>
            </a:r>
            <a:r>
              <a:rPr lang="pt-BR" sz="2400" dirty="0" smtClean="0"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pt-BR" sz="1800" dirty="0">
                <a:ea typeface="Calibri"/>
                <a:cs typeface="Times New Roman"/>
              </a:rPr>
              <a:t/>
            </a:r>
            <a:br>
              <a:rPr lang="pt-BR" sz="1800" dirty="0">
                <a:ea typeface="Calibri"/>
                <a:cs typeface="Times New Roman"/>
              </a:rPr>
            </a:br>
            <a:endParaRPr lang="pt-BR" sz="1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pré-natal no primeiro trimestre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66,7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pt-BR" sz="2400" dirty="0">
              <a:solidFill>
                <a:prstClr val="white"/>
              </a:solidFill>
            </a:endParaRPr>
          </a:p>
          <a:p>
            <a:endParaRPr lang="pt-BR" sz="20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37776496"/>
              </p:ext>
            </p:extLst>
          </p:nvPr>
        </p:nvGraphicFramePr>
        <p:xfrm>
          <a:off x="1403648" y="2636912"/>
          <a:ext cx="640871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08112"/>
          </a:xfrm>
        </p:spPr>
        <p:txBody>
          <a:bodyPr>
            <a:noAutofit/>
          </a:bodyPr>
          <a:lstStyle/>
          <a:p>
            <a:pPr lvl="0" indent="540385" algn="l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qualidade da atenção ao pré-natal e puerpério realizado na Unidade.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 menos um exame ginecológico por trimestre em 100% das gestantes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ginecológico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69,3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65545484"/>
              </p:ext>
            </p:extLst>
          </p:nvPr>
        </p:nvGraphicFramePr>
        <p:xfrm>
          <a:off x="1475656" y="2996952"/>
          <a:ext cx="6048672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9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136815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ao pré-natal e puerpério realizado na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Unidade.</a:t>
            </a:r>
            <a:b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Realizar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 necessidade de atendimento odontológico em 100% das   gestantes durante o pré-natal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49915688"/>
              </p:ext>
            </p:extLst>
          </p:nvPr>
        </p:nvGraphicFramePr>
        <p:xfrm>
          <a:off x="1403648" y="2636912"/>
          <a:ext cx="5976664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0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ao pré-natal e puerpério realizado na Unidade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a primeira consulta odontológica programática para 100% das gestantes cadastradas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40140"/>
              </p:ext>
            </p:extLst>
          </p:nvPr>
        </p:nvGraphicFramePr>
        <p:xfrm>
          <a:off x="755576" y="2708920"/>
          <a:ext cx="7704856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95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07916" cy="1138138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ao pré-natal e puerpério realizado na Unidade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que 100% das gestantes estejam com vacina antitetânica em dia.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18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93434"/>
              </p:ext>
            </p:extLst>
          </p:nvPr>
        </p:nvGraphicFramePr>
        <p:xfrm>
          <a:off x="1043608" y="2708919"/>
          <a:ext cx="7128792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MUNICIPIO CALÇOENE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Localizado no interior do estado Amapá.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População de aproximadamente 9000 habitantes.</a:t>
            </a:r>
          </a:p>
          <a:p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município tem uma UBS, com dois equipes de Estratégia de Saúde da Família. </a:t>
            </a:r>
          </a:p>
          <a:p>
            <a:endParaRPr lang="pt-BR" sz="2400" b="1" dirty="0" smtClean="0"/>
          </a:p>
          <a:p>
            <a:endParaRPr lang="pt-BR" sz="2400" dirty="0" smtClean="0"/>
          </a:p>
          <a:p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2400" dirty="0"/>
          </a:p>
        </p:txBody>
      </p:sp>
      <p:pic>
        <p:nvPicPr>
          <p:cNvPr id="4" name="Imagem 3" descr="C:\Users\TOSHIBA-PC\Documents\Fotos reunião da intervençao\Fotos UBS\20150716_1656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51125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ao pré-natal e puerpério realizado na Unidade.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que 100% das gestantes estejam com vacina contra hepatite B em dia</a:t>
            </a:r>
            <a:r>
              <a:rPr lang="pt-BR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pt-BR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pt-BR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pt-BR" sz="2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32576"/>
              </p:ext>
            </p:extLst>
          </p:nvPr>
        </p:nvGraphicFramePr>
        <p:xfrm>
          <a:off x="971600" y="2492896"/>
          <a:ext cx="71287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19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Antes da intervenção </a:t>
            </a:r>
            <a:br>
              <a:rPr lang="pt-B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7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indicadores de qualidades não registrados </a:t>
            </a:r>
            <a:r>
              <a:rPr lang="pt-B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INTERVENÇAO</a:t>
            </a:r>
            <a:br>
              <a:rPr lang="pt-BR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Palestras ,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busca ativa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visitas domiciliares </a:t>
            </a:r>
            <a:b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Organização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 serviços e atividades na área</a:t>
            </a: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pt-BR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3501008"/>
            <a:ext cx="4038600" cy="320121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adesão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 faltosas às consultas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87,5%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9992" y="3501008"/>
            <a:ext cx="4038600" cy="320121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Indicador registro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Registro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adequado das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75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gestantes (100%)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pPr lvl="0" indent="540385" algn="l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adesão ao pré-natal.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Realizar </a:t>
            </a: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de 100% das gestantes faltosas às consultas de pré-natal.</a:t>
            </a: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busca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ativa </a:t>
            </a: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 faltosas às consultas de </a:t>
            </a: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pré-natal, das 8 faltosas, só se fiz busca ativa em 7, já que a faltante pertence a área descoberta 87,5%.</a:t>
            </a:r>
            <a:endParaRPr lang="pt-B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7215816"/>
              </p:ext>
            </p:extLst>
          </p:nvPr>
        </p:nvGraphicFramePr>
        <p:xfrm>
          <a:off x="1547664" y="1988840"/>
          <a:ext cx="626469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5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215008"/>
          </a:xfrm>
        </p:spPr>
        <p:txBody>
          <a:bodyPr>
            <a:normAutofit fontScale="90000"/>
          </a:bodyPr>
          <a:lstStyle/>
          <a:p>
            <a:pPr lvl="0" indent="540385" algn="l">
              <a:lnSpc>
                <a:spcPct val="150000"/>
              </a:lnSpc>
              <a:spcBef>
                <a:spcPts val="0"/>
              </a:spcBef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o registro do programa de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pré-natal.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registro na ficha de acompanhamento/espelho de pré-natal em 100% das gestantes.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09391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possível atingir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meta no terceiro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das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gestantes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registro na ficha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acompanhamento/espelho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14927550"/>
              </p:ext>
            </p:extLst>
          </p:nvPr>
        </p:nvGraphicFramePr>
        <p:xfrm>
          <a:off x="1259632" y="2492896"/>
          <a:ext cx="64087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lvl="0" indent="540385" algn="l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avaliação de risco.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risco gestacional em 100% das gestantes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>
              <a:latin typeface="Arial"/>
              <a:ea typeface="Calibri"/>
            </a:endParaRPr>
          </a:p>
          <a:p>
            <a:pPr marL="0" indent="0">
              <a:buNone/>
            </a:pPr>
            <a:endParaRPr lang="pt-BR" sz="1800" dirty="0" smtClean="0">
              <a:latin typeface="Arial"/>
              <a:ea typeface="Calibri"/>
            </a:endParaRPr>
          </a:p>
          <a:p>
            <a:pPr marL="0" indent="0">
              <a:buNone/>
            </a:pPr>
            <a:r>
              <a:rPr lang="pt-BR" sz="2000" dirty="0" smtClean="0">
                <a:latin typeface="Arial"/>
                <a:ea typeface="Calibri"/>
              </a:rPr>
              <a:t>F</a:t>
            </a:r>
            <a:r>
              <a:rPr lang="pt-BR" sz="2000" dirty="0" smtClean="0">
                <a:effectLst/>
                <a:latin typeface="Arial"/>
                <a:ea typeface="Calibri"/>
              </a:rPr>
              <a:t>oi feita a avaliação de risco gestacional em 71 das 75 gestantes, para um 94,7%.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31530356"/>
              </p:ext>
            </p:extLst>
          </p:nvPr>
        </p:nvGraphicFramePr>
        <p:xfrm>
          <a:off x="1691680" y="1916832"/>
          <a:ext cx="59766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8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a saúde no pré-natal.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a 100% das gestantes orientação nutricional durante a gestação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 smtClean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 smtClean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>
              <a:latin typeface="Arial"/>
              <a:ea typeface="Times New Roman"/>
            </a:endParaRPr>
          </a:p>
          <a:p>
            <a:pPr marL="0" indent="0">
              <a:buNone/>
            </a:pPr>
            <a:endParaRPr lang="pt-BR" sz="2000" dirty="0" smtClean="0"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pt-BR" sz="2000" dirty="0" smtClean="0">
                <a:latin typeface="Arial"/>
                <a:ea typeface="Times New Roman"/>
              </a:rPr>
              <a:t>F</a:t>
            </a:r>
            <a:r>
              <a:rPr lang="pt-BR" sz="2000" dirty="0" smtClean="0">
                <a:effectLst/>
                <a:latin typeface="Arial"/>
                <a:ea typeface="Times New Roman"/>
              </a:rPr>
              <a:t>orom atendidas pela nutricionista 64 gestantes, alcançando um total de 85,3% de gestantes que receberam consulta nutricional.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51561910"/>
              </p:ext>
            </p:extLst>
          </p:nvPr>
        </p:nvGraphicFramePr>
        <p:xfrm>
          <a:off x="1331640" y="2060848"/>
          <a:ext cx="6192688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prstClr val="black"/>
                </a:solidFill>
              </a:rPr>
              <a:t/>
            </a:r>
            <a:br>
              <a:rPr lang="pt-BR" sz="3200" dirty="0">
                <a:solidFill>
                  <a:prstClr val="black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PUERPERAS</a:t>
            </a:r>
            <a:endParaRPr lang="pt-B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38455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7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cobertura da atenção a puérperas.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80% das puérperas cadastradas no programa de Pré-Natal e Puerpério da Unidade de Saúde consulta puerperal antes dos 42 dias após o parto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Foi possível durante todo o período do desenvolvimento da nossa intervenção, cadastrar 100% das puérperas.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32537247"/>
              </p:ext>
            </p:extLst>
          </p:nvPr>
        </p:nvGraphicFramePr>
        <p:xfrm>
          <a:off x="1403648" y="2492896"/>
          <a:ext cx="62646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6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376264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às puérperas na Unidade de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</a:t>
            </a:r>
            <a:b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</a:t>
            </a: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Examinar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mamas em 100% das puérperas cadastradas no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Programa.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Examinar o abdômen em 100% das puérperas cadastradas no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Programa.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ginecológico em 100% das puérperas cadastradas no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Programa.</a:t>
            </a:r>
            <a:r>
              <a:rPr lang="pt-BR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4117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muito deficientes.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intervenção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(9) das puérperas com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mamas ,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do abdômen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ginecológico realizados.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601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265030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às puérperas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estado psíquico em 100% das puérperas cadastradas no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Programa.</a:t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intercorrências em 100% das puérperas cadastradas no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Prescrever a 100% das puérperas um dos métodos de anticoncepção.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769171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muito deficientes.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(9) das puérperas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estado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psíquico,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intercorrências, prescrição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anticoncepcional. </a:t>
            </a:r>
            <a:endParaRPr lang="pt-BR" sz="24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37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Introdução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objetivo do acompanhamento pré-natal é assegurar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dinâmica,</a:t>
            </a:r>
            <a:r>
              <a:rPr lang="pt-BR" sz="2400" dirty="0" smtClean="0">
                <a:effectLst/>
                <a:latin typeface="Arial"/>
                <a:ea typeface="Calibri"/>
              </a:rPr>
              <a:t> para uma gravidez saudável.</a:t>
            </a:r>
          </a:p>
          <a:p>
            <a:pPr marL="0" indent="0">
              <a:buNone/>
            </a:pPr>
            <a:endParaRPr lang="pt-BR" sz="2400" dirty="0" smtClean="0">
              <a:effectLst/>
              <a:latin typeface="Arial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inicio do pré-natal no primeiro trimestre da gestação 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GARANTE SAUDE MATERNA INFANTIL DE QUALIDADE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avaliação integral 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na, no período do puerpério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DISMINUE A MORBIMORTALIDADE MATERNA E PERINATAL</a:t>
            </a:r>
          </a:p>
          <a:p>
            <a:pPr marL="0" indent="0">
              <a:buNone/>
            </a:pPr>
            <a:endParaRPr lang="pt-BR" sz="2000" dirty="0" smtClean="0">
              <a:latin typeface="Arial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3725108" y="278092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3709579" y="494116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2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296144"/>
          </a:xfrm>
        </p:spPr>
        <p:txBody>
          <a:bodyPr>
            <a:noAutofit/>
          </a:bodyPr>
          <a:lstStyle/>
          <a:p>
            <a:pPr lvl="0" indent="540385"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adesão das mães ao puerpério.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busca ativa em 100% das puérperas que não realizaram a consulta de puerpério até 30 dias após o parto.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: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registro das informações.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registro na ficha de acompanhamento do Programa 100% das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puérperas.</a:t>
            </a:r>
            <a:b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intervenção</a:t>
            </a:r>
            <a:b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5536" y="4160837"/>
            <a:ext cx="4038600" cy="26971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Indicador adesão 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de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puérperas faltosas a consultas do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puerpério.</a:t>
            </a:r>
            <a:endParaRPr lang="pt-BR" sz="2400" dirty="0">
              <a:solidFill>
                <a:prstClr val="white"/>
              </a:solidFill>
            </a:endParaRPr>
          </a:p>
          <a:p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4008" y="4224314"/>
            <a:ext cx="4038600" cy="262515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Indicador registro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Registro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adequado nas fichas de acompanhamento de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puérperas. </a:t>
            </a:r>
            <a:endParaRPr lang="pt-BR" sz="2400" b="1" dirty="0">
              <a:solidFill>
                <a:prstClr val="black"/>
              </a:solidFill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saúde das </a:t>
            </a: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</a:t>
            </a:r>
            <a: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Meta: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Orientar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100% das puérperas cadastradas no Programa sobre os cuidados do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recém-nascido.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lang="pt-BR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Orientar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das puérperas cadastradas no Programa sobre aleitamento materno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exclusivo.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</a:t>
            </a:r>
            <a:r>
              <a:rPr lang="pt-BR"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Orientar 100% das puérperas cadastradas no Programa sobre planejamento </a:t>
            </a:r>
            <a: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familiar.</a:t>
            </a:r>
            <a:br>
              <a:rPr lang="pt-BR" sz="2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2651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possível alcançar 100% de puérperas orientadas em as consultas sobre os cuidados com o recém-nascido, sobre o aleitamento materno exclusivo, e sobre o planejamento familiar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28215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Discussão</a:t>
            </a:r>
            <a:br>
              <a:rPr lang="pt-B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kern="0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Importância da intervenção</a:t>
            </a:r>
            <a:r>
              <a:rPr lang="pt-BR" sz="28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pt-BR" sz="28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pt-BR" sz="2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34075"/>
          </a:xfrm>
        </p:spPr>
        <p:txBody>
          <a:bodyPr/>
          <a:lstStyle/>
          <a:p>
            <a:pPr marL="0" indent="0" algn="ctr">
              <a:buNone/>
            </a:pPr>
            <a:endParaRPr lang="pt-BR" sz="20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 marL="0" indent="0">
              <a:buNone/>
            </a:pPr>
            <a:endParaRPr lang="pt-BR" sz="20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>
              <a:buNone/>
            </a:pPr>
            <a:endParaRPr lang="pt-BR" sz="20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2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107504" y="4509120"/>
            <a:ext cx="3528392" cy="2138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effectLst/>
                <a:latin typeface="Arial"/>
                <a:ea typeface="Calibri"/>
                <a:cs typeface="Times New Roman"/>
              </a:rPr>
              <a:t>Mais conhecimento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effectLst/>
                <a:latin typeface="Arial"/>
                <a:ea typeface="Calibri"/>
                <a:cs typeface="Times New Roman"/>
              </a:rPr>
              <a:t>Melhor registro </a:t>
            </a:r>
            <a:endParaRPr lang="pt-BR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Arial"/>
                <a:ea typeface="Calibri"/>
                <a:cs typeface="Times New Roman"/>
              </a:rPr>
              <a:t>M</a:t>
            </a:r>
            <a:r>
              <a:rPr lang="pt-BR" sz="2400" dirty="0" smtClean="0">
                <a:effectLst/>
                <a:latin typeface="Arial"/>
                <a:ea typeface="Calibri"/>
                <a:cs typeface="Times New Roman"/>
              </a:rPr>
              <a:t>elhor controle</a:t>
            </a: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 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64088" y="4509120"/>
            <a:ext cx="3600400" cy="213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Melhor acolhimento</a:t>
            </a:r>
          </a:p>
          <a:p>
            <a:pPr algn="ctr"/>
            <a:endParaRPr lang="pt-BR" sz="2400" kern="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organização dos registros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kern="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27784" y="2348880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adesão a os serviços de saúde da família.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89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Discussão</a:t>
            </a:r>
            <a:br>
              <a:rPr lang="pt-B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Intervenção incorporada à rotina do </a:t>
            </a:r>
            <a:r>
              <a:rPr lang="pt-BR" sz="27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serviço?</a:t>
            </a:r>
            <a:r>
              <a:rPr lang="pt-BR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latin typeface="Arial"/>
                <a:ea typeface="Calibri"/>
              </a:rPr>
              <a:t>J</a:t>
            </a:r>
            <a:r>
              <a:rPr lang="pt-BR" sz="2400" dirty="0" smtClean="0">
                <a:effectLst/>
                <a:latin typeface="Arial"/>
                <a:ea typeface="Calibri"/>
              </a:rPr>
              <a:t>á que foi permitida a incorporação de as fichas espelhos em os prontuários de gestantes e puérperas, manter.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dirty="0" smtClean="0">
              <a:effectLst/>
              <a:latin typeface="Arial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latin typeface="Arial"/>
                <a:ea typeface="Calibri"/>
              </a:rPr>
              <a:t>T</a:t>
            </a:r>
            <a:r>
              <a:rPr lang="pt-BR" sz="2400" dirty="0" smtClean="0">
                <a:effectLst/>
                <a:latin typeface="Arial"/>
                <a:ea typeface="Calibri"/>
              </a:rPr>
              <a:t>eremos condições de superar dificuldades, e ferramentas para fazer melhor o nosso atendimento em as nossas populações alvo.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dirty="0" smtClean="0">
              <a:effectLst/>
              <a:latin typeface="Arial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Arial"/>
                <a:ea typeface="Calibri"/>
              </a:rPr>
              <a:t> </a:t>
            </a:r>
            <a:r>
              <a:rPr lang="pt-BR" sz="2400" dirty="0" smtClean="0">
                <a:latin typeface="Arial"/>
                <a:ea typeface="Calibri"/>
              </a:rPr>
              <a:t>Continuar as</a:t>
            </a:r>
            <a:r>
              <a:rPr lang="pt-BR" sz="2400" dirty="0" smtClean="0">
                <a:effectLst/>
                <a:latin typeface="Arial"/>
                <a:ea typeface="Calibri"/>
              </a:rPr>
              <a:t> palestras em a nossa comunidade, sobre todo a nossa população alvo.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dirty="0" smtClean="0">
              <a:effectLst/>
              <a:latin typeface="Arial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Arial"/>
                <a:ea typeface="Calibri"/>
              </a:rPr>
              <a:t> Continuar os temas de capacitação tão importantes em nossas equipes.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53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4000"/>
              </a:spcBef>
              <a:spcAft>
                <a:spcPts val="1200"/>
              </a:spcAft>
            </a:pPr>
            <a:r>
              <a:rPr kumimoji="0" lang="x-non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7525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Básica. Departamento de Atenção Básica. Pré-natal e Puerpério. Atenção qualificada e humanizada. Manual Técnico. Série A. Normas e Manuais Técnicos.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Série Direito Sexual e Direita Reprodutiva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Caderno nº 5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2006.</a:t>
            </a:r>
            <a:endParaRPr lang="pt-B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Básica. Departamento de Atenção Básica. Saúde da criança: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crescimento e desenvolvimento.</a:t>
            </a:r>
            <a:r>
              <a:rPr lang="pt-BR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Cadernos de Atenção Básica n° 33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2012 a. </a:t>
            </a:r>
            <a:endParaRPr lang="pt-B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 b="1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pt-BR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Básica. Departamento de Atenção Básica. Atenção ao pré-natal de baixo risco. Série A. Normas e Manuais Técnicos.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Cadernos de Atenção Básica n° 32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2012b.  </a:t>
            </a:r>
          </a:p>
          <a:p>
            <a:pPr lvl="0" algn="just">
              <a:lnSpc>
                <a:spcPct val="150000"/>
              </a:lnSpc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a Saúde. Departamento de Ações Programáticas Estratégicas.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Gestação de Alto Risco. Manual Técnico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5ª ed. Serie A. Normas e Manuais Técnicos. Brasília: Editora do Ministério de Saúde, 2012.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9796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MUITO OBRIGADA</a:t>
            </a:r>
            <a:endParaRPr lang="pt-BR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992888" cy="1752600"/>
          </a:xfrm>
        </p:spPr>
        <p:txBody>
          <a:bodyPr>
            <a:normAutofit/>
          </a:bodyPr>
          <a:lstStyle/>
          <a:p>
            <a:pPr algn="l"/>
            <a:r>
              <a:rPr lang="pt-BR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Especializando: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Annelie</a:t>
            </a:r>
            <a:r>
              <a:rPr lang="pt-BR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Reguera </a:t>
            </a:r>
            <a:r>
              <a:rPr lang="pt-BR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Cuellar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Unidade Básica de Saúde Dr. Jose Ribamar Cavalcante</a:t>
            </a:r>
            <a:endParaRPr lang="pt-BR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Localizada na zona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urbana,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município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população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estimada da área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abrangência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6600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Dois 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equipes de saúde da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família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locais para consulta medica e enfermagem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consultório odontológico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Sala 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vacinação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curativos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Sala 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nutrição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Farmácia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Auditório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 uma estimativa de 75 gestantes na área estrita.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b="1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6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616624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Ação programática de atenção ao Pré-natal 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puerpério antes da intervenção  </a:t>
            </a:r>
            <a:endParaRPr lang="pt-BR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Indicadores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cobertura e  de qualidade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insuficientes.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Insuficiente atividades de promoção de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saúde.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Inadequados registros de acompanhamento.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Acompanhamento deficiente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Baixa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Adesão.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19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u="sng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46876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Melhorar a atenção ao pré-natal e puerpério na UBS Dr. José Ribamar Cavalcante, município de Calçoene/AP.</a:t>
            </a:r>
            <a:endParaRPr lang="pt-BR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5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Metodologia</a:t>
            </a:r>
            <a:b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2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AÇOES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1800" dirty="0" smtClean="0">
              <a:solidFill>
                <a:prstClr val="white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Monitoramento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cobertura do pré-natal e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puerpério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periodicamente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cumprimento da periodicidade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consultas.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registro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acompanhamentos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gestante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puérperas.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gestão do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acolhimento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puérperas. 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ativa das gestantes 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 faltosas.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endParaRPr lang="pt-BR" sz="1800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2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2617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Metodologia</a:t>
            </a:r>
            <a:b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u="sng" dirty="0" smtClean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AÇOES</a:t>
            </a: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público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Esclarecer a comunidade sobre a importância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 realização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pré-natal e puerpério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endParaRPr lang="pt-BR" sz="2400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clínica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380619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Capacitação dos professionais.</a:t>
            </a:r>
            <a:endParaRPr lang="pt-BR" sz="2400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59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t-BR" sz="2400" b="1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Logística</a:t>
            </a:r>
            <a:br>
              <a:rPr lang="pt-BR" sz="2400" b="1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54461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Cadastrar todas as gestantes </a:t>
            </a:r>
            <a:r>
              <a:rPr lang="pt-BR" sz="29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 puérperas da </a:t>
            </a:r>
            <a:r>
              <a:rPr lang="pt-BR" sz="29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área de </a:t>
            </a:r>
            <a:r>
              <a:rPr lang="pt-BR" sz="29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cobertura.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grávidas e </a:t>
            </a:r>
            <a:r>
              <a:rPr lang="pt-BR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puérperas.</a:t>
            </a:r>
            <a:endParaRPr lang="pt-BR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Disponibilização do teste rápido de gravidez na UBS. </a:t>
            </a:r>
            <a:endParaRPr lang="pt-BR" sz="2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pt-BR" sz="29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rganizar o preenchimento adequado dos registro das gestantes e puérperas. </a:t>
            </a:r>
            <a:endParaRPr lang="pt-BR" sz="2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9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</a:t>
            </a:r>
            <a:r>
              <a:rPr lang="pt-BR" sz="29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isponibilizar os equipamentos necessários.</a:t>
            </a:r>
            <a:endParaRPr lang="pt-BR" sz="2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pt-BR" sz="29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arantir acesso facilitado ao sulfato ferroso e ácido fólico.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promoção de saúde na UBS e comunidade.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800" dirty="0"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5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1258</Words>
  <Application>Microsoft Office PowerPoint</Application>
  <PresentationFormat>Apresentação na tela (4:3)</PresentationFormat>
  <Paragraphs>301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 Melhoria da Atenção ao Pré-natal e Puerpério na UBS Dr. José Ribamar Cavalcante, município de Calçoene/AP. </vt:lpstr>
      <vt:lpstr>MUNICIPIO CALÇOENE</vt:lpstr>
      <vt:lpstr>Introdução </vt:lpstr>
      <vt:lpstr>Introdução </vt:lpstr>
      <vt:lpstr>Introdução </vt:lpstr>
      <vt:lpstr>Objetivo Geral</vt:lpstr>
      <vt:lpstr>Metodologia  </vt:lpstr>
      <vt:lpstr>Metodologia  AÇOES </vt:lpstr>
      <vt:lpstr>Logística </vt:lpstr>
      <vt:lpstr>Objetivos, Metas e Resultado  </vt:lpstr>
      <vt:lpstr>Resultados </vt:lpstr>
      <vt:lpstr>Objetivo: Ampliar a cobertura de pré-natal. Meta: Alcançar 90% de cobertura das gestantes cadastradas no Programa de Pré-natal da unidade de saúde. </vt:lpstr>
      <vt:lpstr>Resultados Indicador qualidade  Antes da intervenção :indicadores de qualidades muito deficientes. INTERVENÇAO Capacitação dos professionais Melhora dos registros de acompanhamentos  </vt:lpstr>
      <vt:lpstr>Resultados Indicador qualidade  Antes da intervenção :indicadores de qualidades muito deficientes. INTERVENÇAO Capacitação dos professionais Melhora dos registros de acompanhamentos</vt:lpstr>
      <vt:lpstr>Objetivo: Melhorar a qualidade da atenção ao pré-natal e puerpério realizado na Unidade. Meta: Garantir a 100% das gestantes o ingresso no Programa de Pré-Natal no primeiro trimestre de gestação. </vt:lpstr>
      <vt:lpstr>Objetivo: Melhorar a qualidade da atenção ao pré-natal e puerpério realizado na Unidade. Meta : Realizar pelo menos um exame ginecológico por trimestre em 100% das gestantes. </vt:lpstr>
      <vt:lpstr>Objetivo: Melhorar a qualidade da atenção ao pré-natal e puerpério realizado na Unidade. Meta : Realizar avaliação da necessidade de atendimento odontológico em 100% das   gestantes durante o pré-natal.   </vt:lpstr>
      <vt:lpstr>Objetivo: Melhorar a qualidade da atenção ao pré-natal e puerpério realizado na Unidade  Meta:  Garantir a primeira consulta odontológica programática para 100% das gestantes cadastradas</vt:lpstr>
      <vt:lpstr>Objetivo: Melhorar a qualidade da atenção ao pré-natal e puerpério realizado na Unidade. Meta: Garantir que 100% das gestantes estejam com vacina antitetânica em dia.   </vt:lpstr>
      <vt:lpstr>Objetivo: Melhorar a qualidade da atenção ao pré-natal e puerpério realizado na Unidade. Meta: Garantir que 100% das gestantes estejam com vacina contra hepatite B em dia. </vt:lpstr>
      <vt:lpstr>Resultados  Antes da intervenção   indicadores de qualidades não registrados    INTERVENÇAO Palestras , busca ativa, visitas domiciliares  Organização dos serviços e atividades na área.  </vt:lpstr>
      <vt:lpstr>Objetivo: Melhorar a adesão ao pré-natal. Meta: Realizar busca ativa de 100% das gestantes faltosas às consultas de pré-natal. </vt:lpstr>
      <vt:lpstr>Objetivo: Melhorar o registro do programa de pré-natal. Meta: Manter registro na ficha de acompanhamento/espelho de pré-natal em 100% das gestantes.  </vt:lpstr>
      <vt:lpstr>Objetivo: Realizar avaliação de risco. Meta: Avaliar risco gestacional em 100% das gestantes </vt:lpstr>
      <vt:lpstr>Objetivo: Promover a saúde no pré-natal. Meta: Garantir a 100% das gestantes orientação nutricional durante a gestação. </vt:lpstr>
      <vt:lpstr>Objetivos, Metas e Resultado  </vt:lpstr>
      <vt:lpstr>Objetivo: Ampliar a cobertura da atenção a puérperas. Meta: Garantir a 80% das puérperas cadastradas no programa de Pré-Natal e Puerpério da Unidade de Saúde consulta puerperal antes dos 42 dias após o parto. </vt:lpstr>
      <vt:lpstr>Objetivo: Melhorar a qualidade da atenção às puérperas na Unidade de Saúde Meta: Examinar as mamas em 100% das puérperas cadastradas no Programa. Meta: Examinar o abdômen em 100% das puérperas cadastradas no Programa. Meta: Realizar exame ginecológico em 100% das puérperas cadastradas no Programa.   </vt:lpstr>
      <vt:lpstr>Objetivo: Melhorar a qualidade da atenção às puérperas na Unidade de Saúde. Meta: Avaliar o estado psíquico em 100% das puérperas cadastradas no Programa. Meta :Avaliar intercorrências em 100% das puérperas cadastradas no Programa Meta: Prescrever a 100% das puérperas um dos métodos de anticoncepção.  </vt:lpstr>
      <vt:lpstr>Objetivo: Melhorar a adesão das mães ao puerpério. Meta: Realizar busca ativa em 100% das puérperas que não realizaram a consulta de puerpério até 30 dias após o parto.           Objetivo : Melhorar o registro das informações. Meta: Manter registro na ficha de acompanhamento do Programa 100% das puérperas.  Resultados da intervenção  </vt:lpstr>
      <vt:lpstr>Objetivo: Promover a saúde das puérperas Meta: Orientar 100% das puérperas cadastradas no Programa sobre os cuidados do recém-nascido. Meta: Orientar 100% das puérperas cadastradas no Programa sobre aleitamento materno exclusivo. Meta: Orientar 100% das puérperas cadastradas no Programa sobre planejamento familiar.   Resultados da intervenção</vt:lpstr>
      <vt:lpstr>Discussão Importância da intervenção </vt:lpstr>
      <vt:lpstr>Discussão  Intervenção incorporada à rotina do serviço? </vt:lpstr>
      <vt:lpstr>Referências </vt:lpstr>
      <vt:lpstr>Referências </vt:lpstr>
      <vt:lpstr>MUITO OBRIGADA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UBS Dr. José Ribamar Cavalcante, município de Calçoene/AP.</dc:title>
  <dc:creator>TOSHIBA-PC</dc:creator>
  <cp:lastModifiedBy>TOSHIBA-PC</cp:lastModifiedBy>
  <cp:revision>48</cp:revision>
  <dcterms:created xsi:type="dcterms:W3CDTF">2015-08-12T17:00:43Z</dcterms:created>
  <dcterms:modified xsi:type="dcterms:W3CDTF">2015-08-14T02:01:53Z</dcterms:modified>
</cp:coreProperties>
</file>