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83" r:id="rId4"/>
    <p:sldId id="286" r:id="rId5"/>
    <p:sldId id="284" r:id="rId6"/>
    <p:sldId id="285" r:id="rId7"/>
    <p:sldId id="263" r:id="rId8"/>
    <p:sldId id="260" r:id="rId9"/>
    <p:sldId id="272" r:id="rId10"/>
    <p:sldId id="266" r:id="rId11"/>
    <p:sldId id="267" r:id="rId12"/>
    <p:sldId id="274" r:id="rId13"/>
    <p:sldId id="277" r:id="rId14"/>
    <p:sldId id="278" r:id="rId15"/>
    <p:sldId id="268" r:id="rId16"/>
    <p:sldId id="279" r:id="rId17"/>
    <p:sldId id="269" r:id="rId18"/>
    <p:sldId id="270" r:id="rId19"/>
    <p:sldId id="261" r:id="rId20"/>
    <p:sldId id="275" r:id="rId21"/>
    <p:sldId id="262" r:id="rId22"/>
    <p:sldId id="282"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Planilha_do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Planilha_do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042541557305293E-2"/>
          <c:y val="2.9739374683427699E-2"/>
          <c:w val="0.92095745844269505"/>
          <c:h val="0.893284889029066"/>
        </c:manualLayout>
      </c:layout>
      <c:barChart>
        <c:barDir val="col"/>
        <c:grouping val="clustered"/>
        <c:varyColors val="0"/>
        <c:ser>
          <c:idx val="0"/>
          <c:order val="0"/>
          <c:tx>
            <c:strRef>
              <c:f>Indicadores!$C$5</c:f>
              <c:strCache>
                <c:ptCount val="1"/>
                <c:pt idx="0">
                  <c:v>Proporção de mulheres entre 25 e 64 anos com exame em dia para detecção precoce do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txPr>
              <a:bodyPr/>
              <a:lstStyle/>
              <a:p>
                <a:pPr>
                  <a:defRPr sz="1400"/>
                </a:pPr>
                <a:endParaRPr lang="pt-BR"/>
              </a:p>
            </c:txPr>
            <c:dLblPos val="inEnd"/>
            <c:showLegendKey val="0"/>
            <c:showVal val="1"/>
            <c:showCatName val="0"/>
            <c:showSerName val="0"/>
            <c:showPercent val="0"/>
            <c:showBubbleSize val="0"/>
            <c:showLeaderLines val="0"/>
          </c:dLbls>
          <c:cat>
            <c:strRef>
              <c:f>Indicadores!$D$4:$F$4</c:f>
              <c:strCache>
                <c:ptCount val="3"/>
                <c:pt idx="0">
                  <c:v>Mês 1</c:v>
                </c:pt>
                <c:pt idx="1">
                  <c:v>Mês 2</c:v>
                </c:pt>
                <c:pt idx="2">
                  <c:v>Mês 3</c:v>
                </c:pt>
              </c:strCache>
            </c:strRef>
          </c:cat>
          <c:val>
            <c:numRef>
              <c:f>Indicadores!$D$5:$F$5</c:f>
              <c:numCache>
                <c:formatCode>0.0%</c:formatCode>
                <c:ptCount val="3"/>
                <c:pt idx="0">
                  <c:v>7.1962616822429895E-2</c:v>
                </c:pt>
                <c:pt idx="1">
                  <c:v>0.16915887850467301</c:v>
                </c:pt>
                <c:pt idx="2">
                  <c:v>0.28317757009345801</c:v>
                </c:pt>
              </c:numCache>
            </c:numRef>
          </c:val>
        </c:ser>
        <c:dLbls>
          <c:showLegendKey val="0"/>
          <c:showVal val="0"/>
          <c:showCatName val="0"/>
          <c:showSerName val="0"/>
          <c:showPercent val="0"/>
          <c:showBubbleSize val="0"/>
        </c:dLbls>
        <c:gapWidth val="75"/>
        <c:overlap val="40"/>
        <c:axId val="47297280"/>
        <c:axId val="47298816"/>
      </c:barChart>
      <c:catAx>
        <c:axId val="4729728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400"/>
            </a:pPr>
            <a:endParaRPr lang="pt-BR"/>
          </a:p>
        </c:txPr>
        <c:crossAx val="47298816"/>
        <c:crosses val="autoZero"/>
        <c:auto val="1"/>
        <c:lblAlgn val="ctr"/>
        <c:lblOffset val="100"/>
        <c:noMultiLvlLbl val="0"/>
      </c:catAx>
      <c:valAx>
        <c:axId val="47298816"/>
        <c:scaling>
          <c:orientation val="minMax"/>
          <c:max val="1"/>
          <c:min val="0"/>
        </c:scaling>
        <c:delete val="0"/>
        <c:axPos val="l"/>
        <c:majorGridlines>
          <c:spPr>
            <a:ln w="3175">
              <a:solidFill>
                <a:srgbClr val="808080"/>
              </a:solidFill>
              <a:prstDash val="solid"/>
            </a:ln>
          </c:spPr>
        </c:majorGridlines>
        <c:numFmt formatCode="0.0%" sourceLinked="1"/>
        <c:majorTickMark val="none"/>
        <c:minorTickMark val="none"/>
        <c:tickLblPos val="nextTo"/>
        <c:spPr>
          <a:ln w="3175">
            <a:solidFill>
              <a:srgbClr val="808080"/>
            </a:solidFill>
            <a:prstDash val="solid"/>
          </a:ln>
        </c:spPr>
        <c:txPr>
          <a:bodyPr rot="0" vert="horz"/>
          <a:lstStyle/>
          <a:p>
            <a:pPr>
              <a:defRPr sz="1400"/>
            </a:pPr>
            <a:endParaRPr lang="pt-BR"/>
          </a:p>
        </c:txPr>
        <c:crossAx val="47297280"/>
        <c:crosses val="autoZero"/>
        <c:crossBetween val="between"/>
        <c:majorUnit val="0.1"/>
      </c:valAx>
      <c:spPr>
        <a:solidFill>
          <a:srgbClr val="FFFFFF"/>
        </a:solidFill>
        <a:ln w="25400">
          <a:noFill/>
        </a:ln>
      </c:spPr>
    </c:plotArea>
    <c:plotVisOnly val="1"/>
    <c:dispBlanksAs val="gap"/>
    <c:showDLblsOverMax val="0"/>
  </c:chart>
  <c:spPr>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c:spPr>
  <c:txPr>
    <a:bodyPr/>
    <a:lstStyle/>
    <a:p>
      <a:pPr algn="ctr">
        <a:defRPr>
          <a:solidFill>
            <a:sysClr val="windowText" lastClr="000000"/>
          </a:solidFill>
          <a:latin typeface="+mn-lt"/>
          <a:ea typeface="+mn-ea"/>
          <a:cs typeface="+mn-cs"/>
        </a:defRPr>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Indicadores!$C$10</c:f>
              <c:strCache>
                <c:ptCount val="1"/>
                <c:pt idx="0">
                  <c:v>Proporção de mulheres entre 50 e 69 anos com exame em dia para detecção precoce de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txPr>
              <a:bodyPr/>
              <a:lstStyle/>
              <a:p>
                <a:pPr>
                  <a:defRPr sz="1400"/>
                </a:pPr>
                <a:endParaRPr lang="pt-BR"/>
              </a:p>
            </c:txPr>
            <c:dLblPos val="inEnd"/>
            <c:showLegendKey val="0"/>
            <c:showVal val="1"/>
            <c:showCatName val="0"/>
            <c:showSerName val="0"/>
            <c:showPercent val="0"/>
            <c:showBubbleSize val="0"/>
            <c:showLeaderLines val="0"/>
          </c:dLbls>
          <c:cat>
            <c:strRef>
              <c:f>Indicadores!$D$9:$F$9</c:f>
              <c:strCache>
                <c:ptCount val="3"/>
                <c:pt idx="0">
                  <c:v>Mês 1</c:v>
                </c:pt>
                <c:pt idx="1">
                  <c:v>Mês 2</c:v>
                </c:pt>
                <c:pt idx="2">
                  <c:v>Mês 3</c:v>
                </c:pt>
              </c:strCache>
            </c:strRef>
          </c:cat>
          <c:val>
            <c:numRef>
              <c:f>Indicadores!$D$10:$F$10</c:f>
              <c:numCache>
                <c:formatCode>0.0%</c:formatCode>
                <c:ptCount val="3"/>
                <c:pt idx="0">
                  <c:v>7.2992700729927001E-2</c:v>
                </c:pt>
                <c:pt idx="1">
                  <c:v>0.12652068126520699</c:v>
                </c:pt>
                <c:pt idx="2">
                  <c:v>0.25304136253041398</c:v>
                </c:pt>
              </c:numCache>
            </c:numRef>
          </c:val>
        </c:ser>
        <c:dLbls>
          <c:showLegendKey val="0"/>
          <c:showVal val="0"/>
          <c:showCatName val="0"/>
          <c:showSerName val="0"/>
          <c:showPercent val="0"/>
          <c:showBubbleSize val="0"/>
        </c:dLbls>
        <c:gapWidth val="75"/>
        <c:overlap val="40"/>
        <c:axId val="84469632"/>
        <c:axId val="84471168"/>
      </c:barChart>
      <c:catAx>
        <c:axId val="84469632"/>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400"/>
            </a:pPr>
            <a:endParaRPr lang="pt-BR"/>
          </a:p>
        </c:txPr>
        <c:crossAx val="84471168"/>
        <c:crosses val="autoZero"/>
        <c:auto val="1"/>
        <c:lblAlgn val="ctr"/>
        <c:lblOffset val="100"/>
        <c:noMultiLvlLbl val="0"/>
      </c:catAx>
      <c:valAx>
        <c:axId val="84471168"/>
        <c:scaling>
          <c:orientation val="minMax"/>
          <c:max val="1"/>
        </c:scaling>
        <c:delete val="0"/>
        <c:axPos val="l"/>
        <c:majorGridlines>
          <c:spPr>
            <a:ln w="3175">
              <a:solidFill>
                <a:srgbClr val="808080"/>
              </a:solidFill>
              <a:prstDash val="solid"/>
            </a:ln>
          </c:spPr>
        </c:majorGridlines>
        <c:numFmt formatCode="0.0%" sourceLinked="1"/>
        <c:majorTickMark val="none"/>
        <c:minorTickMark val="none"/>
        <c:tickLblPos val="nextTo"/>
        <c:spPr>
          <a:ln w="3175">
            <a:solidFill>
              <a:srgbClr val="808080"/>
            </a:solidFill>
            <a:prstDash val="solid"/>
          </a:ln>
        </c:spPr>
        <c:txPr>
          <a:bodyPr rot="0" vert="horz"/>
          <a:lstStyle/>
          <a:p>
            <a:pPr>
              <a:defRPr sz="1200"/>
            </a:pPr>
            <a:endParaRPr lang="pt-BR"/>
          </a:p>
        </c:txPr>
        <c:crossAx val="84469632"/>
        <c:crosses val="autoZero"/>
        <c:crossBetween val="between"/>
      </c:valAx>
      <c:spPr>
        <a:solidFill>
          <a:sysClr val="window" lastClr="FFFFFF"/>
        </a:solidFill>
        <a:ln w="25400" cap="flat" cmpd="sng" algn="ctr">
          <a:solidFill>
            <a:srgbClr val="4F81BD"/>
          </a:solidFill>
          <a:prstDash val="solid"/>
        </a:ln>
        <a:effectLst/>
      </c:spPr>
    </c:plotArea>
    <c:plotVisOnly val="1"/>
    <c:dispBlanksAs val="gap"/>
    <c:showDLblsOverMax val="0"/>
  </c:chart>
  <c:spPr>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c:spPr>
  <c:txPr>
    <a:bodyPr/>
    <a:lstStyle/>
    <a:p>
      <a:pPr>
        <a:defRPr>
          <a:solidFill>
            <a:sysClr val="windowText" lastClr="000000"/>
          </a:solidFill>
          <a:latin typeface="+mn-lt"/>
          <a:ea typeface="+mn-ea"/>
          <a:cs typeface="+mn-cs"/>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Indicadores!$C$21</c:f>
              <c:strCache>
                <c:ptCount val="1"/>
                <c:pt idx="0">
                  <c:v>Proporção de mulheres com exame citopatológico alterado que não retornaram para conhecer resultado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txPr>
              <a:bodyPr/>
              <a:lstStyle/>
              <a:p>
                <a:pPr>
                  <a:defRPr sz="1500"/>
                </a:pPr>
                <a:endParaRPr lang="pt-BR"/>
              </a:p>
            </c:txPr>
            <c:dLblPos val="inEnd"/>
            <c:showLegendKey val="0"/>
            <c:showVal val="1"/>
            <c:showCatName val="0"/>
            <c:showSerName val="0"/>
            <c:showPercent val="0"/>
            <c:showBubbleSize val="0"/>
            <c:showLeaderLines val="0"/>
          </c:dLbls>
          <c:cat>
            <c:strRef>
              <c:f>Indicadores!$D$20:$F$20</c:f>
              <c:strCache>
                <c:ptCount val="3"/>
                <c:pt idx="0">
                  <c:v>Mês 1</c:v>
                </c:pt>
                <c:pt idx="1">
                  <c:v>Mês 2</c:v>
                </c:pt>
                <c:pt idx="2">
                  <c:v>Mês 3</c:v>
                </c:pt>
              </c:strCache>
            </c:strRef>
          </c:cat>
          <c:val>
            <c:numRef>
              <c:f>Indicadores!$D$21:$F$21</c:f>
              <c:numCache>
                <c:formatCode>0.0%</c:formatCode>
                <c:ptCount val="3"/>
                <c:pt idx="0">
                  <c:v>0</c:v>
                </c:pt>
                <c:pt idx="1">
                  <c:v>1</c:v>
                </c:pt>
                <c:pt idx="2">
                  <c:v>0.57777777777777795</c:v>
                </c:pt>
              </c:numCache>
            </c:numRef>
          </c:val>
        </c:ser>
        <c:dLbls>
          <c:showLegendKey val="0"/>
          <c:showVal val="0"/>
          <c:showCatName val="0"/>
          <c:showSerName val="0"/>
          <c:showPercent val="0"/>
          <c:showBubbleSize val="0"/>
        </c:dLbls>
        <c:gapWidth val="75"/>
        <c:overlap val="40"/>
        <c:axId val="142599296"/>
        <c:axId val="142600832"/>
      </c:barChart>
      <c:catAx>
        <c:axId val="142599296"/>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500"/>
            </a:pPr>
            <a:endParaRPr lang="pt-BR"/>
          </a:p>
        </c:txPr>
        <c:crossAx val="142600832"/>
        <c:crosses val="autoZero"/>
        <c:auto val="1"/>
        <c:lblAlgn val="ctr"/>
        <c:lblOffset val="100"/>
        <c:noMultiLvlLbl val="0"/>
      </c:catAx>
      <c:valAx>
        <c:axId val="142600832"/>
        <c:scaling>
          <c:orientation val="minMax"/>
          <c:max val="1"/>
        </c:scaling>
        <c:delete val="0"/>
        <c:axPos val="l"/>
        <c:majorGridlines>
          <c:spPr>
            <a:ln w="3175">
              <a:solidFill>
                <a:srgbClr val="808080"/>
              </a:solidFill>
              <a:prstDash val="solid"/>
            </a:ln>
          </c:spPr>
        </c:majorGridlines>
        <c:numFmt formatCode="0.0%" sourceLinked="1"/>
        <c:majorTickMark val="none"/>
        <c:minorTickMark val="none"/>
        <c:tickLblPos val="nextTo"/>
        <c:spPr>
          <a:ln w="3175">
            <a:solidFill>
              <a:srgbClr val="808080"/>
            </a:solidFill>
            <a:prstDash val="solid"/>
          </a:ln>
        </c:spPr>
        <c:txPr>
          <a:bodyPr rot="0" vert="horz"/>
          <a:lstStyle/>
          <a:p>
            <a:pPr>
              <a:defRPr sz="1200"/>
            </a:pPr>
            <a:endParaRPr lang="pt-BR"/>
          </a:p>
        </c:txPr>
        <c:crossAx val="142599296"/>
        <c:crosses val="autoZero"/>
        <c:crossBetween val="between"/>
      </c:valAx>
      <c:spPr>
        <a:solidFill>
          <a:srgbClr val="FFFFFF"/>
        </a:solidFill>
        <a:ln w="25400">
          <a:noFill/>
        </a:ln>
      </c:spPr>
    </c:plotArea>
    <c:plotVisOnly val="1"/>
    <c:dispBlanksAs val="gap"/>
    <c:showDLblsOverMax val="0"/>
  </c:chart>
  <c:spPr>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c:spPr>
  <c:txPr>
    <a:bodyPr/>
    <a:lstStyle/>
    <a:p>
      <a:pPr>
        <a:defRPr>
          <a:solidFill>
            <a:sysClr val="windowText" lastClr="000000"/>
          </a:solidFill>
          <a:latin typeface="+mn-lt"/>
          <a:ea typeface="+mn-ea"/>
          <a:cs typeface="+mn-cs"/>
        </a:defRPr>
      </a:pPr>
      <a:endParaRPr lang="pt-B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F78BA-279D-46CF-B7B0-8E1F347FCBF8}" type="datetimeFigureOut">
              <a:rPr lang="pt-BR" smtClean="0"/>
              <a:t>17/09/2015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B6245-0193-4524-B344-7F3CE2B04207}" type="slidenum">
              <a:rPr lang="pt-BR" smtClean="0"/>
              <a:t>‹nº›</a:t>
            </a:fld>
            <a:endParaRPr lang="pt-BR"/>
          </a:p>
        </p:txBody>
      </p:sp>
    </p:spTree>
    <p:extLst>
      <p:ext uri="{BB962C8B-B14F-4D97-AF65-F5344CB8AC3E}">
        <p14:creationId xmlns:p14="http://schemas.microsoft.com/office/powerpoint/2010/main" val="141954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17/09/2015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17/09/2015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17/09/2015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17/09/2015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17/09/2015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17/09/2015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17/09/2015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17/09/2015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17/09/2015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404664"/>
            <a:ext cx="8784976" cy="6192688"/>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indent="540385">
              <a:lnSpc>
                <a:spcPct val="150000"/>
              </a:lnSpc>
            </a:pPr>
            <a:r>
              <a:rPr lang="pt-BR" sz="6200" b="1" dirty="0">
                <a:solidFill>
                  <a:srgbClr val="000000"/>
                </a:solidFill>
                <a:latin typeface="Arial"/>
                <a:ea typeface="Calibri"/>
                <a:cs typeface="Arial"/>
              </a:rPr>
              <a:t>UNIVERSIDADE ABERTA DO SUS</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Arial"/>
              </a:rPr>
              <a:t>UNIVERSIDADE FEDERAL DE PELOTAS</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Arial"/>
              </a:rPr>
              <a:t>Especialização em Saúde da Família</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Arial"/>
              </a:rPr>
              <a:t>Modalidade a Distância</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Arial"/>
              </a:rPr>
              <a:t>Turma nº </a:t>
            </a:r>
            <a:r>
              <a:rPr lang="pt-BR" sz="6200" b="1" dirty="0" smtClean="0">
                <a:solidFill>
                  <a:srgbClr val="000000"/>
                </a:solidFill>
                <a:latin typeface="Arial"/>
                <a:ea typeface="Calibri"/>
                <a:cs typeface="Arial"/>
              </a:rPr>
              <a:t>8</a:t>
            </a:r>
          </a:p>
          <a:p>
            <a:pPr indent="540385">
              <a:lnSpc>
                <a:spcPct val="150000"/>
              </a:lnSpc>
            </a:pPr>
            <a:r>
              <a:rPr lang="pt-BR" sz="6200" dirty="0">
                <a:solidFill>
                  <a:srgbClr val="000000"/>
                </a:solidFill>
                <a:latin typeface="Arial"/>
                <a:ea typeface="Calibri"/>
                <a:cs typeface="Arial"/>
              </a:rPr>
              <a:t> </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Arial"/>
              </a:rPr>
              <a:t> </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Arial"/>
              </a:rPr>
              <a:t> </a:t>
            </a:r>
            <a:r>
              <a:rPr lang="pt-BR" sz="12800" b="1" dirty="0" smtClean="0">
                <a:solidFill>
                  <a:srgbClr val="000000"/>
                </a:solidFill>
                <a:latin typeface="Arial"/>
                <a:ea typeface="Calibri"/>
                <a:cs typeface="Arial"/>
              </a:rPr>
              <a:t>Melhoria </a:t>
            </a:r>
            <a:r>
              <a:rPr lang="pt-BR" sz="12800" b="1" dirty="0">
                <a:solidFill>
                  <a:srgbClr val="000000"/>
                </a:solidFill>
                <a:latin typeface="Arial"/>
                <a:ea typeface="Calibri"/>
                <a:cs typeface="Arial"/>
              </a:rPr>
              <a:t>da prevenção do câncer de colo de útero e câncer de mama na ESF Jardim Primavera, Cruz Alta/RS</a:t>
            </a:r>
            <a:endParaRPr lang="pt-BR" sz="12800" b="1" dirty="0">
              <a:solidFill>
                <a:srgbClr val="000000"/>
              </a:solidFill>
              <a:latin typeface="Arial"/>
              <a:ea typeface="Calibri"/>
              <a:cs typeface="Times New Roman"/>
            </a:endParaRPr>
          </a:p>
          <a:p>
            <a:pPr indent="540385">
              <a:lnSpc>
                <a:spcPct val="150000"/>
              </a:lnSpc>
            </a:pPr>
            <a:r>
              <a:rPr lang="pt-BR" sz="12800" b="1" dirty="0">
                <a:solidFill>
                  <a:srgbClr val="000000"/>
                </a:solidFill>
                <a:latin typeface="Arial"/>
                <a:ea typeface="Calibri"/>
                <a:cs typeface="Times New Roman"/>
              </a:rPr>
              <a:t> </a:t>
            </a:r>
          </a:p>
          <a:p>
            <a:pPr indent="540385">
              <a:lnSpc>
                <a:spcPct val="150000"/>
              </a:lnSpc>
            </a:pPr>
            <a:r>
              <a:rPr lang="pt-BR" sz="6200" dirty="0" err="1" smtClean="0">
                <a:solidFill>
                  <a:srgbClr val="000000"/>
                </a:solidFill>
                <a:latin typeface="Arial"/>
                <a:ea typeface="Calibri"/>
                <a:cs typeface="Arial"/>
              </a:rPr>
              <a:t>Annia</a:t>
            </a:r>
            <a:r>
              <a:rPr lang="pt-BR" sz="6200" dirty="0" smtClean="0">
                <a:solidFill>
                  <a:srgbClr val="000000"/>
                </a:solidFill>
                <a:latin typeface="Arial"/>
                <a:ea typeface="Calibri"/>
                <a:cs typeface="Arial"/>
              </a:rPr>
              <a:t> </a:t>
            </a:r>
            <a:r>
              <a:rPr lang="pt-BR" sz="6200" dirty="0">
                <a:solidFill>
                  <a:srgbClr val="000000"/>
                </a:solidFill>
                <a:latin typeface="Arial"/>
                <a:ea typeface="Calibri"/>
                <a:cs typeface="Arial"/>
              </a:rPr>
              <a:t>Barbara </a:t>
            </a:r>
            <a:r>
              <a:rPr lang="pt-BR" sz="6200" dirty="0" err="1">
                <a:solidFill>
                  <a:srgbClr val="000000"/>
                </a:solidFill>
                <a:latin typeface="Arial"/>
                <a:ea typeface="Calibri"/>
                <a:cs typeface="Arial"/>
              </a:rPr>
              <a:t>Sagarra</a:t>
            </a:r>
            <a:r>
              <a:rPr lang="pt-BR" sz="6200" dirty="0">
                <a:solidFill>
                  <a:srgbClr val="000000"/>
                </a:solidFill>
                <a:latin typeface="Arial"/>
                <a:ea typeface="Calibri"/>
                <a:cs typeface="Arial"/>
              </a:rPr>
              <a:t> </a:t>
            </a:r>
            <a:r>
              <a:rPr lang="pt-BR" sz="6200" dirty="0" smtClean="0">
                <a:solidFill>
                  <a:srgbClr val="000000"/>
                </a:solidFill>
                <a:latin typeface="Arial"/>
                <a:ea typeface="Calibri"/>
                <a:cs typeface="Arial"/>
              </a:rPr>
              <a:t>Patterson</a:t>
            </a:r>
          </a:p>
          <a:p>
            <a:pPr indent="540385">
              <a:lnSpc>
                <a:spcPct val="150000"/>
              </a:lnSpc>
            </a:pPr>
            <a:r>
              <a:rPr lang="pt-BR" sz="6200" dirty="0" smtClean="0">
                <a:solidFill>
                  <a:srgbClr val="000000"/>
                </a:solidFill>
                <a:latin typeface="Arial"/>
                <a:ea typeface="Calibri"/>
                <a:cs typeface="Arial"/>
              </a:rPr>
              <a:t>Orientadora: Nailê Damé-Teixeira</a:t>
            </a:r>
            <a:endParaRPr lang="pt-BR" sz="6200" dirty="0">
              <a:solidFill>
                <a:srgbClr val="000000"/>
              </a:solidFill>
              <a:latin typeface="Arial"/>
              <a:ea typeface="Calibri"/>
              <a:cs typeface="Times New Roman"/>
            </a:endParaRPr>
          </a:p>
          <a:p>
            <a:pPr indent="540385">
              <a:lnSpc>
                <a:spcPct val="150000"/>
              </a:lnSpc>
            </a:pPr>
            <a:r>
              <a:rPr lang="pt-BR" sz="6200" b="1" dirty="0">
                <a:solidFill>
                  <a:srgbClr val="000000"/>
                </a:solidFill>
                <a:latin typeface="Arial"/>
                <a:ea typeface="Calibri"/>
                <a:cs typeface="Times New Roman"/>
              </a:rPr>
              <a:t> </a:t>
            </a:r>
          </a:p>
          <a:p>
            <a:pPr indent="540385">
              <a:lnSpc>
                <a:spcPct val="150000"/>
              </a:lnSpc>
            </a:pPr>
            <a:r>
              <a:rPr lang="pt-BR" sz="6200" b="1" dirty="0">
                <a:solidFill>
                  <a:srgbClr val="000000"/>
                </a:solidFill>
                <a:latin typeface="Arial"/>
                <a:ea typeface="Calibri"/>
                <a:cs typeface="Times New Roman"/>
              </a:rPr>
              <a:t> </a:t>
            </a:r>
          </a:p>
          <a:p>
            <a:pPr indent="540385">
              <a:lnSpc>
                <a:spcPct val="150000"/>
              </a:lnSpc>
            </a:pPr>
            <a:r>
              <a:rPr lang="pt-BR" b="1" dirty="0">
                <a:solidFill>
                  <a:srgbClr val="000000"/>
                </a:solidFill>
                <a:latin typeface="Arial"/>
                <a:ea typeface="Calibri"/>
                <a:cs typeface="Times New Roman"/>
              </a:rPr>
              <a:t> </a:t>
            </a:r>
            <a:endParaRPr lang="pt-BR" b="1" dirty="0">
              <a:solidFill>
                <a:srgbClr val="000000"/>
              </a:solidFill>
              <a:effectLst/>
              <a:latin typeface="Arial"/>
              <a:ea typeface="Calibri"/>
              <a:cs typeface="Times New Roman"/>
            </a:endParaRPr>
          </a:p>
        </p:txBody>
      </p:sp>
      <p:pic>
        <p:nvPicPr>
          <p:cNvPr id="4" name="Imagem 3"/>
          <p:cNvPicPr/>
          <p:nvPr/>
        </p:nvPicPr>
        <p:blipFill rotWithShape="1">
          <a:blip r:embed="rId2" cstate="print">
            <a:extLst>
              <a:ext uri="{28A0092B-C50C-407E-A947-70E740481C1C}">
                <a14:useLocalDpi xmlns:a14="http://schemas.microsoft.com/office/drawing/2010/main" val="0"/>
              </a:ext>
            </a:extLst>
          </a:blip>
          <a:srcRect l="19225" t="18695" r="19223" b="18871"/>
          <a:stretch/>
        </p:blipFill>
        <p:spPr bwMode="auto">
          <a:xfrm>
            <a:off x="971600" y="620688"/>
            <a:ext cx="1368152" cy="129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4230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6632"/>
            <a:ext cx="9144000" cy="6741368"/>
          </a:xfrm>
        </p:spPr>
        <p:style>
          <a:lnRef idx="1">
            <a:schemeClr val="accent4"/>
          </a:lnRef>
          <a:fillRef idx="2">
            <a:schemeClr val="accent4"/>
          </a:fillRef>
          <a:effectRef idx="1">
            <a:schemeClr val="accent4"/>
          </a:effectRef>
          <a:fontRef idx="minor">
            <a:schemeClr val="dk1"/>
          </a:fontRef>
        </p:style>
        <p:txBody>
          <a:bodyPr>
            <a:normAutofit fontScale="92500"/>
          </a:bodyPr>
          <a:lstStyle/>
          <a:p>
            <a:pPr indent="0" algn="just">
              <a:lnSpc>
                <a:spcPct val="150000"/>
              </a:lnSpc>
              <a:spcAft>
                <a:spcPts val="0"/>
              </a:spcAft>
              <a:buNone/>
            </a:pPr>
            <a:r>
              <a:rPr lang="pt-BR" sz="2900" b="1" dirty="0" smtClean="0">
                <a:solidFill>
                  <a:srgbClr val="000000"/>
                </a:solidFill>
                <a:latin typeface="Arial"/>
                <a:ea typeface="Times New Roman"/>
                <a:cs typeface="Arial"/>
              </a:rPr>
              <a:t>2. </a:t>
            </a:r>
            <a:r>
              <a:rPr lang="pt-BR" sz="2900" b="1" dirty="0">
                <a:solidFill>
                  <a:srgbClr val="000000"/>
                </a:solidFill>
                <a:latin typeface="Arial"/>
                <a:ea typeface="Times New Roman"/>
                <a:cs typeface="Arial"/>
              </a:rPr>
              <a:t>Melhorar a qualidade do atendimento das mulheres que realizam detecção precoce de câncer de colo de útero e de mama na unidade de saúde</a:t>
            </a:r>
            <a:endParaRPr lang="pt-BR" sz="2900" dirty="0">
              <a:solidFill>
                <a:srgbClr val="000000"/>
              </a:solidFill>
              <a:latin typeface="Arial"/>
              <a:ea typeface="Calibri"/>
              <a:cs typeface="Times New Roman"/>
            </a:endParaRPr>
          </a:p>
          <a:p>
            <a:pPr indent="450215" algn="just">
              <a:lnSpc>
                <a:spcPct val="150000"/>
              </a:lnSpc>
              <a:spcAft>
                <a:spcPts val="0"/>
              </a:spcAft>
            </a:pPr>
            <a:r>
              <a:rPr lang="pt-BR" sz="2900" dirty="0">
                <a:solidFill>
                  <a:srgbClr val="000000"/>
                </a:solidFill>
                <a:latin typeface="Arial"/>
                <a:ea typeface="Times New Roman"/>
                <a:cs typeface="Arial"/>
              </a:rPr>
              <a:t>2.1. Obter 100% de coleta de amostras satisfatórias do exame cito-patológico de colo de útero.  </a:t>
            </a:r>
            <a:endParaRPr lang="pt-BR" sz="2900" dirty="0">
              <a:solidFill>
                <a:srgbClr val="000000"/>
              </a:solidFill>
              <a:latin typeface="Arial"/>
              <a:ea typeface="Calibri"/>
              <a:cs typeface="Times New Roman"/>
            </a:endParaRPr>
          </a:p>
          <a:p>
            <a:pPr indent="450215" algn="just">
              <a:lnSpc>
                <a:spcPct val="150000"/>
              </a:lnSpc>
              <a:spcAft>
                <a:spcPts val="0"/>
              </a:spcAft>
            </a:pPr>
            <a:r>
              <a:rPr lang="pt-BR" sz="2900" dirty="0">
                <a:solidFill>
                  <a:srgbClr val="000000"/>
                </a:solidFill>
                <a:latin typeface="Arial"/>
                <a:ea typeface="Times New Roman"/>
                <a:cs typeface="Arial"/>
              </a:rPr>
              <a:t>No primeiro mês 100% das mulheres entre 25 e 64 anos tiveram amostra satisfatória no exame cito-patológico de colo de útero (n=77), no segundo mês 100% (n=181) e no terceiro mês 100% (n=303). </a:t>
            </a:r>
            <a:endParaRPr lang="pt-BR" dirty="0"/>
          </a:p>
        </p:txBody>
      </p:sp>
    </p:spTree>
    <p:extLst>
      <p:ext uri="{BB962C8B-B14F-4D97-AF65-F5344CB8AC3E}">
        <p14:creationId xmlns:p14="http://schemas.microsoft.com/office/powerpoint/2010/main" val="2209731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299695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indent="0" algn="just">
              <a:lnSpc>
                <a:spcPct val="150000"/>
              </a:lnSpc>
              <a:spcAft>
                <a:spcPts val="0"/>
              </a:spcAft>
              <a:buNone/>
            </a:pPr>
            <a:r>
              <a:rPr lang="pt-BR" sz="2900" b="1" dirty="0" smtClean="0">
                <a:solidFill>
                  <a:srgbClr val="000000"/>
                </a:solidFill>
                <a:latin typeface="Arial"/>
                <a:ea typeface="Times New Roman"/>
                <a:cs typeface="Arial"/>
              </a:rPr>
              <a:t>3. </a:t>
            </a:r>
            <a:r>
              <a:rPr lang="pt-BR" sz="2600" b="1" dirty="0" smtClean="0">
                <a:solidFill>
                  <a:srgbClr val="000000"/>
                </a:solidFill>
                <a:latin typeface="Arial"/>
                <a:ea typeface="Times New Roman"/>
                <a:cs typeface="Arial"/>
              </a:rPr>
              <a:t>Melhorar </a:t>
            </a:r>
            <a:r>
              <a:rPr lang="pt-BR" sz="2600" b="1" dirty="0">
                <a:solidFill>
                  <a:srgbClr val="000000"/>
                </a:solidFill>
                <a:latin typeface="Arial"/>
                <a:ea typeface="Times New Roman"/>
                <a:cs typeface="Arial"/>
              </a:rPr>
              <a:t>a adesão das mulheres à realização de exame cito patológico de colo de útero e mamografia</a:t>
            </a:r>
            <a:endParaRPr lang="pt-BR" sz="2600" b="1" dirty="0">
              <a:solidFill>
                <a:srgbClr val="000000"/>
              </a:solidFill>
              <a:latin typeface="Arial"/>
              <a:ea typeface="Calibri"/>
              <a:cs typeface="Times New Roman"/>
            </a:endParaRPr>
          </a:p>
          <a:p>
            <a:pPr indent="450215" algn="just">
              <a:lnSpc>
                <a:spcPct val="150000"/>
              </a:lnSpc>
              <a:spcAft>
                <a:spcPts val="0"/>
              </a:spcAft>
            </a:pPr>
            <a:r>
              <a:rPr lang="pt-BR" sz="2600" b="1" dirty="0">
                <a:solidFill>
                  <a:srgbClr val="000000"/>
                </a:solidFill>
                <a:latin typeface="Arial"/>
                <a:ea typeface="Times New Roman"/>
                <a:cs typeface="Arial"/>
              </a:rPr>
              <a:t>3.1. Identificar 100% das mulheres com exame cito-patológico alterado sem acompanhamento pela unidade de </a:t>
            </a:r>
            <a:r>
              <a:rPr lang="pt-BR" sz="2600" b="1" dirty="0" smtClean="0">
                <a:solidFill>
                  <a:srgbClr val="000000"/>
                </a:solidFill>
                <a:latin typeface="Arial"/>
                <a:ea typeface="Times New Roman"/>
                <a:cs typeface="Arial"/>
              </a:rPr>
              <a:t>saúde.</a:t>
            </a:r>
          </a:p>
          <a:p>
            <a:pPr indent="450215" algn="just">
              <a:lnSpc>
                <a:spcPct val="150000"/>
              </a:lnSpc>
              <a:spcAft>
                <a:spcPts val="0"/>
              </a:spcAft>
            </a:pPr>
            <a:r>
              <a:rPr lang="pt-BR" sz="2600" dirty="0" smtClean="0">
                <a:solidFill>
                  <a:srgbClr val="000000"/>
                </a:solidFill>
                <a:latin typeface="Arial"/>
                <a:ea typeface="Times New Roman"/>
                <a:cs typeface="Arial"/>
              </a:rPr>
              <a:t>No </a:t>
            </a:r>
            <a:r>
              <a:rPr lang="pt-BR" sz="2600" dirty="0">
                <a:solidFill>
                  <a:srgbClr val="000000"/>
                </a:solidFill>
                <a:latin typeface="Arial"/>
                <a:ea typeface="Times New Roman"/>
                <a:cs typeface="Arial"/>
              </a:rPr>
              <a:t>primeiro mês não tivemos mulheres com exame </a:t>
            </a:r>
            <a:r>
              <a:rPr lang="pt-BR" sz="2600" dirty="0" smtClean="0">
                <a:solidFill>
                  <a:srgbClr val="000000"/>
                </a:solidFill>
                <a:latin typeface="Arial"/>
                <a:ea typeface="Times New Roman"/>
                <a:cs typeface="Arial"/>
              </a:rPr>
              <a:t>alterado</a:t>
            </a:r>
          </a:p>
          <a:p>
            <a:pPr indent="450215" algn="just">
              <a:lnSpc>
                <a:spcPct val="150000"/>
              </a:lnSpc>
              <a:spcAft>
                <a:spcPts val="0"/>
              </a:spcAft>
            </a:pPr>
            <a:r>
              <a:rPr lang="pt-BR" sz="2600" dirty="0">
                <a:solidFill>
                  <a:srgbClr val="000000"/>
                </a:solidFill>
                <a:latin typeface="Arial"/>
                <a:ea typeface="Times New Roman"/>
                <a:cs typeface="Arial"/>
              </a:rPr>
              <a:t>N</a:t>
            </a:r>
            <a:r>
              <a:rPr lang="pt-BR" sz="2600" dirty="0" smtClean="0">
                <a:solidFill>
                  <a:srgbClr val="000000"/>
                </a:solidFill>
                <a:latin typeface="Arial"/>
                <a:ea typeface="Times New Roman"/>
                <a:cs typeface="Arial"/>
              </a:rPr>
              <a:t>o </a:t>
            </a:r>
            <a:r>
              <a:rPr lang="pt-BR" sz="2600" dirty="0">
                <a:solidFill>
                  <a:srgbClr val="000000"/>
                </a:solidFill>
                <a:latin typeface="Arial"/>
                <a:ea typeface="Times New Roman"/>
                <a:cs typeface="Arial"/>
              </a:rPr>
              <a:t>segundo mês 100% das mulheres com exame alterado não retornaram para conhecer seu resultado (n=10). </a:t>
            </a:r>
            <a:endParaRPr lang="pt-BR" sz="2600" dirty="0" smtClean="0">
              <a:solidFill>
                <a:srgbClr val="000000"/>
              </a:solidFill>
              <a:latin typeface="Arial"/>
              <a:ea typeface="Times New Roman"/>
              <a:cs typeface="Arial"/>
            </a:endParaRPr>
          </a:p>
          <a:p>
            <a:pPr indent="450215" algn="just">
              <a:lnSpc>
                <a:spcPct val="150000"/>
              </a:lnSpc>
              <a:spcAft>
                <a:spcPts val="0"/>
              </a:spcAft>
            </a:pPr>
            <a:r>
              <a:rPr lang="pt-BR" sz="2600" dirty="0">
                <a:solidFill>
                  <a:srgbClr val="000000"/>
                </a:solidFill>
                <a:latin typeface="Arial"/>
                <a:ea typeface="Times New Roman"/>
                <a:cs typeface="Arial"/>
              </a:rPr>
              <a:t>N</a:t>
            </a:r>
            <a:r>
              <a:rPr lang="pt-BR" sz="2600" dirty="0" smtClean="0">
                <a:solidFill>
                  <a:srgbClr val="000000"/>
                </a:solidFill>
                <a:latin typeface="Arial"/>
                <a:ea typeface="Times New Roman"/>
                <a:cs typeface="Arial"/>
              </a:rPr>
              <a:t>o </a:t>
            </a:r>
            <a:r>
              <a:rPr lang="pt-BR" sz="2600" dirty="0">
                <a:solidFill>
                  <a:srgbClr val="000000"/>
                </a:solidFill>
                <a:latin typeface="Arial"/>
                <a:ea typeface="Times New Roman"/>
                <a:cs typeface="Arial"/>
              </a:rPr>
              <a:t>terceiro mês, 57,8% (n=26) mulheres com exame alterado não retornaram à </a:t>
            </a:r>
            <a:r>
              <a:rPr lang="pt-BR" sz="2600" dirty="0" smtClean="0">
                <a:solidFill>
                  <a:srgbClr val="000000"/>
                </a:solidFill>
                <a:latin typeface="Arial"/>
                <a:ea typeface="Times New Roman"/>
                <a:cs typeface="Arial"/>
              </a:rPr>
              <a:t>ESF</a:t>
            </a:r>
            <a:endParaRPr lang="pt-BR" sz="2900" dirty="0">
              <a:solidFill>
                <a:srgbClr val="000000"/>
              </a:solidFill>
              <a:latin typeface="Arial"/>
              <a:ea typeface="Calibri"/>
              <a:cs typeface="Times New Roman"/>
            </a:endParaRPr>
          </a:p>
          <a:p>
            <a:endParaRPr lang="pt-BR" dirty="0"/>
          </a:p>
        </p:txBody>
      </p:sp>
      <p:graphicFrame>
        <p:nvGraphicFramePr>
          <p:cNvPr id="4" name="Gráfico 3"/>
          <p:cNvGraphicFramePr/>
          <p:nvPr>
            <p:extLst>
              <p:ext uri="{D42A27DB-BD31-4B8C-83A1-F6EECF244321}">
                <p14:modId xmlns:p14="http://schemas.microsoft.com/office/powerpoint/2010/main" val="2957304058"/>
              </p:ext>
            </p:extLst>
          </p:nvPr>
        </p:nvGraphicFramePr>
        <p:xfrm>
          <a:off x="107504" y="2996952"/>
          <a:ext cx="9036496" cy="3861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3582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9144000" cy="5661248"/>
          </a:xfrm>
        </p:spPr>
        <p:style>
          <a:lnRef idx="1">
            <a:schemeClr val="accent4"/>
          </a:lnRef>
          <a:fillRef idx="2">
            <a:schemeClr val="accent4"/>
          </a:fillRef>
          <a:effectRef idx="1">
            <a:schemeClr val="accent4"/>
          </a:effectRef>
          <a:fontRef idx="minor">
            <a:schemeClr val="dk1"/>
          </a:fontRef>
        </p:style>
        <p:txBody>
          <a:bodyPr/>
          <a:lstStyle/>
          <a:p>
            <a:pPr lvl="0" indent="0" algn="just">
              <a:lnSpc>
                <a:spcPct val="150000"/>
              </a:lnSpc>
              <a:buNone/>
            </a:pPr>
            <a:r>
              <a:rPr lang="pt-BR" sz="2000" b="1" dirty="0">
                <a:solidFill>
                  <a:srgbClr val="000000"/>
                </a:solidFill>
                <a:latin typeface="Arial"/>
                <a:ea typeface="Times New Roman"/>
                <a:cs typeface="Arial"/>
              </a:rPr>
              <a:t>3.2. Identificar 100% das mulheres com mamografia alterada sem acompanhamento pela unidade de </a:t>
            </a:r>
            <a:r>
              <a:rPr lang="pt-BR" sz="2000" b="1" dirty="0" smtClean="0">
                <a:solidFill>
                  <a:srgbClr val="000000"/>
                </a:solidFill>
                <a:latin typeface="Arial"/>
                <a:ea typeface="Times New Roman"/>
                <a:cs typeface="Arial"/>
              </a:rPr>
              <a:t>saúde.</a:t>
            </a:r>
          </a:p>
          <a:p>
            <a:pPr indent="0" algn="just">
              <a:lnSpc>
                <a:spcPct val="150000"/>
              </a:lnSpc>
              <a:spcAft>
                <a:spcPts val="0"/>
              </a:spcAft>
              <a:buNone/>
            </a:pPr>
            <a:r>
              <a:rPr lang="pt-BR" sz="2000" dirty="0">
                <a:solidFill>
                  <a:srgbClr val="000000"/>
                </a:solidFill>
                <a:latin typeface="Arial"/>
                <a:ea typeface="Times New Roman"/>
                <a:cs typeface="Arial"/>
              </a:rPr>
              <a:t>Felizmente, não tivemos mulheres com mamografia alterada durante este período de 3 meses. </a:t>
            </a:r>
            <a:endParaRPr lang="pt-BR" sz="2000" dirty="0" smtClean="0">
              <a:solidFill>
                <a:srgbClr val="000000"/>
              </a:solidFill>
              <a:latin typeface="Arial"/>
              <a:ea typeface="Times New Roman"/>
              <a:cs typeface="Arial"/>
            </a:endParaRPr>
          </a:p>
          <a:p>
            <a:pPr indent="0" algn="just">
              <a:lnSpc>
                <a:spcPct val="150000"/>
              </a:lnSpc>
              <a:spcAft>
                <a:spcPts val="0"/>
              </a:spcAft>
              <a:buNone/>
            </a:pPr>
            <a:r>
              <a:rPr lang="pt-BR" sz="2000" dirty="0" smtClean="0">
                <a:solidFill>
                  <a:srgbClr val="000000"/>
                </a:solidFill>
                <a:latin typeface="Arial"/>
                <a:ea typeface="Times New Roman"/>
                <a:cs typeface="Arial"/>
              </a:rPr>
              <a:t>Apesar </a:t>
            </a:r>
            <a:r>
              <a:rPr lang="pt-BR" sz="2000" dirty="0">
                <a:solidFill>
                  <a:srgbClr val="000000"/>
                </a:solidFill>
                <a:latin typeface="Arial"/>
                <a:ea typeface="Times New Roman"/>
                <a:cs typeface="Arial"/>
              </a:rPr>
              <a:t>disso, não devemos deixar de orientar as mulheres que sigam fazendo os exames em dia, para que qualquer alteração seja detectada precocemente, reduzindo a morbimortalidade da doença.</a:t>
            </a:r>
            <a:endParaRPr lang="pt-BR" sz="2000" dirty="0">
              <a:solidFill>
                <a:srgbClr val="000000"/>
              </a:solidFill>
              <a:latin typeface="Arial"/>
              <a:ea typeface="Calibri"/>
              <a:cs typeface="Times New Roman"/>
            </a:endParaRPr>
          </a:p>
          <a:p>
            <a:pPr lvl="0" indent="450215" algn="just">
              <a:lnSpc>
                <a:spcPct val="150000"/>
              </a:lnSpc>
            </a:pPr>
            <a:endParaRPr lang="pt-BR" sz="2000" b="1" dirty="0">
              <a:solidFill>
                <a:srgbClr val="000000"/>
              </a:solidFill>
              <a:latin typeface="Arial"/>
              <a:ea typeface="Calibri"/>
              <a:cs typeface="Times New Roman"/>
            </a:endParaRPr>
          </a:p>
          <a:p>
            <a:endParaRPr lang="pt-BR"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Tree>
    <p:extLst>
      <p:ext uri="{BB962C8B-B14F-4D97-AF65-F5344CB8AC3E}">
        <p14:creationId xmlns:p14="http://schemas.microsoft.com/office/powerpoint/2010/main" val="3588541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68760"/>
            <a:ext cx="9144000" cy="5589240"/>
          </a:xfrm>
        </p:spPr>
        <p:style>
          <a:lnRef idx="1">
            <a:schemeClr val="accent4"/>
          </a:lnRef>
          <a:fillRef idx="2">
            <a:schemeClr val="accent4"/>
          </a:fillRef>
          <a:effectRef idx="1">
            <a:schemeClr val="accent4"/>
          </a:effectRef>
          <a:fontRef idx="minor">
            <a:schemeClr val="dk1"/>
          </a:fontRef>
        </p:style>
        <p:txBody>
          <a:bodyPr>
            <a:normAutofit/>
          </a:bodyPr>
          <a:lstStyle/>
          <a:p>
            <a:pPr lvl="0" indent="0" algn="just">
              <a:lnSpc>
                <a:spcPct val="150000"/>
              </a:lnSpc>
              <a:buNone/>
            </a:pPr>
            <a:r>
              <a:rPr lang="pt-BR" sz="2000" b="1" dirty="0">
                <a:solidFill>
                  <a:srgbClr val="000000"/>
                </a:solidFill>
                <a:latin typeface="Arial"/>
                <a:ea typeface="Times New Roman"/>
                <a:cs typeface="Arial"/>
              </a:rPr>
              <a:t>3.3. Realizar busca ativa em 100% de mulheres com exame cito-patológico alterado sem acompanhamento pela unidade de </a:t>
            </a:r>
            <a:r>
              <a:rPr lang="pt-BR" sz="2000" b="1" dirty="0" smtClean="0">
                <a:solidFill>
                  <a:srgbClr val="000000"/>
                </a:solidFill>
                <a:latin typeface="Arial"/>
                <a:ea typeface="Times New Roman"/>
                <a:cs typeface="Arial"/>
              </a:rPr>
              <a:t>saúde.</a:t>
            </a:r>
          </a:p>
          <a:p>
            <a:pPr indent="0" algn="just">
              <a:lnSpc>
                <a:spcPct val="150000"/>
              </a:lnSpc>
              <a:spcAft>
                <a:spcPts val="0"/>
              </a:spcAft>
              <a:buNone/>
            </a:pPr>
            <a:r>
              <a:rPr lang="pt-BR" sz="2000" dirty="0">
                <a:solidFill>
                  <a:srgbClr val="000000"/>
                </a:solidFill>
                <a:latin typeface="Arial"/>
                <a:ea typeface="Times New Roman"/>
                <a:cs typeface="Arial"/>
              </a:rPr>
              <a:t>No primeiro mês não tivemos mulheres com exame alterado, no segundo mês 100% delas não retornaram a conhecer o resultado e foi feita busca ativa a todas (n=10). No terceiro mês seguiu-se buscando 100% (n=26) das mulheres com exames alterados. </a:t>
            </a:r>
            <a:endParaRPr lang="pt-BR" sz="2200" b="1" dirty="0" smtClean="0">
              <a:solidFill>
                <a:srgbClr val="000000"/>
              </a:solidFill>
              <a:latin typeface="Arial"/>
              <a:ea typeface="Calibri"/>
              <a:cs typeface="Times New Roman"/>
            </a:endParaRPr>
          </a:p>
          <a:p>
            <a:pPr indent="540385" algn="just">
              <a:lnSpc>
                <a:spcPct val="150000"/>
              </a:lnSpc>
              <a:spcAft>
                <a:spcPts val="0"/>
              </a:spcAft>
            </a:pPr>
            <a:endParaRPr lang="pt-BR" sz="2200" b="1" dirty="0">
              <a:solidFill>
                <a:srgbClr val="000000"/>
              </a:solidFill>
              <a:latin typeface="Arial"/>
              <a:ea typeface="Calibri"/>
              <a:cs typeface="Times New Roman"/>
            </a:endParaRPr>
          </a:p>
          <a:p>
            <a:pPr indent="540385" algn="just">
              <a:lnSpc>
                <a:spcPct val="150000"/>
              </a:lnSpc>
              <a:spcAft>
                <a:spcPts val="0"/>
              </a:spcAft>
            </a:pPr>
            <a:endParaRPr lang="pt-BR" sz="2200" b="1" dirty="0" smtClean="0">
              <a:solidFill>
                <a:srgbClr val="000000"/>
              </a:solidFill>
              <a:latin typeface="Arial"/>
              <a:ea typeface="Calibri"/>
              <a:cs typeface="Times New Roman"/>
            </a:endParaRPr>
          </a:p>
          <a:p>
            <a:pPr indent="540385" algn="just">
              <a:lnSpc>
                <a:spcPct val="150000"/>
              </a:lnSpc>
              <a:spcAft>
                <a:spcPts val="0"/>
              </a:spcAft>
            </a:pPr>
            <a:endParaRPr lang="pt-BR" sz="2200" b="1" dirty="0">
              <a:solidFill>
                <a:srgbClr val="000000"/>
              </a:solidFill>
              <a:latin typeface="Arial"/>
              <a:ea typeface="Calibri"/>
              <a:cs typeface="Times New Roman"/>
            </a:endParaRPr>
          </a:p>
          <a:p>
            <a:pPr indent="540385" algn="just">
              <a:lnSpc>
                <a:spcPct val="150000"/>
              </a:lnSpc>
              <a:spcAft>
                <a:spcPts val="0"/>
              </a:spcAft>
            </a:pPr>
            <a:endParaRPr lang="pt-BR" sz="2200" b="1" dirty="0" smtClean="0">
              <a:solidFill>
                <a:srgbClr val="000000"/>
              </a:solidFill>
              <a:latin typeface="Arial"/>
              <a:ea typeface="Calibri"/>
              <a:cs typeface="Times New Roman"/>
            </a:endParaRPr>
          </a:p>
          <a:p>
            <a:pPr indent="540385" algn="just">
              <a:lnSpc>
                <a:spcPct val="150000"/>
              </a:lnSpc>
              <a:spcAft>
                <a:spcPts val="0"/>
              </a:spcAft>
            </a:pPr>
            <a:endParaRPr lang="pt-BR" sz="2200" b="1" dirty="0">
              <a:solidFill>
                <a:srgbClr val="000000"/>
              </a:solidFill>
              <a:latin typeface="Arial"/>
              <a:ea typeface="Calibri"/>
              <a:cs typeface="Times New Roman"/>
            </a:endParaRPr>
          </a:p>
          <a:p>
            <a:pPr indent="540385" algn="just">
              <a:lnSpc>
                <a:spcPct val="150000"/>
              </a:lnSpc>
              <a:spcAft>
                <a:spcPts val="0"/>
              </a:spcAft>
            </a:pPr>
            <a:endParaRPr lang="pt-BR" sz="2200" b="1" dirty="0" smtClean="0">
              <a:solidFill>
                <a:srgbClr val="000000"/>
              </a:solidFill>
              <a:latin typeface="Arial"/>
              <a:ea typeface="Calibri"/>
              <a:cs typeface="Times New Roman"/>
            </a:endParaRPr>
          </a:p>
          <a:p>
            <a:pPr lvl="0" indent="0" algn="just">
              <a:lnSpc>
                <a:spcPct val="150000"/>
              </a:lnSpc>
              <a:buNone/>
            </a:pPr>
            <a:endParaRPr lang="pt-BR" sz="1600" b="1" dirty="0">
              <a:solidFill>
                <a:srgbClr val="000000"/>
              </a:solidFill>
              <a:latin typeface="Arial"/>
              <a:ea typeface="Calibri"/>
              <a:cs typeface="Times New Roman"/>
            </a:endParaRPr>
          </a:p>
          <a:p>
            <a:pPr marL="0" indent="0">
              <a:buNone/>
            </a:pPr>
            <a:endParaRPr lang="pt-BR"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Tree>
    <p:extLst>
      <p:ext uri="{BB962C8B-B14F-4D97-AF65-F5344CB8AC3E}">
        <p14:creationId xmlns:p14="http://schemas.microsoft.com/office/powerpoint/2010/main" val="42253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9144000" cy="5661248"/>
          </a:xfrm>
        </p:spPr>
        <p:style>
          <a:lnRef idx="1">
            <a:schemeClr val="accent4"/>
          </a:lnRef>
          <a:fillRef idx="2">
            <a:schemeClr val="accent4"/>
          </a:fillRef>
          <a:effectRef idx="1">
            <a:schemeClr val="accent4"/>
          </a:effectRef>
          <a:fontRef idx="minor">
            <a:schemeClr val="dk1"/>
          </a:fontRef>
        </p:style>
        <p:txBody>
          <a:bodyPr>
            <a:normAutofit/>
          </a:bodyPr>
          <a:lstStyle/>
          <a:p>
            <a:pPr indent="0" algn="just">
              <a:lnSpc>
                <a:spcPct val="150000"/>
              </a:lnSpc>
              <a:spcAft>
                <a:spcPts val="0"/>
              </a:spcAft>
              <a:buNone/>
            </a:pPr>
            <a:r>
              <a:rPr lang="pt-BR" sz="2000" b="1" dirty="0">
                <a:solidFill>
                  <a:srgbClr val="000000"/>
                </a:solidFill>
                <a:latin typeface="Arial"/>
                <a:ea typeface="Times New Roman"/>
                <a:cs typeface="Arial"/>
              </a:rPr>
              <a:t>3.4. Realizar busca ativa em 100% de mulheres com mamografia alterada sem acompanhamento pela unidade de saúde</a:t>
            </a:r>
            <a:r>
              <a:rPr lang="pt-BR" sz="2000" b="1" dirty="0" smtClean="0">
                <a:solidFill>
                  <a:srgbClr val="000000"/>
                </a:solidFill>
                <a:latin typeface="Arial"/>
                <a:ea typeface="Times New Roman"/>
                <a:cs typeface="Arial"/>
              </a:rPr>
              <a:t>.</a:t>
            </a:r>
          </a:p>
          <a:p>
            <a:pPr indent="0" algn="just">
              <a:lnSpc>
                <a:spcPct val="150000"/>
              </a:lnSpc>
              <a:spcAft>
                <a:spcPts val="0"/>
              </a:spcAft>
              <a:buNone/>
            </a:pPr>
            <a:endParaRPr lang="pt-BR" sz="2000" b="1" dirty="0" smtClean="0">
              <a:solidFill>
                <a:srgbClr val="000000"/>
              </a:solidFill>
              <a:latin typeface="Arial"/>
              <a:ea typeface="Times New Roman"/>
              <a:cs typeface="Arial"/>
            </a:endParaRPr>
          </a:p>
          <a:p>
            <a:pPr indent="0" algn="just">
              <a:lnSpc>
                <a:spcPct val="150000"/>
              </a:lnSpc>
              <a:spcAft>
                <a:spcPts val="0"/>
              </a:spcAft>
              <a:buNone/>
            </a:pPr>
            <a:r>
              <a:rPr lang="pt-BR" sz="2000" b="1" dirty="0">
                <a:solidFill>
                  <a:srgbClr val="000000"/>
                </a:solidFill>
                <a:latin typeface="Arial"/>
                <a:ea typeface="Times New Roman"/>
                <a:cs typeface="Arial"/>
              </a:rPr>
              <a:t> </a:t>
            </a:r>
            <a:r>
              <a:rPr lang="pt-BR" sz="2000" dirty="0">
                <a:solidFill>
                  <a:srgbClr val="000000"/>
                </a:solidFill>
                <a:latin typeface="Arial"/>
                <a:ea typeface="Times New Roman"/>
                <a:cs typeface="Arial"/>
              </a:rPr>
              <a:t>Não tivemos mulheres com mamografia alterada, portanto não tivemos que fazer busca ativa. Apesar disso, acreditamos que se houver necessidade no futuro, a equipe estará preparada para fazer busca ativa da mulher com exame alterado, assim como fizemos para as que tiveram exame cito-patológico alterado.</a:t>
            </a:r>
            <a:endParaRPr lang="pt-BR" sz="2000" dirty="0">
              <a:solidFill>
                <a:srgbClr val="000000"/>
              </a:solidFill>
              <a:latin typeface="Arial"/>
              <a:ea typeface="Calibri"/>
              <a:cs typeface="Times New Roman"/>
            </a:endParaRPr>
          </a:p>
          <a:p>
            <a:pPr lvl="0" indent="0" algn="just">
              <a:lnSpc>
                <a:spcPct val="150000"/>
              </a:lnSpc>
              <a:buNone/>
            </a:pPr>
            <a:endParaRPr lang="pt-BR" sz="2000" b="1" dirty="0">
              <a:solidFill>
                <a:srgbClr val="000000"/>
              </a:solidFill>
              <a:latin typeface="Arial"/>
              <a:ea typeface="Calibri"/>
              <a:cs typeface="Times New Roman"/>
            </a:endParaRPr>
          </a:p>
          <a:p>
            <a:pPr marL="0" indent="0">
              <a:buNone/>
            </a:pPr>
            <a:endParaRPr lang="pt-BR" sz="2000" b="1"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Tree>
    <p:extLst>
      <p:ext uri="{BB962C8B-B14F-4D97-AF65-F5344CB8AC3E}">
        <p14:creationId xmlns:p14="http://schemas.microsoft.com/office/powerpoint/2010/main" val="4190958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68760"/>
            <a:ext cx="9144000" cy="5589240"/>
          </a:xfrm>
        </p:spPr>
        <p:style>
          <a:lnRef idx="1">
            <a:schemeClr val="accent4"/>
          </a:lnRef>
          <a:fillRef idx="2">
            <a:schemeClr val="accent4"/>
          </a:fillRef>
          <a:effectRef idx="1">
            <a:schemeClr val="accent4"/>
          </a:effectRef>
          <a:fontRef idx="minor">
            <a:schemeClr val="dk1"/>
          </a:fontRef>
        </p:style>
        <p:txBody>
          <a:bodyPr>
            <a:normAutofit/>
          </a:bodyPr>
          <a:lstStyle/>
          <a:p>
            <a:pPr indent="0" algn="just">
              <a:lnSpc>
                <a:spcPct val="150000"/>
              </a:lnSpc>
              <a:spcAft>
                <a:spcPts val="0"/>
              </a:spcAft>
              <a:buNone/>
            </a:pPr>
            <a:r>
              <a:rPr lang="pt-BR" sz="2000" b="1" dirty="0" smtClean="0">
                <a:solidFill>
                  <a:srgbClr val="000000"/>
                </a:solidFill>
                <a:latin typeface="Arial" pitchFamily="34" charset="0"/>
                <a:ea typeface="Times New Roman"/>
                <a:cs typeface="Arial" pitchFamily="34" charset="0"/>
              </a:rPr>
              <a:t>4. Melhorar </a:t>
            </a:r>
            <a:r>
              <a:rPr lang="pt-BR" sz="2000" b="1" dirty="0">
                <a:solidFill>
                  <a:srgbClr val="000000"/>
                </a:solidFill>
                <a:latin typeface="Arial" pitchFamily="34" charset="0"/>
                <a:ea typeface="Times New Roman"/>
                <a:cs typeface="Arial" pitchFamily="34" charset="0"/>
              </a:rPr>
              <a:t>o registro das informações</a:t>
            </a:r>
            <a:endParaRPr lang="pt-BR" sz="2000" b="1" dirty="0">
              <a:solidFill>
                <a:srgbClr val="000000"/>
              </a:solidFill>
              <a:latin typeface="Arial" pitchFamily="34" charset="0"/>
              <a:ea typeface="Calibri"/>
              <a:cs typeface="Arial" pitchFamily="34" charset="0"/>
            </a:endParaRPr>
          </a:p>
          <a:p>
            <a:pPr indent="0" algn="just">
              <a:lnSpc>
                <a:spcPct val="150000"/>
              </a:lnSpc>
              <a:spcAft>
                <a:spcPts val="0"/>
              </a:spcAft>
              <a:buNone/>
            </a:pPr>
            <a:r>
              <a:rPr lang="pt-BR" sz="2000" b="1" dirty="0">
                <a:solidFill>
                  <a:srgbClr val="000000"/>
                </a:solidFill>
                <a:latin typeface="Arial" pitchFamily="34" charset="0"/>
                <a:ea typeface="Times New Roman"/>
                <a:cs typeface="Arial" pitchFamily="34" charset="0"/>
              </a:rPr>
              <a:t>4.1. Manter registro da coleta de exame cito-patológico de colo de </a:t>
            </a:r>
            <a:r>
              <a:rPr lang="pt-BR" sz="2000" b="1" dirty="0" smtClean="0">
                <a:solidFill>
                  <a:srgbClr val="000000"/>
                </a:solidFill>
                <a:latin typeface="Arial" pitchFamily="34" charset="0"/>
                <a:ea typeface="Times New Roman"/>
                <a:cs typeface="Arial" pitchFamily="34" charset="0"/>
              </a:rPr>
              <a:t>útero  em </a:t>
            </a:r>
            <a:r>
              <a:rPr lang="pt-BR" sz="2000" b="1" dirty="0">
                <a:solidFill>
                  <a:srgbClr val="000000"/>
                </a:solidFill>
                <a:latin typeface="Arial" pitchFamily="34" charset="0"/>
                <a:ea typeface="Times New Roman"/>
                <a:cs typeface="Arial" pitchFamily="34" charset="0"/>
              </a:rPr>
              <a:t>registro específico em 100% das mulheres </a:t>
            </a:r>
            <a:r>
              <a:rPr lang="pt-BR" sz="2000" b="1" dirty="0" smtClean="0">
                <a:solidFill>
                  <a:srgbClr val="000000"/>
                </a:solidFill>
                <a:latin typeface="Arial" pitchFamily="34" charset="0"/>
                <a:ea typeface="Times New Roman"/>
                <a:cs typeface="Arial" pitchFamily="34" charset="0"/>
              </a:rPr>
              <a:t>cadastradas. </a:t>
            </a:r>
          </a:p>
          <a:p>
            <a:pPr marL="685800" algn="just">
              <a:lnSpc>
                <a:spcPct val="150000"/>
              </a:lnSpc>
            </a:pPr>
            <a:r>
              <a:rPr lang="pt-BR" sz="2000" dirty="0" smtClean="0">
                <a:solidFill>
                  <a:srgbClr val="000000"/>
                </a:solidFill>
                <a:latin typeface="Arial"/>
                <a:ea typeface="Times New Roman"/>
              </a:rPr>
              <a:t>No </a:t>
            </a:r>
            <a:r>
              <a:rPr lang="pt-BR" sz="2000" dirty="0">
                <a:solidFill>
                  <a:srgbClr val="000000"/>
                </a:solidFill>
                <a:latin typeface="Arial"/>
                <a:ea typeface="Times New Roman"/>
              </a:rPr>
              <a:t>primeiro mês 100% das mulheres entre 25 e 64 anos tiverem registro adequado do exame cito-patológico de colo de útero (n=77), no segundo mês 100% (n=181) e no terceiro mês 100%(n=303). </a:t>
            </a:r>
            <a:endParaRPr lang="pt-BR" sz="2000" dirty="0" smtClean="0">
              <a:solidFill>
                <a:srgbClr val="000000"/>
              </a:solidFill>
              <a:latin typeface="Arial"/>
              <a:ea typeface="Times New Roman"/>
            </a:endParaRPr>
          </a:p>
          <a:p>
            <a:pPr marL="685800" algn="just">
              <a:lnSpc>
                <a:spcPct val="150000"/>
              </a:lnSpc>
            </a:pPr>
            <a:r>
              <a:rPr lang="pt-BR" sz="2000" dirty="0" smtClean="0">
                <a:solidFill>
                  <a:srgbClr val="000000"/>
                </a:solidFill>
                <a:latin typeface="Arial"/>
                <a:ea typeface="Times New Roman"/>
              </a:rPr>
              <a:t>Esse </a:t>
            </a:r>
            <a:r>
              <a:rPr lang="pt-BR" sz="2000" dirty="0">
                <a:solidFill>
                  <a:srgbClr val="000000"/>
                </a:solidFill>
                <a:latin typeface="Arial"/>
                <a:ea typeface="Times New Roman"/>
              </a:rPr>
              <a:t>ótimo resultado ocorreu devido ao esforço para manter o controle dos registros, que são essenciais para a organização do programa. </a:t>
            </a:r>
            <a:endParaRPr lang="pt-BR" sz="2000" b="1" dirty="0">
              <a:solidFill>
                <a:srgbClr val="000000"/>
              </a:solidFill>
              <a:latin typeface="Arial" pitchFamily="34" charset="0"/>
              <a:ea typeface="Calibri"/>
              <a:cs typeface="Arial" pitchFamily="34" charset="0"/>
            </a:endParaRPr>
          </a:p>
          <a:p>
            <a:pPr marL="0" indent="0" algn="just">
              <a:buNone/>
            </a:pPr>
            <a:endParaRPr lang="pt-BR" sz="2000"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Tree>
    <p:extLst>
      <p:ext uri="{BB962C8B-B14F-4D97-AF65-F5344CB8AC3E}">
        <p14:creationId xmlns:p14="http://schemas.microsoft.com/office/powerpoint/2010/main" val="2691640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9144000" cy="5661248"/>
          </a:xfrm>
        </p:spPr>
        <p:style>
          <a:lnRef idx="1">
            <a:schemeClr val="accent4"/>
          </a:lnRef>
          <a:fillRef idx="2">
            <a:schemeClr val="accent4"/>
          </a:fillRef>
          <a:effectRef idx="1">
            <a:schemeClr val="accent4"/>
          </a:effectRef>
          <a:fontRef idx="minor">
            <a:schemeClr val="dk1"/>
          </a:fontRef>
        </p:style>
        <p:txBody>
          <a:bodyPr>
            <a:normAutofit/>
          </a:bodyPr>
          <a:lstStyle/>
          <a:p>
            <a:pPr indent="0" algn="just">
              <a:lnSpc>
                <a:spcPct val="150000"/>
              </a:lnSpc>
              <a:spcAft>
                <a:spcPts val="0"/>
              </a:spcAft>
              <a:buNone/>
            </a:pPr>
            <a:r>
              <a:rPr lang="pt-BR" sz="2000" b="1" dirty="0" smtClean="0">
                <a:solidFill>
                  <a:srgbClr val="000000"/>
                </a:solidFill>
                <a:latin typeface="Arial"/>
                <a:ea typeface="Times New Roman"/>
                <a:cs typeface="Arial"/>
              </a:rPr>
              <a:t>4.2. Manter registro da realização da mamografia em registro específico em 100% das mulheres cadastradas</a:t>
            </a:r>
            <a:r>
              <a:rPr lang="pt-BR" sz="2000" dirty="0" smtClean="0">
                <a:solidFill>
                  <a:srgbClr val="000000"/>
                </a:solidFill>
                <a:latin typeface="Arial"/>
                <a:ea typeface="Times New Roman"/>
                <a:cs typeface="Arial"/>
              </a:rPr>
              <a:t> </a:t>
            </a:r>
          </a:p>
          <a:p>
            <a:pPr marL="685800" algn="just">
              <a:lnSpc>
                <a:spcPct val="150000"/>
              </a:lnSpc>
            </a:pPr>
            <a:r>
              <a:rPr lang="pt-BR" sz="2000" dirty="0" smtClean="0">
                <a:solidFill>
                  <a:srgbClr val="000000"/>
                </a:solidFill>
                <a:latin typeface="Arial"/>
                <a:ea typeface="Times New Roman"/>
                <a:cs typeface="Arial"/>
              </a:rPr>
              <a:t>Este </a:t>
            </a:r>
            <a:r>
              <a:rPr lang="pt-BR" sz="2000" dirty="0">
                <a:solidFill>
                  <a:srgbClr val="000000"/>
                </a:solidFill>
                <a:latin typeface="Arial"/>
                <a:ea typeface="Times New Roman"/>
                <a:cs typeface="Arial"/>
              </a:rPr>
              <a:t>indicador também apresentou os resultados alcançando a meta desde o primeiro mês, quando 100% das mulheres entre 50 e 69 anos tiverem registro adequado da mamografia </a:t>
            </a:r>
            <a:endParaRPr lang="pt-BR" sz="2000" dirty="0" smtClean="0">
              <a:solidFill>
                <a:srgbClr val="000000"/>
              </a:solidFill>
              <a:latin typeface="Arial"/>
              <a:ea typeface="Times New Roman"/>
              <a:cs typeface="Arial"/>
            </a:endParaRPr>
          </a:p>
          <a:p>
            <a:pPr marL="685800" algn="just">
              <a:lnSpc>
                <a:spcPct val="150000"/>
              </a:lnSpc>
            </a:pPr>
            <a:r>
              <a:rPr lang="pt-BR" sz="2000" dirty="0" smtClean="0">
                <a:solidFill>
                  <a:srgbClr val="000000"/>
                </a:solidFill>
                <a:latin typeface="Arial"/>
                <a:ea typeface="Times New Roman"/>
                <a:cs typeface="Arial"/>
              </a:rPr>
              <a:t>Desde </a:t>
            </a:r>
            <a:r>
              <a:rPr lang="pt-BR" sz="2000" dirty="0">
                <a:solidFill>
                  <a:srgbClr val="000000"/>
                </a:solidFill>
                <a:latin typeface="Arial"/>
                <a:ea typeface="Times New Roman"/>
                <a:cs typeface="Arial"/>
              </a:rPr>
              <a:t>o inicio do projeto priorizamos os arquivos de mamografia já que isso nos permitiu ter melhor controle das mulheres com exame em dia, com avaliação dos resultados e permitiu a equipe fazer avaliação continuada da qualidade do programa e do projeto de intervenção. </a:t>
            </a:r>
            <a:endParaRPr lang="pt-BR" b="1"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Tree>
    <p:extLst>
      <p:ext uri="{BB962C8B-B14F-4D97-AF65-F5344CB8AC3E}">
        <p14:creationId xmlns:p14="http://schemas.microsoft.com/office/powerpoint/2010/main" val="1415765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9144000" cy="5661248"/>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indent="0" algn="just">
              <a:lnSpc>
                <a:spcPct val="150000"/>
              </a:lnSpc>
              <a:buNone/>
            </a:pPr>
            <a:r>
              <a:rPr lang="pt-BR" sz="8000" b="1" dirty="0">
                <a:solidFill>
                  <a:srgbClr val="000000"/>
                </a:solidFill>
                <a:latin typeface="Arial"/>
                <a:ea typeface="Times New Roman"/>
                <a:cs typeface="Arial"/>
              </a:rPr>
              <a:t>5. Mapear as mulheres de risco para câncer de colo de útero e de mama</a:t>
            </a:r>
            <a:endParaRPr lang="pt-BR" sz="8000" b="1" dirty="0">
              <a:solidFill>
                <a:srgbClr val="000000"/>
              </a:solidFill>
              <a:latin typeface="Arial"/>
              <a:ea typeface="Calibri"/>
              <a:cs typeface="Times New Roman"/>
            </a:endParaRPr>
          </a:p>
          <a:p>
            <a:pPr indent="0" algn="just">
              <a:lnSpc>
                <a:spcPct val="150000"/>
              </a:lnSpc>
              <a:buNone/>
            </a:pPr>
            <a:r>
              <a:rPr lang="pt-BR" sz="8000" b="1" dirty="0">
                <a:solidFill>
                  <a:srgbClr val="000000"/>
                </a:solidFill>
                <a:latin typeface="Arial"/>
                <a:ea typeface="Times New Roman"/>
                <a:cs typeface="Arial"/>
              </a:rPr>
              <a:t>5.1  Pesquisar sinais de alerta para  câncer de colo de útero em 100% das mulheres entre 25 e 64 anos (Dor e sangramento após relação sexual e/ou corrimento vaginal excessivo)</a:t>
            </a:r>
          </a:p>
          <a:p>
            <a:pPr indent="0" algn="just">
              <a:lnSpc>
                <a:spcPct val="150000"/>
              </a:lnSpc>
              <a:buNone/>
            </a:pPr>
            <a:r>
              <a:rPr lang="pt-BR" sz="8000" b="1" dirty="0">
                <a:solidFill>
                  <a:srgbClr val="000000"/>
                </a:solidFill>
                <a:latin typeface="Arial"/>
                <a:ea typeface="Times New Roman"/>
                <a:cs typeface="Arial"/>
              </a:rPr>
              <a:t>5.2. Realizar avaliação de risco para câncer de mama em 100% das mulheres entre 50 e 69 </a:t>
            </a:r>
            <a:r>
              <a:rPr lang="pt-BR" sz="8000" b="1" dirty="0" smtClean="0">
                <a:solidFill>
                  <a:srgbClr val="000000"/>
                </a:solidFill>
                <a:latin typeface="Arial"/>
                <a:ea typeface="Times New Roman"/>
                <a:cs typeface="Arial"/>
              </a:rPr>
              <a:t>anos</a:t>
            </a:r>
            <a:endParaRPr lang="pt-BR" sz="8000" b="1" dirty="0">
              <a:solidFill>
                <a:srgbClr val="000000"/>
              </a:solidFill>
              <a:latin typeface="Arial"/>
              <a:ea typeface="Calibri"/>
              <a:cs typeface="Times New Roman"/>
            </a:endParaRPr>
          </a:p>
          <a:p>
            <a:pPr marL="1485900" indent="-1143000" algn="just">
              <a:lnSpc>
                <a:spcPct val="150000"/>
              </a:lnSpc>
            </a:pPr>
            <a:r>
              <a:rPr lang="pt-BR" sz="8000" dirty="0">
                <a:solidFill>
                  <a:srgbClr val="000000"/>
                </a:solidFill>
                <a:latin typeface="Arial"/>
                <a:ea typeface="Times New Roman"/>
                <a:cs typeface="Arial"/>
              </a:rPr>
              <a:t>100% das mulheres entre 25 e 64 anos com pesquisa de sinais de alerta para câncer de colo de útero nos 3 </a:t>
            </a:r>
            <a:r>
              <a:rPr lang="pt-BR" sz="8000" dirty="0" smtClean="0">
                <a:solidFill>
                  <a:srgbClr val="000000"/>
                </a:solidFill>
                <a:latin typeface="Arial"/>
                <a:ea typeface="Times New Roman"/>
                <a:cs typeface="Arial"/>
              </a:rPr>
              <a:t>meses</a:t>
            </a:r>
            <a:endParaRPr lang="pt-BR" sz="8000" dirty="0">
              <a:solidFill>
                <a:srgbClr val="000000"/>
              </a:solidFill>
              <a:latin typeface="Arial"/>
              <a:ea typeface="Times New Roman"/>
              <a:cs typeface="Arial"/>
            </a:endParaRPr>
          </a:p>
          <a:p>
            <a:pPr marL="1485900" indent="-1143000" algn="just">
              <a:lnSpc>
                <a:spcPct val="150000"/>
              </a:lnSpc>
            </a:pPr>
            <a:r>
              <a:rPr lang="pt-BR" sz="8000" dirty="0">
                <a:solidFill>
                  <a:srgbClr val="000000"/>
                </a:solidFill>
                <a:latin typeface="Arial"/>
                <a:ea typeface="Times New Roman"/>
                <a:cs typeface="Arial"/>
              </a:rPr>
              <a:t>100% das mulheres entre 50 e 69 anos tiveram avaliação de sinais de risco para câncer de mama </a:t>
            </a:r>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Tree>
    <p:extLst>
      <p:ext uri="{BB962C8B-B14F-4D97-AF65-F5344CB8AC3E}">
        <p14:creationId xmlns:p14="http://schemas.microsoft.com/office/powerpoint/2010/main" val="390886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9144000" cy="5661248"/>
          </a:xfrm>
        </p:spPr>
        <p:style>
          <a:lnRef idx="1">
            <a:schemeClr val="accent4"/>
          </a:lnRef>
          <a:fillRef idx="2">
            <a:schemeClr val="accent4"/>
          </a:fillRef>
          <a:effectRef idx="1">
            <a:schemeClr val="accent4"/>
          </a:effectRef>
          <a:fontRef idx="minor">
            <a:schemeClr val="dk1"/>
          </a:fontRef>
        </p:style>
        <p:txBody>
          <a:bodyPr>
            <a:normAutofit/>
          </a:bodyPr>
          <a:lstStyle/>
          <a:p>
            <a:pPr indent="0" algn="just">
              <a:lnSpc>
                <a:spcPct val="150000"/>
              </a:lnSpc>
              <a:buNone/>
            </a:pPr>
            <a:r>
              <a:rPr lang="pt-BR" sz="1800" b="1" dirty="0">
                <a:solidFill>
                  <a:srgbClr val="000000"/>
                </a:solidFill>
                <a:latin typeface="Arial"/>
                <a:ea typeface="Times New Roman"/>
                <a:cs typeface="Arial"/>
              </a:rPr>
              <a:t>6. Promover a saúde das mulheres que realizam detecção precoce de câncer de colo de útero e de mama  na unidade de </a:t>
            </a:r>
            <a:r>
              <a:rPr lang="pt-BR" sz="1800" b="1" dirty="0" smtClean="0">
                <a:solidFill>
                  <a:srgbClr val="000000"/>
                </a:solidFill>
                <a:latin typeface="Arial"/>
                <a:ea typeface="Times New Roman"/>
                <a:cs typeface="Arial"/>
              </a:rPr>
              <a:t>saúde </a:t>
            </a:r>
            <a:endParaRPr lang="pt-BR" sz="1800" b="1" dirty="0">
              <a:solidFill>
                <a:srgbClr val="000000"/>
              </a:solidFill>
              <a:latin typeface="Arial"/>
              <a:ea typeface="Calibri"/>
              <a:cs typeface="Times New Roman"/>
            </a:endParaRPr>
          </a:p>
          <a:p>
            <a:pPr indent="0" algn="just">
              <a:lnSpc>
                <a:spcPct val="150000"/>
              </a:lnSpc>
              <a:spcAft>
                <a:spcPts val="0"/>
              </a:spcAft>
              <a:buNone/>
            </a:pPr>
            <a:r>
              <a:rPr lang="pt-BR" sz="1600" b="1" dirty="0">
                <a:solidFill>
                  <a:srgbClr val="000000"/>
                </a:solidFill>
                <a:latin typeface="Arial"/>
                <a:ea typeface="Times New Roman"/>
                <a:cs typeface="Arial"/>
              </a:rPr>
              <a:t>6.1</a:t>
            </a:r>
            <a:r>
              <a:rPr lang="pt-BR" sz="1600" b="1" dirty="0" smtClean="0">
                <a:solidFill>
                  <a:srgbClr val="000000"/>
                </a:solidFill>
                <a:latin typeface="Arial"/>
                <a:ea typeface="Times New Roman"/>
                <a:cs typeface="Arial"/>
              </a:rPr>
              <a:t>. Orientar </a:t>
            </a:r>
            <a:r>
              <a:rPr lang="pt-BR" sz="1600" b="1" dirty="0">
                <a:solidFill>
                  <a:srgbClr val="000000"/>
                </a:solidFill>
                <a:latin typeface="Arial"/>
                <a:ea typeface="Times New Roman"/>
                <a:cs typeface="Arial"/>
              </a:rPr>
              <a:t>100% das mulheres cadastradas sobre doenças sexualmente transmissíveis (DST) e fatores de risco para câncer de colo de </a:t>
            </a:r>
            <a:r>
              <a:rPr lang="pt-BR" sz="1600" b="1" dirty="0" smtClean="0">
                <a:solidFill>
                  <a:srgbClr val="000000"/>
                </a:solidFill>
                <a:latin typeface="Arial"/>
                <a:ea typeface="Times New Roman"/>
                <a:cs typeface="Arial"/>
              </a:rPr>
              <a:t>útero</a:t>
            </a:r>
          </a:p>
          <a:p>
            <a:pPr indent="0" algn="just">
              <a:lnSpc>
                <a:spcPct val="150000"/>
              </a:lnSpc>
              <a:buNone/>
            </a:pPr>
            <a:r>
              <a:rPr lang="pt-BR" sz="1600" b="1" dirty="0">
                <a:solidFill>
                  <a:srgbClr val="000000"/>
                </a:solidFill>
                <a:latin typeface="Arial"/>
                <a:ea typeface="Times New Roman"/>
                <a:cs typeface="Arial"/>
              </a:rPr>
              <a:t>6.2. Orientar 100% das mulheres cadastradas sobre doenças sexualmente transmissíveis (DST) e fatores de risco para câncer de </a:t>
            </a:r>
            <a:r>
              <a:rPr lang="pt-BR" sz="1600" b="1" dirty="0" smtClean="0">
                <a:solidFill>
                  <a:srgbClr val="000000"/>
                </a:solidFill>
                <a:latin typeface="Arial"/>
                <a:ea typeface="Times New Roman"/>
                <a:cs typeface="Arial"/>
              </a:rPr>
              <a:t>mama</a:t>
            </a:r>
            <a:endParaRPr lang="pt-BR" sz="1600" dirty="0" smtClean="0">
              <a:solidFill>
                <a:srgbClr val="000000"/>
              </a:solidFill>
              <a:latin typeface="Arial"/>
              <a:ea typeface="Times New Roman"/>
              <a:cs typeface="Arial"/>
            </a:endParaRPr>
          </a:p>
          <a:p>
            <a:pPr marL="685800" algn="just">
              <a:lnSpc>
                <a:spcPct val="150000"/>
              </a:lnSpc>
            </a:pPr>
            <a:r>
              <a:rPr lang="pt-BR" sz="1800" dirty="0" smtClean="0">
                <a:solidFill>
                  <a:srgbClr val="000000"/>
                </a:solidFill>
                <a:latin typeface="Arial"/>
                <a:ea typeface="Times New Roman"/>
                <a:cs typeface="Arial"/>
              </a:rPr>
              <a:t>100</a:t>
            </a:r>
            <a:r>
              <a:rPr lang="pt-BR" sz="1800" dirty="0">
                <a:solidFill>
                  <a:srgbClr val="000000"/>
                </a:solidFill>
                <a:latin typeface="Arial"/>
                <a:ea typeface="Times New Roman"/>
                <a:cs typeface="Arial"/>
              </a:rPr>
              <a:t>% das mulheres entre 25 e 64 anos </a:t>
            </a:r>
            <a:r>
              <a:rPr lang="pt-BR" sz="1800" dirty="0" smtClean="0">
                <a:solidFill>
                  <a:srgbClr val="000000"/>
                </a:solidFill>
                <a:latin typeface="Arial"/>
                <a:ea typeface="Times New Roman"/>
                <a:cs typeface="Arial"/>
              </a:rPr>
              <a:t>receberam </a:t>
            </a:r>
            <a:r>
              <a:rPr lang="pt-BR" sz="1800" dirty="0">
                <a:solidFill>
                  <a:srgbClr val="000000"/>
                </a:solidFill>
                <a:latin typeface="Arial"/>
                <a:ea typeface="Times New Roman"/>
                <a:cs typeface="Arial"/>
              </a:rPr>
              <a:t>orientação sobre doenças </a:t>
            </a:r>
            <a:r>
              <a:rPr lang="pt-BR" sz="1800" dirty="0" err="1">
                <a:solidFill>
                  <a:srgbClr val="000000"/>
                </a:solidFill>
                <a:latin typeface="Arial"/>
                <a:ea typeface="Times New Roman"/>
                <a:cs typeface="Arial"/>
              </a:rPr>
              <a:t>DSTs</a:t>
            </a:r>
            <a:r>
              <a:rPr lang="pt-BR" sz="1800" dirty="0">
                <a:solidFill>
                  <a:srgbClr val="000000"/>
                </a:solidFill>
                <a:latin typeface="Arial"/>
                <a:ea typeface="Times New Roman"/>
                <a:cs typeface="Arial"/>
              </a:rPr>
              <a:t> e fatores de risco para câncer de colo de </a:t>
            </a:r>
            <a:r>
              <a:rPr lang="pt-BR" sz="1800" dirty="0" smtClean="0">
                <a:solidFill>
                  <a:srgbClr val="000000"/>
                </a:solidFill>
                <a:latin typeface="Arial"/>
                <a:ea typeface="Times New Roman"/>
                <a:cs typeface="Arial"/>
              </a:rPr>
              <a:t>útero</a:t>
            </a:r>
          </a:p>
          <a:p>
            <a:pPr marL="685800" algn="just">
              <a:lnSpc>
                <a:spcPct val="150000"/>
              </a:lnSpc>
            </a:pPr>
            <a:r>
              <a:rPr lang="pt-BR" sz="1800" dirty="0">
                <a:solidFill>
                  <a:srgbClr val="000000"/>
                </a:solidFill>
                <a:latin typeface="Arial"/>
                <a:ea typeface="Times New Roman"/>
                <a:cs typeface="Arial"/>
              </a:rPr>
              <a:t>100% das mulheres entre 50 e 69 anos receberam orientação de </a:t>
            </a:r>
            <a:r>
              <a:rPr lang="pt-BR" sz="1800" dirty="0" err="1">
                <a:solidFill>
                  <a:srgbClr val="000000"/>
                </a:solidFill>
                <a:latin typeface="Arial"/>
                <a:ea typeface="Times New Roman"/>
                <a:cs typeface="Arial"/>
              </a:rPr>
              <a:t>DSTs</a:t>
            </a:r>
            <a:r>
              <a:rPr lang="pt-BR" sz="1800" dirty="0">
                <a:solidFill>
                  <a:srgbClr val="000000"/>
                </a:solidFill>
                <a:latin typeface="Arial"/>
                <a:ea typeface="Times New Roman"/>
                <a:cs typeface="Arial"/>
              </a:rPr>
              <a:t> e fatores de risco  para câncer de mama</a:t>
            </a:r>
            <a:endParaRPr lang="pt-BR" sz="1800" dirty="0">
              <a:solidFill>
                <a:srgbClr val="000000"/>
              </a:solidFill>
              <a:latin typeface="Arial"/>
              <a:ea typeface="Calibri"/>
              <a:cs typeface="Times New Roman"/>
            </a:endParaRPr>
          </a:p>
          <a:p>
            <a:endParaRPr lang="pt-BR" sz="2800"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
        <p:nvSpPr>
          <p:cNvPr id="2" name="Rectangle 1"/>
          <p:cNvSpPr/>
          <p:nvPr/>
        </p:nvSpPr>
        <p:spPr>
          <a:xfrm>
            <a:off x="323528" y="5445224"/>
            <a:ext cx="8640960" cy="131574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indent="0" algn="just">
              <a:lnSpc>
                <a:spcPct val="150000"/>
              </a:lnSpc>
              <a:spcAft>
                <a:spcPts val="0"/>
              </a:spcAft>
              <a:buNone/>
            </a:pPr>
            <a:r>
              <a:rPr lang="pt-BR" dirty="0" smtClean="0">
                <a:solidFill>
                  <a:srgbClr val="000000"/>
                </a:solidFill>
                <a:latin typeface="Arial"/>
                <a:ea typeface="Times New Roman"/>
                <a:cs typeface="Arial"/>
              </a:rPr>
              <a:t>Detecção de alta prevalência de </a:t>
            </a:r>
            <a:r>
              <a:rPr lang="pt-BR" dirty="0" err="1" smtClean="0">
                <a:solidFill>
                  <a:srgbClr val="000000"/>
                </a:solidFill>
                <a:latin typeface="Arial"/>
                <a:ea typeface="Times New Roman"/>
                <a:cs typeface="Arial"/>
              </a:rPr>
              <a:t>DSTs</a:t>
            </a:r>
            <a:r>
              <a:rPr lang="pt-BR" dirty="0" smtClean="0">
                <a:solidFill>
                  <a:srgbClr val="000000"/>
                </a:solidFill>
                <a:latin typeface="Arial"/>
                <a:ea typeface="Times New Roman"/>
                <a:cs typeface="Arial"/>
              </a:rPr>
              <a:t>, como </a:t>
            </a:r>
            <a:r>
              <a:rPr lang="pt-BR" dirty="0">
                <a:solidFill>
                  <a:srgbClr val="000000"/>
                </a:solidFill>
                <a:latin typeface="Arial"/>
                <a:ea typeface="Times New Roman"/>
                <a:cs typeface="Arial"/>
              </a:rPr>
              <a:t>sífilis, pois a equipe verificou a necessidade de fazer os teste de sífilis e HIV para aquelas mulheres que </a:t>
            </a:r>
            <a:r>
              <a:rPr lang="pt-BR" dirty="0" smtClean="0">
                <a:solidFill>
                  <a:srgbClr val="000000"/>
                </a:solidFill>
                <a:latin typeface="Arial"/>
                <a:ea typeface="Times New Roman"/>
                <a:cs typeface="Arial"/>
              </a:rPr>
              <a:t>aceitassem</a:t>
            </a:r>
            <a:endParaRPr lang="pt-BR" dirty="0">
              <a:solidFill>
                <a:srgbClr val="000000"/>
              </a:solidFill>
              <a:latin typeface="Arial"/>
              <a:ea typeface="Calibri"/>
              <a:cs typeface="Times New Roman"/>
            </a:endParaRPr>
          </a:p>
        </p:txBody>
      </p:sp>
    </p:spTree>
    <p:extLst>
      <p:ext uri="{BB962C8B-B14F-4D97-AF65-F5344CB8AC3E}">
        <p14:creationId xmlns:p14="http://schemas.microsoft.com/office/powerpoint/2010/main" val="2920627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p:spPr>
        <p:style>
          <a:lnRef idx="3">
            <a:schemeClr val="lt1"/>
          </a:lnRef>
          <a:fillRef idx="1">
            <a:schemeClr val="accent4"/>
          </a:fillRef>
          <a:effectRef idx="1">
            <a:schemeClr val="accent4"/>
          </a:effectRef>
          <a:fontRef idx="minor">
            <a:schemeClr val="lt1"/>
          </a:fontRef>
        </p:style>
        <p:txBody>
          <a:bodyPr>
            <a:normAutofit fontScale="90000"/>
          </a:bodyPr>
          <a:lstStyle/>
          <a:p>
            <a:pPr algn="just"/>
            <a:r>
              <a:rPr lang="pt-BR" sz="2000" dirty="0">
                <a:solidFill>
                  <a:srgbClr val="333333"/>
                </a:solidFill>
                <a:latin typeface="Arial" pitchFamily="34" charset="0"/>
                <a:cs typeface="Arial" pitchFamily="34" charset="0"/>
              </a:rPr>
              <a:t/>
            </a:r>
            <a:br>
              <a:rPr lang="pt-BR" sz="2000" dirty="0">
                <a:solidFill>
                  <a:srgbClr val="333333"/>
                </a:solidFill>
                <a:latin typeface="Arial" pitchFamily="34" charset="0"/>
                <a:cs typeface="Arial" pitchFamily="34" charset="0"/>
              </a:rPr>
            </a:br>
            <a:r>
              <a:rPr lang="pt-BR" sz="2000" dirty="0">
                <a:solidFill>
                  <a:srgbClr val="333333"/>
                </a:solidFill>
                <a:latin typeface="Arial" pitchFamily="34" charset="0"/>
                <a:cs typeface="Arial" pitchFamily="34" charset="0"/>
              </a:rPr>
              <a:t> </a:t>
            </a:r>
            <a:br>
              <a:rPr lang="pt-BR" sz="2000" dirty="0">
                <a:solidFill>
                  <a:srgbClr val="333333"/>
                </a:solidFill>
                <a:latin typeface="Arial" pitchFamily="34" charset="0"/>
                <a:cs typeface="Arial" pitchFamily="34" charset="0"/>
              </a:rPr>
            </a:br>
            <a:r>
              <a:rPr lang="pt-BR" b="1" dirty="0">
                <a:solidFill>
                  <a:srgbClr val="333333"/>
                </a:solidFill>
                <a:latin typeface="Arial" pitchFamily="34" charset="0"/>
                <a:cs typeface="Arial" pitchFamily="34" charset="0"/>
              </a:rPr>
              <a:t>D</a:t>
            </a:r>
            <a:r>
              <a:rPr lang="pt-BR" b="1" dirty="0" smtClean="0">
                <a:solidFill>
                  <a:srgbClr val="333333"/>
                </a:solidFill>
                <a:latin typeface="Arial" pitchFamily="34" charset="0"/>
                <a:cs typeface="Arial" pitchFamily="34" charset="0"/>
              </a:rPr>
              <a:t>iscussão </a:t>
            </a:r>
            <a:r>
              <a:rPr lang="pt-BR" dirty="0">
                <a:solidFill>
                  <a:srgbClr val="333333"/>
                </a:solidFill>
                <a:latin typeface="Arial" pitchFamily="34" charset="0"/>
                <a:cs typeface="Arial" pitchFamily="34" charset="0"/>
              </a:rPr>
              <a:t/>
            </a:r>
            <a:br>
              <a:rPr lang="pt-BR" dirty="0">
                <a:solidFill>
                  <a:srgbClr val="333333"/>
                </a:solidFill>
                <a:latin typeface="Arial" pitchFamily="34" charset="0"/>
                <a:cs typeface="Arial" pitchFamily="34" charset="0"/>
              </a:rPr>
            </a:br>
            <a:endParaRPr lang="pt-BR" dirty="0"/>
          </a:p>
        </p:txBody>
      </p:sp>
      <p:sp>
        <p:nvSpPr>
          <p:cNvPr id="3" name="Espaço Reservado para Conteúdo 2"/>
          <p:cNvSpPr>
            <a:spLocks noGrp="1"/>
          </p:cNvSpPr>
          <p:nvPr>
            <p:ph idx="1"/>
          </p:nvPr>
        </p:nvSpPr>
        <p:spPr>
          <a:xfrm>
            <a:off x="0" y="836712"/>
            <a:ext cx="9144000" cy="6021288"/>
          </a:xfrm>
        </p:spPr>
        <p:style>
          <a:lnRef idx="1">
            <a:schemeClr val="accent4"/>
          </a:lnRef>
          <a:fillRef idx="2">
            <a:schemeClr val="accent4"/>
          </a:fillRef>
          <a:effectRef idx="1">
            <a:schemeClr val="accent4"/>
          </a:effectRef>
          <a:fontRef idx="minor">
            <a:schemeClr val="dk1"/>
          </a:fontRef>
        </p:style>
        <p:txBody>
          <a:bodyPr>
            <a:normAutofit/>
          </a:bodyPr>
          <a:lstStyle/>
          <a:p>
            <a:pPr marR="151130" indent="540385" algn="just">
              <a:lnSpc>
                <a:spcPct val="150000"/>
              </a:lnSpc>
              <a:spcAft>
                <a:spcPts val="0"/>
              </a:spcAft>
            </a:pPr>
            <a:r>
              <a:rPr lang="pt-BR" sz="2000" dirty="0">
                <a:solidFill>
                  <a:srgbClr val="000000"/>
                </a:solidFill>
                <a:latin typeface="Arial" pitchFamily="34" charset="0"/>
                <a:ea typeface="Times New Roman"/>
                <a:cs typeface="Arial" pitchFamily="34" charset="0"/>
              </a:rPr>
              <a:t>Através da intervenção realizada, a equipe conheceu o total de mulheres da área de abrangência da ESF: um total de 1070 mulheres na faixa etária entre 25 e 64 anos de idade e 411 mulheres entre 50 e 69 anos de idade para uma população total de 4292 pessoas. </a:t>
            </a:r>
            <a:endParaRPr lang="pt-BR" sz="2000" dirty="0" smtClean="0">
              <a:solidFill>
                <a:srgbClr val="000000"/>
              </a:solidFill>
              <a:latin typeface="Arial" pitchFamily="34" charset="0"/>
              <a:ea typeface="Times New Roman"/>
              <a:cs typeface="Arial" pitchFamily="34" charset="0"/>
            </a:endParaRPr>
          </a:p>
          <a:p>
            <a:pPr marR="151130" indent="540385" algn="just">
              <a:lnSpc>
                <a:spcPct val="150000"/>
              </a:lnSpc>
              <a:spcAft>
                <a:spcPts val="0"/>
              </a:spcAft>
            </a:pPr>
            <a:r>
              <a:rPr lang="pt-BR" sz="2000" dirty="0" smtClean="0">
                <a:solidFill>
                  <a:srgbClr val="000000"/>
                </a:solidFill>
                <a:latin typeface="Arial" pitchFamily="34" charset="0"/>
                <a:ea typeface="Times New Roman"/>
                <a:cs typeface="Arial" pitchFamily="34" charset="0"/>
              </a:rPr>
              <a:t>Foi </a:t>
            </a:r>
            <a:r>
              <a:rPr lang="pt-BR" sz="2000" dirty="0">
                <a:solidFill>
                  <a:srgbClr val="000000"/>
                </a:solidFill>
                <a:latin typeface="Arial" pitchFamily="34" charset="0"/>
                <a:ea typeface="Times New Roman"/>
                <a:cs typeface="Arial" pitchFamily="34" charset="0"/>
              </a:rPr>
              <a:t>feita uma importante melhoria nos registros de mamografia e exames cito-</a:t>
            </a:r>
            <a:r>
              <a:rPr lang="pt-BR" sz="2000" dirty="0" smtClean="0">
                <a:solidFill>
                  <a:srgbClr val="000000"/>
                </a:solidFill>
                <a:latin typeface="Arial" pitchFamily="34" charset="0"/>
                <a:ea typeface="Times New Roman"/>
                <a:cs typeface="Arial" pitchFamily="34" charset="0"/>
              </a:rPr>
              <a:t>patológicos</a:t>
            </a:r>
          </a:p>
          <a:p>
            <a:pPr marR="151130" indent="540385" algn="just">
              <a:lnSpc>
                <a:spcPct val="150000"/>
              </a:lnSpc>
              <a:spcAft>
                <a:spcPts val="0"/>
              </a:spcAft>
            </a:pPr>
            <a:r>
              <a:rPr lang="pt-BR" sz="2000" dirty="0" smtClean="0">
                <a:solidFill>
                  <a:srgbClr val="000000"/>
                </a:solidFill>
                <a:latin typeface="Arial" pitchFamily="34" charset="0"/>
                <a:ea typeface="Times New Roman"/>
                <a:cs typeface="Arial" pitchFamily="34" charset="0"/>
              </a:rPr>
              <a:t>Através </a:t>
            </a:r>
            <a:r>
              <a:rPr lang="pt-BR" sz="2000" dirty="0">
                <a:solidFill>
                  <a:srgbClr val="000000"/>
                </a:solidFill>
                <a:latin typeface="Arial" pitchFamily="34" charset="0"/>
                <a:ea typeface="Times New Roman"/>
                <a:cs typeface="Arial" pitchFamily="34" charset="0"/>
              </a:rPr>
              <a:t>dessa relação, melhoramos a programação da periodicidade dos exames, total de mulheres com preventivo e mamografia feitos o que permite que a equipe conheça quais são as mulheres faltosas a consultas e quais dela não retornaram para acompanhamento e tratamento médico. </a:t>
            </a:r>
            <a:endParaRPr lang="pt-BR" sz="2000" dirty="0">
              <a:latin typeface="Arial" pitchFamily="34" charset="0"/>
              <a:ea typeface="Times New Roman"/>
              <a:cs typeface="Arial" pitchFamily="34" charset="0"/>
            </a:endParaRPr>
          </a:p>
          <a:p>
            <a:endParaRPr lang="pt-BR" sz="2000" dirty="0">
              <a:latin typeface="Arial" pitchFamily="34" charset="0"/>
              <a:cs typeface="Arial" pitchFamily="34" charset="0"/>
            </a:endParaRPr>
          </a:p>
        </p:txBody>
      </p:sp>
    </p:spTree>
    <p:extLst>
      <p:ext uri="{BB962C8B-B14F-4D97-AF65-F5344CB8AC3E}">
        <p14:creationId xmlns:p14="http://schemas.microsoft.com/office/powerpoint/2010/main" val="182183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pt-BR" b="1" dirty="0" smtClean="0">
                <a:solidFill>
                  <a:srgbClr val="333333"/>
                </a:solidFill>
                <a:latin typeface="Arial" pitchFamily="34" charset="0"/>
                <a:cs typeface="Arial" pitchFamily="34" charset="0"/>
              </a:rPr>
              <a:t>Introdução </a:t>
            </a:r>
            <a:r>
              <a:rPr lang="pt-BR" dirty="0">
                <a:solidFill>
                  <a:srgbClr val="333333"/>
                </a:solidFill>
                <a:latin typeface="Arial" pitchFamily="34" charset="0"/>
                <a:cs typeface="Arial" pitchFamily="34" charset="0"/>
              </a:rPr>
              <a:t/>
            </a:r>
            <a:br>
              <a:rPr lang="pt-BR" dirty="0">
                <a:solidFill>
                  <a:srgbClr val="333333"/>
                </a:solidFill>
                <a:latin typeface="Arial" pitchFamily="34" charset="0"/>
                <a:cs typeface="Arial" pitchFamily="34" charset="0"/>
              </a:rPr>
            </a:br>
            <a:endParaRPr lang="pt-BR" dirty="0"/>
          </a:p>
        </p:txBody>
      </p:sp>
      <p:sp>
        <p:nvSpPr>
          <p:cNvPr id="3" name="Espaço Reservado para Conteúdo 2"/>
          <p:cNvSpPr>
            <a:spLocks noGrp="1"/>
          </p:cNvSpPr>
          <p:nvPr>
            <p:ph idx="1"/>
          </p:nvPr>
        </p:nvSpPr>
        <p:spPr>
          <a:xfrm>
            <a:off x="0" y="1124744"/>
            <a:ext cx="9144000" cy="5733256"/>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pt-BR" sz="2000" b="1" dirty="0" smtClean="0">
                <a:solidFill>
                  <a:srgbClr val="000000"/>
                </a:solidFill>
                <a:latin typeface="Arial"/>
                <a:ea typeface="Calibri"/>
              </a:rPr>
              <a:t>OMS (2008) = 1.384.155 </a:t>
            </a:r>
            <a:r>
              <a:rPr lang="pt-BR" sz="2000" b="1" dirty="0">
                <a:solidFill>
                  <a:srgbClr val="000000"/>
                </a:solidFill>
                <a:latin typeface="Arial"/>
                <a:ea typeface="Calibri"/>
              </a:rPr>
              <a:t>casos novos de câncer da mama em todo o </a:t>
            </a:r>
            <a:r>
              <a:rPr lang="pt-BR" sz="2000" b="1" dirty="0" smtClean="0">
                <a:solidFill>
                  <a:srgbClr val="000000"/>
                </a:solidFill>
                <a:latin typeface="Arial"/>
                <a:ea typeface="Calibri"/>
              </a:rPr>
              <a:t>mundo - </a:t>
            </a:r>
            <a:r>
              <a:rPr lang="pt-BR" sz="2000" b="1" dirty="0">
                <a:solidFill>
                  <a:srgbClr val="000000"/>
                </a:solidFill>
                <a:latin typeface="Arial"/>
                <a:ea typeface="Calibri"/>
              </a:rPr>
              <a:t>tipo de câncer mais comum entre as </a:t>
            </a:r>
            <a:r>
              <a:rPr lang="pt-BR" sz="2000" b="1" dirty="0" smtClean="0">
                <a:solidFill>
                  <a:srgbClr val="000000"/>
                </a:solidFill>
                <a:latin typeface="Arial"/>
                <a:ea typeface="Calibri"/>
              </a:rPr>
              <a:t>mulheres</a:t>
            </a:r>
          </a:p>
          <a:p>
            <a:pPr algn="just"/>
            <a:r>
              <a:rPr lang="pt-BR" sz="2000" b="1" dirty="0" smtClean="0">
                <a:solidFill>
                  <a:srgbClr val="000000"/>
                </a:solidFill>
                <a:latin typeface="Arial"/>
                <a:ea typeface="Calibri"/>
              </a:rPr>
              <a:t>Nesse </a:t>
            </a:r>
            <a:r>
              <a:rPr lang="pt-BR" sz="2000" b="1" dirty="0">
                <a:solidFill>
                  <a:srgbClr val="000000"/>
                </a:solidFill>
                <a:latin typeface="Arial"/>
                <a:ea typeface="Calibri"/>
              </a:rPr>
              <a:t>mesmo ano, foram registrados cerca de 530 mil casos novos de câncer do colo do útero </a:t>
            </a:r>
            <a:endParaRPr lang="pt-BR" sz="2000" b="1" dirty="0" smtClean="0">
              <a:solidFill>
                <a:srgbClr val="000000"/>
              </a:solidFill>
              <a:latin typeface="Arial"/>
              <a:ea typeface="Calibri"/>
            </a:endParaRPr>
          </a:p>
          <a:p>
            <a:pPr algn="just"/>
            <a:endParaRPr lang="pt-BR" sz="2000" b="1" dirty="0">
              <a:solidFill>
                <a:srgbClr val="000000"/>
              </a:solidFill>
              <a:latin typeface="Arial"/>
              <a:ea typeface="Calibri"/>
              <a:cs typeface="Times New Roman"/>
            </a:endParaRPr>
          </a:p>
          <a:p>
            <a:pPr algn="just"/>
            <a:r>
              <a:rPr lang="pt-BR" sz="2000" b="1" dirty="0" smtClean="0">
                <a:latin typeface="Arial"/>
                <a:ea typeface="Calibri"/>
                <a:cs typeface="Times New Roman"/>
              </a:rPr>
              <a:t>O </a:t>
            </a:r>
            <a:r>
              <a:rPr lang="pt-BR" sz="2000" b="1" dirty="0">
                <a:latin typeface="Arial"/>
                <a:ea typeface="Calibri"/>
                <a:cs typeface="Times New Roman"/>
              </a:rPr>
              <a:t>diagnóstico precoce de qualquer tipo de câncer melhora o prognóstico e as chances de vida dos pacientes. </a:t>
            </a:r>
            <a:r>
              <a:rPr lang="pt-BR" sz="2000" b="1" dirty="0" smtClean="0">
                <a:latin typeface="Arial"/>
                <a:ea typeface="Calibri"/>
                <a:cs typeface="Times New Roman"/>
              </a:rPr>
              <a:t>Com </a:t>
            </a:r>
            <a:r>
              <a:rPr lang="pt-BR" sz="2000" b="1" dirty="0">
                <a:latin typeface="Arial"/>
                <a:ea typeface="Calibri"/>
                <a:cs typeface="Times New Roman"/>
              </a:rPr>
              <a:t>o diagnóstico precoce, pode-se oferecer um encaminhamento da mulher para atendimento e tratamento com a doença em estágios </a:t>
            </a:r>
            <a:r>
              <a:rPr lang="pt-BR" sz="2000" b="1" dirty="0" smtClean="0">
                <a:latin typeface="Arial"/>
                <a:ea typeface="Calibri"/>
                <a:cs typeface="Times New Roman"/>
              </a:rPr>
              <a:t>iniciais</a:t>
            </a:r>
          </a:p>
          <a:p>
            <a:pPr algn="just"/>
            <a:endParaRPr lang="pt-BR" sz="2000" b="1" dirty="0">
              <a:solidFill>
                <a:srgbClr val="000000"/>
              </a:solidFill>
              <a:latin typeface="Arial"/>
              <a:ea typeface="Calibri"/>
              <a:cs typeface="Times New Roman"/>
            </a:endParaRPr>
          </a:p>
          <a:p>
            <a:pPr algn="just"/>
            <a:endParaRPr lang="pt-BR" sz="2000" b="1" dirty="0" smtClean="0">
              <a:solidFill>
                <a:srgbClr val="000000"/>
              </a:solidFill>
              <a:latin typeface="Arial"/>
              <a:ea typeface="Calibri"/>
              <a:cs typeface="Times New Roman"/>
            </a:endParaRPr>
          </a:p>
          <a:p>
            <a:pPr algn="just"/>
            <a:r>
              <a:rPr lang="pt-BR" sz="2000" b="1" dirty="0" smtClean="0">
                <a:solidFill>
                  <a:srgbClr val="000000"/>
                </a:solidFill>
                <a:latin typeface="Arial"/>
                <a:ea typeface="Calibri"/>
              </a:rPr>
              <a:t>A </a:t>
            </a:r>
            <a:r>
              <a:rPr lang="pt-BR" sz="2000" b="1" dirty="0">
                <a:solidFill>
                  <a:srgbClr val="000000"/>
                </a:solidFill>
                <a:latin typeface="Arial"/>
                <a:ea typeface="Calibri"/>
              </a:rPr>
              <a:t>ESF Jardim Primavera atende uma população de </a:t>
            </a:r>
            <a:r>
              <a:rPr lang="pt-BR" sz="2000" b="1" dirty="0" smtClean="0">
                <a:solidFill>
                  <a:srgbClr val="000000"/>
                </a:solidFill>
                <a:latin typeface="Arial"/>
                <a:ea typeface="Calibri"/>
              </a:rPr>
              <a:t>4.292 </a:t>
            </a:r>
            <a:r>
              <a:rPr lang="pt-BR" sz="2000" b="1" dirty="0">
                <a:solidFill>
                  <a:srgbClr val="000000"/>
                </a:solidFill>
                <a:latin typeface="Arial"/>
                <a:ea typeface="Calibri"/>
              </a:rPr>
              <a:t>habitantes e 1.084 </a:t>
            </a:r>
            <a:r>
              <a:rPr lang="pt-BR" sz="2000" b="1" dirty="0" smtClean="0">
                <a:solidFill>
                  <a:srgbClr val="000000"/>
                </a:solidFill>
                <a:latin typeface="Arial"/>
                <a:ea typeface="Calibri"/>
              </a:rPr>
              <a:t>famílias</a:t>
            </a:r>
            <a:endParaRPr lang="pt-BR" sz="2000" b="1" dirty="0">
              <a:solidFill>
                <a:srgbClr val="000000"/>
              </a:solidFill>
              <a:latin typeface="Arial"/>
              <a:ea typeface="Calibri"/>
            </a:endParaRPr>
          </a:p>
          <a:p>
            <a:pPr algn="just"/>
            <a:endParaRPr lang="pt-BR" sz="2000" b="1" dirty="0" smtClean="0">
              <a:solidFill>
                <a:srgbClr val="000000"/>
              </a:solidFill>
              <a:latin typeface="Arial"/>
              <a:ea typeface="Calibri"/>
            </a:endParaRPr>
          </a:p>
          <a:p>
            <a:pPr algn="just"/>
            <a:r>
              <a:rPr lang="pt-BR" sz="2000" b="1" dirty="0" smtClean="0">
                <a:solidFill>
                  <a:srgbClr val="000000"/>
                </a:solidFill>
                <a:latin typeface="Arial"/>
                <a:ea typeface="Calibri"/>
              </a:rPr>
              <a:t>Localizada na cidade de Cruz Alta que encontra se ao noroeste do estado Rio Grande do Sul</a:t>
            </a:r>
            <a:endParaRPr lang="pt-BR" sz="2000" b="1" dirty="0">
              <a:solidFill>
                <a:srgbClr val="000000"/>
              </a:solidFill>
              <a:latin typeface="Arial"/>
              <a:ea typeface="Calibri"/>
              <a:cs typeface="Times New Roman"/>
            </a:endParaRPr>
          </a:p>
          <a:p>
            <a:pPr algn="just"/>
            <a:endParaRPr lang="pt-BR" sz="2000" b="1" dirty="0" smtClean="0">
              <a:latin typeface="Arial"/>
              <a:ea typeface="Calibri"/>
              <a:cs typeface="Times New Roman"/>
            </a:endParaRPr>
          </a:p>
          <a:p>
            <a:pPr algn="just"/>
            <a:endParaRPr lang="pt-BR" sz="2000" b="1" dirty="0" smtClean="0">
              <a:latin typeface="Arial"/>
              <a:ea typeface="Calibri"/>
              <a:cs typeface="Times New Roman"/>
            </a:endParaRPr>
          </a:p>
          <a:p>
            <a:pPr algn="just"/>
            <a:endParaRPr lang="pt-BR" sz="2000" b="1" dirty="0"/>
          </a:p>
        </p:txBody>
      </p:sp>
    </p:spTree>
    <p:extLst>
      <p:ext uri="{BB962C8B-B14F-4D97-AF65-F5344CB8AC3E}">
        <p14:creationId xmlns:p14="http://schemas.microsoft.com/office/powerpoint/2010/main" val="3341183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908720"/>
            <a:ext cx="9144000" cy="5949280"/>
          </a:xfrm>
        </p:spPr>
        <p:style>
          <a:lnRef idx="1">
            <a:schemeClr val="accent4"/>
          </a:lnRef>
          <a:fillRef idx="2">
            <a:schemeClr val="accent4"/>
          </a:fillRef>
          <a:effectRef idx="1">
            <a:schemeClr val="accent4"/>
          </a:effectRef>
          <a:fontRef idx="minor">
            <a:schemeClr val="dk1"/>
          </a:fontRef>
        </p:style>
        <p:txBody>
          <a:bodyPr>
            <a:noAutofit/>
          </a:bodyPr>
          <a:lstStyle/>
          <a:p>
            <a:pPr algn="just">
              <a:lnSpc>
                <a:spcPct val="120000"/>
              </a:lnSpc>
            </a:pPr>
            <a:r>
              <a:rPr lang="pt-BR" sz="2200" dirty="0">
                <a:solidFill>
                  <a:srgbClr val="000000"/>
                </a:solidFill>
                <a:latin typeface="Arial"/>
                <a:ea typeface="Calibri"/>
              </a:rPr>
              <a:t>A</a:t>
            </a:r>
            <a:r>
              <a:rPr lang="pt-BR" sz="2200" dirty="0" smtClean="0">
                <a:solidFill>
                  <a:srgbClr val="000000"/>
                </a:solidFill>
                <a:latin typeface="Arial"/>
                <a:ea typeface="Calibri"/>
              </a:rPr>
              <a:t>prender </a:t>
            </a:r>
            <a:r>
              <a:rPr lang="pt-BR" sz="2200" dirty="0">
                <a:solidFill>
                  <a:srgbClr val="000000"/>
                </a:solidFill>
                <a:latin typeface="Arial"/>
                <a:ea typeface="Calibri"/>
              </a:rPr>
              <a:t>a trabalhar em </a:t>
            </a:r>
            <a:r>
              <a:rPr lang="pt-BR" sz="2200" dirty="0" smtClean="0">
                <a:solidFill>
                  <a:srgbClr val="000000"/>
                </a:solidFill>
                <a:latin typeface="Arial"/>
                <a:ea typeface="Calibri"/>
              </a:rPr>
              <a:t>equipe</a:t>
            </a:r>
          </a:p>
          <a:p>
            <a:pPr algn="just">
              <a:lnSpc>
                <a:spcPct val="120000"/>
              </a:lnSpc>
            </a:pPr>
            <a:r>
              <a:rPr lang="pt-BR" sz="2200" dirty="0">
                <a:solidFill>
                  <a:srgbClr val="000000"/>
                </a:solidFill>
                <a:latin typeface="Arial"/>
                <a:ea typeface="Calibri"/>
              </a:rPr>
              <a:t>A</a:t>
            </a:r>
            <a:r>
              <a:rPr lang="pt-BR" sz="2200" dirty="0" smtClean="0">
                <a:solidFill>
                  <a:srgbClr val="000000"/>
                </a:solidFill>
                <a:latin typeface="Arial"/>
                <a:ea typeface="Calibri"/>
              </a:rPr>
              <a:t>umento </a:t>
            </a:r>
            <a:r>
              <a:rPr lang="pt-BR" sz="2200" dirty="0">
                <a:solidFill>
                  <a:srgbClr val="000000"/>
                </a:solidFill>
                <a:latin typeface="Arial"/>
                <a:ea typeface="Calibri"/>
              </a:rPr>
              <a:t>significativo da qualidade do </a:t>
            </a:r>
            <a:r>
              <a:rPr lang="pt-BR" sz="2200" dirty="0" smtClean="0">
                <a:solidFill>
                  <a:srgbClr val="000000"/>
                </a:solidFill>
                <a:latin typeface="Arial"/>
                <a:ea typeface="Calibri"/>
              </a:rPr>
              <a:t>serviço</a:t>
            </a:r>
          </a:p>
          <a:p>
            <a:pPr algn="just">
              <a:lnSpc>
                <a:spcPct val="120000"/>
              </a:lnSpc>
            </a:pPr>
            <a:r>
              <a:rPr lang="pt-BR" sz="2200" dirty="0" smtClean="0">
                <a:solidFill>
                  <a:srgbClr val="000000"/>
                </a:solidFill>
                <a:latin typeface="Arial"/>
                <a:ea typeface="Calibri"/>
              </a:rPr>
              <a:t>Aumentou o conhecimento </a:t>
            </a:r>
            <a:r>
              <a:rPr lang="pt-BR" sz="2200" dirty="0">
                <a:solidFill>
                  <a:srgbClr val="000000"/>
                </a:solidFill>
                <a:latin typeface="Arial"/>
                <a:ea typeface="Calibri"/>
              </a:rPr>
              <a:t>sobre as doenças de transmissão sexual, sobre os fatores de risco e como </a:t>
            </a:r>
            <a:r>
              <a:rPr lang="pt-BR" sz="2200" dirty="0" smtClean="0">
                <a:solidFill>
                  <a:srgbClr val="000000"/>
                </a:solidFill>
                <a:latin typeface="Arial"/>
                <a:ea typeface="Calibri"/>
              </a:rPr>
              <a:t>diminuí-los</a:t>
            </a:r>
          </a:p>
          <a:p>
            <a:pPr algn="just">
              <a:lnSpc>
                <a:spcPct val="120000"/>
              </a:lnSpc>
            </a:pPr>
            <a:r>
              <a:rPr lang="pt-BR" sz="2200" b="1" dirty="0" smtClean="0">
                <a:solidFill>
                  <a:srgbClr val="000000"/>
                </a:solidFill>
                <a:latin typeface="Arial"/>
                <a:ea typeface="Calibri"/>
              </a:rPr>
              <a:t>Em </a:t>
            </a:r>
            <a:r>
              <a:rPr lang="pt-BR" sz="2200" b="1" dirty="0">
                <a:solidFill>
                  <a:srgbClr val="000000"/>
                </a:solidFill>
                <a:latin typeface="Arial"/>
                <a:ea typeface="Calibri"/>
              </a:rPr>
              <a:t>nosso projeto, as mulheres que chegavam para consulta também solicitavam os testes rápido de sífilis, HIV e hepatite e foi preocupante o elevado número de mulheres que apresentaram teste para sífilis positivo (15 mulheres durante a intervenção!), sem adicionar os seus </a:t>
            </a:r>
            <a:r>
              <a:rPr lang="pt-BR" sz="2200" b="1" dirty="0" smtClean="0">
                <a:solidFill>
                  <a:srgbClr val="000000"/>
                </a:solidFill>
                <a:latin typeface="Arial"/>
                <a:ea typeface="Calibri"/>
              </a:rPr>
              <a:t>parceiros</a:t>
            </a:r>
          </a:p>
          <a:p>
            <a:pPr algn="just">
              <a:lnSpc>
                <a:spcPct val="120000"/>
              </a:lnSpc>
            </a:pPr>
            <a:r>
              <a:rPr lang="pt-BR" sz="2200" dirty="0" smtClean="0">
                <a:solidFill>
                  <a:srgbClr val="000000"/>
                </a:solidFill>
                <a:latin typeface="Arial"/>
                <a:ea typeface="Calibri"/>
              </a:rPr>
              <a:t>Todas </a:t>
            </a:r>
            <a:r>
              <a:rPr lang="pt-BR" sz="2200" dirty="0">
                <a:solidFill>
                  <a:srgbClr val="000000"/>
                </a:solidFill>
                <a:latin typeface="Arial"/>
                <a:ea typeface="Calibri"/>
              </a:rPr>
              <a:t>as ações que são desenvolvidas no projeto de intervenção devem ser incorporadas à rotina do trabalho da equipe de </a:t>
            </a:r>
            <a:r>
              <a:rPr lang="pt-BR" sz="2200" dirty="0" smtClean="0">
                <a:solidFill>
                  <a:srgbClr val="000000"/>
                </a:solidFill>
                <a:latin typeface="Arial"/>
                <a:ea typeface="Calibri"/>
              </a:rPr>
              <a:t>saúde</a:t>
            </a:r>
            <a:endParaRPr lang="pt-BR" sz="2200" dirty="0"/>
          </a:p>
        </p:txBody>
      </p:sp>
      <p:sp>
        <p:nvSpPr>
          <p:cNvPr id="4" name="Título 1"/>
          <p:cNvSpPr>
            <a:spLocks noGrp="1"/>
          </p:cNvSpPr>
          <p:nvPr>
            <p:ph type="title"/>
          </p:nvPr>
        </p:nvSpPr>
        <p:spPr>
          <a:xfrm>
            <a:off x="0" y="0"/>
            <a:ext cx="9144000" cy="764704"/>
          </a:xfrm>
        </p:spPr>
        <p:style>
          <a:lnRef idx="3">
            <a:schemeClr val="lt1"/>
          </a:lnRef>
          <a:fillRef idx="1">
            <a:schemeClr val="accent4"/>
          </a:fillRef>
          <a:effectRef idx="1">
            <a:schemeClr val="accent4"/>
          </a:effectRef>
          <a:fontRef idx="minor">
            <a:schemeClr val="lt1"/>
          </a:fontRef>
        </p:style>
        <p:txBody>
          <a:bodyPr>
            <a:normAutofit fontScale="90000"/>
          </a:bodyPr>
          <a:lstStyle/>
          <a:p>
            <a:pPr algn="just"/>
            <a:r>
              <a:rPr lang="pt-BR" sz="2000" dirty="0">
                <a:solidFill>
                  <a:srgbClr val="333333"/>
                </a:solidFill>
                <a:latin typeface="Arial" pitchFamily="34" charset="0"/>
                <a:cs typeface="Arial" pitchFamily="34" charset="0"/>
              </a:rPr>
              <a:t/>
            </a:r>
            <a:br>
              <a:rPr lang="pt-BR" sz="2000" dirty="0">
                <a:solidFill>
                  <a:srgbClr val="333333"/>
                </a:solidFill>
                <a:latin typeface="Arial" pitchFamily="34" charset="0"/>
                <a:cs typeface="Arial" pitchFamily="34" charset="0"/>
              </a:rPr>
            </a:br>
            <a:r>
              <a:rPr lang="pt-BR" sz="2000" dirty="0">
                <a:solidFill>
                  <a:srgbClr val="333333"/>
                </a:solidFill>
                <a:latin typeface="Arial" pitchFamily="34" charset="0"/>
                <a:cs typeface="Arial" pitchFamily="34" charset="0"/>
              </a:rPr>
              <a:t> </a:t>
            </a:r>
            <a:br>
              <a:rPr lang="pt-BR" sz="2000" dirty="0">
                <a:solidFill>
                  <a:srgbClr val="333333"/>
                </a:solidFill>
                <a:latin typeface="Arial" pitchFamily="34" charset="0"/>
                <a:cs typeface="Arial" pitchFamily="34" charset="0"/>
              </a:rPr>
            </a:br>
            <a:r>
              <a:rPr lang="pt-BR" b="1" dirty="0">
                <a:solidFill>
                  <a:srgbClr val="333333"/>
                </a:solidFill>
                <a:latin typeface="Arial" pitchFamily="34" charset="0"/>
                <a:cs typeface="Arial" pitchFamily="34" charset="0"/>
              </a:rPr>
              <a:t>D</a:t>
            </a:r>
            <a:r>
              <a:rPr lang="pt-BR" b="1" dirty="0" smtClean="0">
                <a:solidFill>
                  <a:srgbClr val="333333"/>
                </a:solidFill>
                <a:latin typeface="Arial" pitchFamily="34" charset="0"/>
                <a:cs typeface="Arial" pitchFamily="34" charset="0"/>
              </a:rPr>
              <a:t>iscussão </a:t>
            </a:r>
            <a:r>
              <a:rPr lang="pt-BR" dirty="0">
                <a:solidFill>
                  <a:srgbClr val="333333"/>
                </a:solidFill>
                <a:latin typeface="Arial" pitchFamily="34" charset="0"/>
                <a:cs typeface="Arial" pitchFamily="34" charset="0"/>
              </a:rPr>
              <a:t/>
            </a:r>
            <a:br>
              <a:rPr lang="pt-BR" dirty="0">
                <a:solidFill>
                  <a:srgbClr val="333333"/>
                </a:solidFill>
                <a:latin typeface="Arial" pitchFamily="34" charset="0"/>
                <a:cs typeface="Arial" pitchFamily="34" charset="0"/>
              </a:rPr>
            </a:br>
            <a:endParaRPr lang="pt-BR" dirty="0"/>
          </a:p>
        </p:txBody>
      </p:sp>
    </p:spTree>
    <p:extLst>
      <p:ext uri="{BB962C8B-B14F-4D97-AF65-F5344CB8AC3E}">
        <p14:creationId xmlns:p14="http://schemas.microsoft.com/office/powerpoint/2010/main" val="1556798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p:spPr>
        <p:style>
          <a:lnRef idx="3">
            <a:schemeClr val="lt1"/>
          </a:lnRef>
          <a:fillRef idx="1">
            <a:schemeClr val="accent4"/>
          </a:fillRef>
          <a:effectRef idx="1">
            <a:schemeClr val="accent4"/>
          </a:effectRef>
          <a:fontRef idx="minor">
            <a:schemeClr val="lt1"/>
          </a:fontRef>
        </p:style>
        <p:txBody>
          <a:bodyPr/>
          <a:lstStyle/>
          <a:p>
            <a:r>
              <a:rPr lang="pt-BR" dirty="0" smtClean="0"/>
              <a:t>Reflexão critica </a:t>
            </a:r>
            <a:endParaRPr lang="pt-BR" dirty="0"/>
          </a:p>
        </p:txBody>
      </p:sp>
      <p:sp>
        <p:nvSpPr>
          <p:cNvPr id="3" name="Espaço Reservado para Conteúdo 2"/>
          <p:cNvSpPr>
            <a:spLocks noGrp="1"/>
          </p:cNvSpPr>
          <p:nvPr>
            <p:ph idx="1"/>
          </p:nvPr>
        </p:nvSpPr>
        <p:spPr>
          <a:xfrm>
            <a:off x="0" y="908720"/>
            <a:ext cx="9144000" cy="594928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628650" indent="-285750" algn="just">
              <a:lnSpc>
                <a:spcPct val="150000"/>
              </a:lnSpc>
            </a:pPr>
            <a:r>
              <a:rPr lang="pt-BR" sz="1600" dirty="0" smtClean="0">
                <a:solidFill>
                  <a:srgbClr val="000000"/>
                </a:solidFill>
                <a:latin typeface="Arial"/>
                <a:ea typeface="Calibri"/>
                <a:cs typeface="Times New Roman"/>
              </a:rPr>
              <a:t>A </a:t>
            </a:r>
            <a:r>
              <a:rPr lang="pt-BR" sz="1600" dirty="0">
                <a:solidFill>
                  <a:srgbClr val="000000"/>
                </a:solidFill>
                <a:latin typeface="Arial"/>
                <a:ea typeface="Calibri"/>
                <a:cs typeface="Times New Roman"/>
              </a:rPr>
              <a:t>intervenção promovida permitiu-me trabalhar em equipe e conhecer o funcionamento do trabalho nas estratégias de saúde no Brasil e conhecer melhor os protocolos de atendimento. </a:t>
            </a:r>
            <a:endParaRPr lang="pt-BR" sz="1600" dirty="0" smtClean="0">
              <a:solidFill>
                <a:srgbClr val="000000"/>
              </a:solidFill>
              <a:latin typeface="Arial"/>
              <a:ea typeface="Calibri"/>
              <a:cs typeface="Times New Roman"/>
            </a:endParaRPr>
          </a:p>
          <a:p>
            <a:pPr marL="628650" indent="-285750" algn="just">
              <a:lnSpc>
                <a:spcPct val="150000"/>
              </a:lnSpc>
            </a:pPr>
            <a:r>
              <a:rPr lang="pt-BR" sz="1600" dirty="0" smtClean="0">
                <a:solidFill>
                  <a:srgbClr val="000000"/>
                </a:solidFill>
                <a:latin typeface="Arial"/>
                <a:ea typeface="Calibri"/>
                <a:cs typeface="Times New Roman"/>
              </a:rPr>
              <a:t>O mais </a:t>
            </a:r>
            <a:r>
              <a:rPr lang="pt-BR" sz="1600" dirty="0">
                <a:solidFill>
                  <a:srgbClr val="000000"/>
                </a:solidFill>
                <a:latin typeface="Arial"/>
                <a:ea typeface="Calibri"/>
                <a:cs typeface="Times New Roman"/>
              </a:rPr>
              <a:t>importante foi que a intervenção permitiu conhecer outros problemas na comunidade, como as doenças de transmissão sexual, alertando a equipe da necessidade de um trabalho mais cuidadoso nesta </a:t>
            </a:r>
            <a:r>
              <a:rPr lang="pt-BR" sz="1600" dirty="0" smtClean="0">
                <a:solidFill>
                  <a:srgbClr val="000000"/>
                </a:solidFill>
                <a:latin typeface="Arial"/>
                <a:ea typeface="Calibri"/>
                <a:cs typeface="Times New Roman"/>
              </a:rPr>
              <a:t>área</a:t>
            </a:r>
          </a:p>
          <a:p>
            <a:pPr marL="628650" indent="-285750" algn="just">
              <a:lnSpc>
                <a:spcPct val="150000"/>
              </a:lnSpc>
            </a:pPr>
            <a:r>
              <a:rPr lang="pt-BR" sz="1600" dirty="0" smtClean="0">
                <a:solidFill>
                  <a:srgbClr val="000000"/>
                </a:solidFill>
                <a:latin typeface="Arial"/>
                <a:ea typeface="Calibri"/>
                <a:cs typeface="Times New Roman"/>
              </a:rPr>
              <a:t>O </a:t>
            </a:r>
            <a:r>
              <a:rPr lang="pt-BR" sz="1600" dirty="0">
                <a:solidFill>
                  <a:srgbClr val="000000"/>
                </a:solidFill>
                <a:latin typeface="Arial"/>
                <a:ea typeface="Calibri"/>
                <a:cs typeface="Times New Roman"/>
              </a:rPr>
              <a:t>material disponibilizado pelo curso também foi muito bom, o que permitiu melhorar a qualidade do trabalho, pois foi um material completo onde se fez referência a tudo que se refere à atenção primaria no Brasil. </a:t>
            </a:r>
            <a:endParaRPr lang="pt-BR" sz="1600" dirty="0" smtClean="0">
              <a:solidFill>
                <a:srgbClr val="000000"/>
              </a:solidFill>
              <a:latin typeface="Arial"/>
              <a:ea typeface="Calibri"/>
              <a:cs typeface="Times New Roman"/>
            </a:endParaRPr>
          </a:p>
          <a:p>
            <a:pPr marL="628650" indent="-285750" algn="just">
              <a:lnSpc>
                <a:spcPct val="150000"/>
              </a:lnSpc>
            </a:pPr>
            <a:r>
              <a:rPr lang="pt-BR" sz="1600" dirty="0" smtClean="0">
                <a:solidFill>
                  <a:srgbClr val="000000"/>
                </a:solidFill>
                <a:latin typeface="Arial"/>
                <a:ea typeface="Calibri"/>
                <a:cs typeface="Times New Roman"/>
              </a:rPr>
              <a:t>A </a:t>
            </a:r>
            <a:r>
              <a:rPr lang="pt-BR" sz="1600" dirty="0">
                <a:solidFill>
                  <a:srgbClr val="000000"/>
                </a:solidFill>
                <a:latin typeface="Arial"/>
                <a:ea typeface="Calibri"/>
                <a:cs typeface="Times New Roman"/>
              </a:rPr>
              <a:t>participação nos fórum permitiu compartilhar ideias com outros colegas, compartilhar experiências de trabalho de cada um, aclarar dúvidas e ter orientação sobre a especialização. </a:t>
            </a:r>
            <a:endParaRPr lang="pt-BR" sz="1600" dirty="0" smtClean="0">
              <a:solidFill>
                <a:srgbClr val="000000"/>
              </a:solidFill>
              <a:latin typeface="Arial"/>
              <a:ea typeface="Calibri"/>
              <a:cs typeface="Times New Roman"/>
            </a:endParaRPr>
          </a:p>
          <a:p>
            <a:pPr marL="628650" indent="-285750" algn="just">
              <a:lnSpc>
                <a:spcPct val="150000"/>
              </a:lnSpc>
            </a:pPr>
            <a:r>
              <a:rPr lang="pt-BR" sz="1600" dirty="0" smtClean="0">
                <a:solidFill>
                  <a:srgbClr val="000000"/>
                </a:solidFill>
                <a:latin typeface="Arial"/>
                <a:ea typeface="Calibri"/>
                <a:cs typeface="Times New Roman"/>
              </a:rPr>
              <a:t>Os </a:t>
            </a:r>
            <a:r>
              <a:rPr lang="pt-BR" sz="1600" dirty="0">
                <a:solidFill>
                  <a:srgbClr val="000000"/>
                </a:solidFill>
                <a:latin typeface="Arial"/>
                <a:ea typeface="Calibri"/>
                <a:cs typeface="Times New Roman"/>
              </a:rPr>
              <a:t>estudos da prática clinica e TQC aumentou o conhecimento em relação aos protocolos de atendimentos usados em Brasil e permitiram a atualização profissional em relação aos tratamentos médicos, medicamentos usados no Brasil e nos obrigou a profundir nos estudos e revisar outras bibliografias.  </a:t>
            </a:r>
            <a:endParaRPr lang="pt-BR" sz="1600" dirty="0">
              <a:solidFill>
                <a:srgbClr val="000000"/>
              </a:solidFill>
              <a:effectLst/>
              <a:latin typeface="Arial"/>
              <a:ea typeface="Calibri"/>
              <a:cs typeface="Times New Roman"/>
            </a:endParaRPr>
          </a:p>
        </p:txBody>
      </p:sp>
    </p:spTree>
    <p:extLst>
      <p:ext uri="{BB962C8B-B14F-4D97-AF65-F5344CB8AC3E}">
        <p14:creationId xmlns:p14="http://schemas.microsoft.com/office/powerpoint/2010/main" val="1189298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ia\Documents\gustavo tarefas\IMG_20150422_151415040_HD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200"/>
            <a:ext cx="41529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nia\Documents\gustavo tarefas\IMG_20150422_1520185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6200"/>
            <a:ext cx="41529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nia\Documents\gustavo tarefas\IMG_20150422_15294012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9992"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nnia\Documents\gustavo tarefas\IMG_20150422_15201853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0"/>
            <a:ext cx="4644008"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nia\Documents\gustavo tarefas\IMG_20150422_151415040_HD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924944"/>
            <a:ext cx="4644008"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nnia\Documents\gustavo tarefas\20150429_1340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944"/>
            <a:ext cx="44999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07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indent="540385" algn="just">
              <a:lnSpc>
                <a:spcPct val="150000"/>
              </a:lnSpc>
              <a:spcAft>
                <a:spcPts val="0"/>
              </a:spcAft>
            </a:pPr>
            <a:r>
              <a:rPr lang="pt-BR" dirty="0">
                <a:solidFill>
                  <a:srgbClr val="000000"/>
                </a:solidFill>
                <a:latin typeface="Arial"/>
                <a:ea typeface="Calibri"/>
                <a:cs typeface="Arial"/>
              </a:rPr>
              <a:t>Estratégia de Saúde da Família (ESF) Jardim Primavera, que é uma unidade que funciona na Estratégia faz 10 anos, no município gaúcho de Cruz Alta. Temos uma equipe de saúde completa formada por nove Agentes Comunitários de Saúde (ACS), uma técnica de enfermagem, um enfermeiro, uma técnica de odontologia, uma técnica de esterilização, uma higienizadora, uma recepcionista, uma vacinadora, um dentista e dois médicos clínicos gerais. Temos um horário de trabalho de segundas a sextas-feiras, de oito horas diárias. </a:t>
            </a:r>
            <a:endParaRPr lang="pt-BR" dirty="0">
              <a:solidFill>
                <a:srgbClr val="000000"/>
              </a:solidFill>
              <a:latin typeface="Arial"/>
              <a:ea typeface="Calibri"/>
              <a:cs typeface="Times New Roman"/>
            </a:endParaRPr>
          </a:p>
          <a:p>
            <a:pPr indent="540385" algn="just">
              <a:lnSpc>
                <a:spcPct val="150000"/>
              </a:lnSpc>
              <a:spcAft>
                <a:spcPts val="0"/>
              </a:spcAft>
            </a:pPr>
            <a:r>
              <a:rPr lang="pt-BR" dirty="0">
                <a:solidFill>
                  <a:srgbClr val="000000"/>
                </a:solidFill>
                <a:latin typeface="Arial"/>
                <a:ea typeface="Calibri"/>
                <a:cs typeface="Arial"/>
              </a:rPr>
              <a:t>Nossa equipe apresenta um bom planejamento do trabalho, onde a estratégia é dirigida à saúde da família a nível individual e comunitário. O trabalho está encaminhado a oferecer atendimento às crianças, mulheres grávidas, doenças crônicas, fatores de riscos. Nosso foco principal é no trabalho de prevenção, promoção, diagnóstico, acompanhamento e controle das doenças crônicas.</a:t>
            </a:r>
            <a:endParaRPr lang="pt-BR" dirty="0">
              <a:solidFill>
                <a:srgbClr val="000000"/>
              </a:solidFill>
              <a:latin typeface="Arial"/>
              <a:ea typeface="Calibri"/>
              <a:cs typeface="Times New Roman"/>
            </a:endParaRPr>
          </a:p>
          <a:p>
            <a:pPr indent="540385" algn="just">
              <a:lnSpc>
                <a:spcPct val="150000"/>
              </a:lnSpc>
              <a:spcAft>
                <a:spcPts val="0"/>
              </a:spcAft>
            </a:pPr>
            <a:r>
              <a:rPr lang="pt-BR">
                <a:solidFill>
                  <a:srgbClr val="000000"/>
                </a:solidFill>
                <a:latin typeface="Arial"/>
                <a:ea typeface="Calibri"/>
                <a:cs typeface="Arial"/>
              </a:rPr>
              <a:t>A ESF Jardim Primavera atende uma população de 4.000 habitantes e 1.084 famílias, dos quais hipertensos são 234, diabéticos são 156, 341 pessoas com fatores de risco priorizados, 45 crianças menores de um ano, 53 crianças maiores de um ano, 34 mulheres grávidas, sendo todas de alto risco e 9 delas menores de 20 anos (são atendidas no centro da mulher com especialista em ginecologia). </a:t>
            </a:r>
            <a:endParaRPr lang="pt-BR">
              <a:solidFill>
                <a:srgbClr val="000000"/>
              </a:solidFill>
              <a:latin typeface="Arial"/>
              <a:ea typeface="Calibri"/>
              <a:cs typeface="Times New Roman"/>
            </a:endParaRPr>
          </a:p>
          <a:p>
            <a:endParaRPr lang="pt-BR" dirty="0"/>
          </a:p>
        </p:txBody>
      </p:sp>
    </p:spTree>
    <p:extLst>
      <p:ext uri="{BB962C8B-B14F-4D97-AF65-F5344CB8AC3E}">
        <p14:creationId xmlns:p14="http://schemas.microsoft.com/office/powerpoint/2010/main" val="12153654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t-BR" dirty="0" smtClean="0"/>
              <a:t>Intervenção</a:t>
            </a:r>
            <a:endParaRPr lang="pt-BR" dirty="0"/>
          </a:p>
        </p:txBody>
      </p:sp>
      <p:sp>
        <p:nvSpPr>
          <p:cNvPr id="3" name="Text Placeholder 2"/>
          <p:cNvSpPr>
            <a:spLocks noGrp="1"/>
          </p:cNvSpPr>
          <p:nvPr>
            <p:ph type="body" idx="1"/>
          </p:nvPr>
        </p:nvSpPr>
        <p:spPr/>
        <p:style>
          <a:lnRef idx="1">
            <a:schemeClr val="accent4"/>
          </a:lnRef>
          <a:fillRef idx="3">
            <a:schemeClr val="accent4"/>
          </a:fillRef>
          <a:effectRef idx="2">
            <a:schemeClr val="accent4"/>
          </a:effectRef>
          <a:fontRef idx="minor">
            <a:schemeClr val="lt1"/>
          </a:fontRef>
        </p:style>
        <p:txBody>
          <a:bodyPr/>
          <a:lstStyle/>
          <a:p>
            <a:endParaRPr lang="pt-BR" dirty="0"/>
          </a:p>
        </p:txBody>
      </p:sp>
    </p:spTree>
    <p:extLst>
      <p:ext uri="{BB962C8B-B14F-4D97-AF65-F5344CB8AC3E}">
        <p14:creationId xmlns:p14="http://schemas.microsoft.com/office/powerpoint/2010/main" val="93559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24744"/>
          </a:xfrm>
        </p:spPr>
        <p:style>
          <a:lnRef idx="3">
            <a:schemeClr val="lt1"/>
          </a:lnRef>
          <a:fillRef idx="1">
            <a:schemeClr val="accent4"/>
          </a:fillRef>
          <a:effectRef idx="1">
            <a:schemeClr val="accent4"/>
          </a:effectRef>
          <a:fontRef idx="minor">
            <a:schemeClr val="lt1"/>
          </a:fontRef>
        </p:style>
        <p:txBody>
          <a:bodyPr>
            <a:normAutofit/>
          </a:bodyPr>
          <a:lstStyle/>
          <a:p>
            <a:r>
              <a:rPr lang="pt-BR" b="1" dirty="0" smtClean="0">
                <a:solidFill>
                  <a:srgbClr val="333333"/>
                </a:solidFill>
                <a:latin typeface="Arial" pitchFamily="34" charset="0"/>
                <a:cs typeface="Arial" pitchFamily="34" charset="0"/>
              </a:rPr>
              <a:t>Metodologia</a:t>
            </a:r>
            <a:endParaRPr lang="pt-BR" dirty="0"/>
          </a:p>
        </p:txBody>
      </p:sp>
      <p:sp>
        <p:nvSpPr>
          <p:cNvPr id="3" name="Espaço Reservado para Conteúdo 2"/>
          <p:cNvSpPr>
            <a:spLocks noGrp="1"/>
          </p:cNvSpPr>
          <p:nvPr>
            <p:ph idx="1"/>
          </p:nvPr>
        </p:nvSpPr>
        <p:spPr>
          <a:xfrm>
            <a:off x="0" y="1052736"/>
            <a:ext cx="9144000" cy="5805264"/>
          </a:xfrm>
        </p:spPr>
        <p:style>
          <a:lnRef idx="1">
            <a:schemeClr val="accent4"/>
          </a:lnRef>
          <a:fillRef idx="2">
            <a:schemeClr val="accent4"/>
          </a:fillRef>
          <a:effectRef idx="1">
            <a:schemeClr val="accent4"/>
          </a:effectRef>
          <a:fontRef idx="minor">
            <a:schemeClr val="dk1"/>
          </a:fontRef>
        </p:style>
        <p:txBody>
          <a:bodyPr>
            <a:noAutofit/>
          </a:bodyPr>
          <a:lstStyle/>
          <a:p>
            <a:pPr marL="685800" algn="just">
              <a:lnSpc>
                <a:spcPct val="150000"/>
              </a:lnSpc>
            </a:pPr>
            <a:r>
              <a:rPr lang="pt-BR" sz="2400" b="1" dirty="0" smtClean="0">
                <a:solidFill>
                  <a:srgbClr val="000000"/>
                </a:solidFill>
                <a:latin typeface="Arial"/>
                <a:ea typeface="Calibri"/>
                <a:cs typeface="Arial"/>
              </a:rPr>
              <a:t>Manual </a:t>
            </a:r>
            <a:r>
              <a:rPr lang="pt-BR" sz="2400" b="1" dirty="0">
                <a:solidFill>
                  <a:srgbClr val="000000"/>
                </a:solidFill>
                <a:latin typeface="Arial"/>
                <a:ea typeface="Calibri"/>
                <a:cs typeface="Arial"/>
              </a:rPr>
              <a:t>Técnico de Controles de Câncer de Colo de útero e de Mama, do Ministério de Saúde (BRASIL, 2013). </a:t>
            </a:r>
            <a:endParaRPr lang="pt-BR" sz="2400" b="1" dirty="0" smtClean="0">
              <a:solidFill>
                <a:srgbClr val="000000"/>
              </a:solidFill>
              <a:latin typeface="Arial"/>
              <a:ea typeface="Calibri"/>
              <a:cs typeface="Arial"/>
            </a:endParaRPr>
          </a:p>
          <a:p>
            <a:pPr marL="685800" algn="just">
              <a:lnSpc>
                <a:spcPct val="150000"/>
              </a:lnSpc>
            </a:pPr>
            <a:r>
              <a:rPr lang="pt-BR" sz="2400" b="1" dirty="0" smtClean="0">
                <a:solidFill>
                  <a:srgbClr val="000000"/>
                </a:solidFill>
                <a:effectLst/>
                <a:latin typeface="Arial"/>
                <a:ea typeface="Calibri"/>
                <a:cs typeface="Arial"/>
              </a:rPr>
              <a:t>Ações que devem ser desenvolvidas:</a:t>
            </a:r>
          </a:p>
          <a:p>
            <a:pPr marL="1085850" lvl="1" algn="just">
              <a:lnSpc>
                <a:spcPct val="150000"/>
              </a:lnSpc>
            </a:pPr>
            <a:r>
              <a:rPr lang="pt-BR" sz="2000" dirty="0">
                <a:solidFill>
                  <a:srgbClr val="000000"/>
                </a:solidFill>
                <a:latin typeface="Arial"/>
                <a:ea typeface="Times New Roman"/>
              </a:rPr>
              <a:t>Capacitação da equipe de </a:t>
            </a:r>
            <a:r>
              <a:rPr lang="pt-BR" sz="2000" dirty="0" smtClean="0">
                <a:solidFill>
                  <a:srgbClr val="000000"/>
                </a:solidFill>
                <a:latin typeface="Arial"/>
                <a:ea typeface="Times New Roman"/>
              </a:rPr>
              <a:t>saúde</a:t>
            </a:r>
          </a:p>
          <a:p>
            <a:pPr marL="1085850" lvl="1" algn="just">
              <a:lnSpc>
                <a:spcPct val="150000"/>
              </a:lnSpc>
            </a:pPr>
            <a:r>
              <a:rPr lang="pt-BR" sz="2000" dirty="0">
                <a:solidFill>
                  <a:srgbClr val="000000"/>
                </a:solidFill>
                <a:latin typeface="Arial"/>
                <a:ea typeface="Times New Roman"/>
              </a:rPr>
              <a:t>Palestras para orientação da </a:t>
            </a:r>
            <a:r>
              <a:rPr lang="pt-BR" sz="2000" dirty="0" smtClean="0">
                <a:solidFill>
                  <a:srgbClr val="000000"/>
                </a:solidFill>
                <a:latin typeface="Arial"/>
                <a:ea typeface="Times New Roman"/>
              </a:rPr>
              <a:t>comunidade</a:t>
            </a:r>
          </a:p>
          <a:p>
            <a:pPr marL="1085850" lvl="1" algn="just">
              <a:lnSpc>
                <a:spcPct val="150000"/>
              </a:lnSpc>
            </a:pPr>
            <a:r>
              <a:rPr lang="pt-BR" sz="2000" dirty="0">
                <a:solidFill>
                  <a:srgbClr val="000000"/>
                </a:solidFill>
                <a:latin typeface="Arial"/>
                <a:ea typeface="Times New Roman"/>
              </a:rPr>
              <a:t>Avaliação de risco das mulheres da população alvo</a:t>
            </a:r>
            <a:endParaRPr lang="pt-BR" sz="2000" b="1" dirty="0">
              <a:solidFill>
                <a:srgbClr val="000000"/>
              </a:solidFill>
              <a:latin typeface="Arial"/>
              <a:ea typeface="Calibri"/>
              <a:cs typeface="Arial"/>
            </a:endParaRPr>
          </a:p>
          <a:p>
            <a:pPr marL="1085850" lvl="1" algn="just">
              <a:lnSpc>
                <a:spcPct val="150000"/>
              </a:lnSpc>
            </a:pPr>
            <a:r>
              <a:rPr lang="en-GB" sz="2000" dirty="0" err="1">
                <a:solidFill>
                  <a:srgbClr val="000000"/>
                </a:solidFill>
                <a:latin typeface="Arial"/>
                <a:ea typeface="Times New Roman"/>
              </a:rPr>
              <a:t>Cadastramento</a:t>
            </a:r>
            <a:r>
              <a:rPr lang="en-GB" sz="2000" dirty="0">
                <a:solidFill>
                  <a:srgbClr val="000000"/>
                </a:solidFill>
                <a:latin typeface="Arial"/>
                <a:ea typeface="Times New Roman"/>
              </a:rPr>
              <a:t> das </a:t>
            </a:r>
            <a:r>
              <a:rPr lang="en-GB" sz="2000" dirty="0" err="1" smtClean="0">
                <a:solidFill>
                  <a:srgbClr val="000000"/>
                </a:solidFill>
                <a:latin typeface="Arial"/>
                <a:ea typeface="Times New Roman"/>
              </a:rPr>
              <a:t>mulheres</a:t>
            </a:r>
            <a:endParaRPr lang="en-GB" sz="2000" dirty="0" smtClean="0">
              <a:solidFill>
                <a:srgbClr val="000000"/>
              </a:solidFill>
              <a:latin typeface="Arial"/>
              <a:ea typeface="Times New Roman"/>
            </a:endParaRPr>
          </a:p>
          <a:p>
            <a:pPr marL="1085850" lvl="1" algn="just">
              <a:lnSpc>
                <a:spcPct val="150000"/>
              </a:lnSpc>
            </a:pPr>
            <a:r>
              <a:rPr lang="pt-BR" sz="2000" dirty="0">
                <a:solidFill>
                  <a:srgbClr val="000000"/>
                </a:solidFill>
                <a:latin typeface="Arial"/>
                <a:ea typeface="Times New Roman"/>
              </a:rPr>
              <a:t>Avaliação da qualidade das </a:t>
            </a:r>
            <a:r>
              <a:rPr lang="pt-BR" sz="2000" dirty="0" smtClean="0">
                <a:solidFill>
                  <a:srgbClr val="000000"/>
                </a:solidFill>
                <a:latin typeface="Arial"/>
                <a:ea typeface="Times New Roman"/>
              </a:rPr>
              <a:t>amostras</a:t>
            </a:r>
          </a:p>
          <a:p>
            <a:pPr marL="1085850" lvl="1" algn="just">
              <a:lnSpc>
                <a:spcPct val="150000"/>
              </a:lnSpc>
            </a:pPr>
            <a:r>
              <a:rPr lang="en-GB" sz="2000" dirty="0" err="1">
                <a:solidFill>
                  <a:srgbClr val="000000"/>
                </a:solidFill>
                <a:latin typeface="Arial"/>
                <a:ea typeface="Times New Roman"/>
              </a:rPr>
              <a:t>Indicações</a:t>
            </a:r>
            <a:r>
              <a:rPr lang="en-GB" sz="2000" dirty="0">
                <a:solidFill>
                  <a:srgbClr val="000000"/>
                </a:solidFill>
                <a:latin typeface="Arial"/>
                <a:ea typeface="Times New Roman"/>
              </a:rPr>
              <a:t> de </a:t>
            </a:r>
            <a:r>
              <a:rPr lang="en-GB" sz="2000" dirty="0" err="1" smtClean="0">
                <a:solidFill>
                  <a:srgbClr val="000000"/>
                </a:solidFill>
                <a:latin typeface="Arial"/>
                <a:ea typeface="Times New Roman"/>
              </a:rPr>
              <a:t>mamografias</a:t>
            </a:r>
            <a:endParaRPr lang="en-GB" sz="2000" dirty="0" smtClean="0">
              <a:solidFill>
                <a:srgbClr val="000000"/>
              </a:solidFill>
              <a:latin typeface="Arial"/>
              <a:ea typeface="Times New Roman"/>
            </a:endParaRPr>
          </a:p>
          <a:p>
            <a:pPr indent="0" algn="just">
              <a:lnSpc>
                <a:spcPct val="150000"/>
              </a:lnSpc>
              <a:spcAft>
                <a:spcPts val="0"/>
              </a:spcAft>
              <a:buNone/>
            </a:pPr>
            <a:endParaRPr lang="pt-BR" sz="2000" b="1" dirty="0">
              <a:solidFill>
                <a:srgbClr val="000000"/>
              </a:solidFill>
              <a:effectLst/>
              <a:latin typeface="Arial"/>
              <a:ea typeface="Calibri"/>
              <a:cs typeface="Times New Roman"/>
            </a:endParaRPr>
          </a:p>
        </p:txBody>
      </p:sp>
    </p:spTree>
    <p:extLst>
      <p:ext uri="{BB962C8B-B14F-4D97-AF65-F5344CB8AC3E}">
        <p14:creationId xmlns:p14="http://schemas.microsoft.com/office/powerpoint/2010/main" val="1392801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052736"/>
            <a:ext cx="9144000" cy="5805264"/>
          </a:xfrm>
        </p:spPr>
        <p:style>
          <a:lnRef idx="1">
            <a:schemeClr val="accent4"/>
          </a:lnRef>
          <a:fillRef idx="2">
            <a:schemeClr val="accent4"/>
          </a:fillRef>
          <a:effectRef idx="1">
            <a:schemeClr val="accent4"/>
          </a:effectRef>
          <a:fontRef idx="minor">
            <a:schemeClr val="dk1"/>
          </a:fontRef>
        </p:style>
        <p:txBody>
          <a:bodyPr>
            <a:normAutofit/>
          </a:bodyPr>
          <a:lstStyle/>
          <a:p>
            <a:endParaRPr lang="pt-BR" sz="2000" dirty="0" smtClean="0">
              <a:solidFill>
                <a:srgbClr val="000000"/>
              </a:solidFill>
              <a:latin typeface="Arial"/>
              <a:ea typeface="Times New Roman"/>
            </a:endParaRPr>
          </a:p>
          <a:p>
            <a:pPr>
              <a:lnSpc>
                <a:spcPct val="120000"/>
              </a:lnSpc>
            </a:pPr>
            <a:r>
              <a:rPr lang="pt-BR" sz="2400" dirty="0" smtClean="0">
                <a:solidFill>
                  <a:srgbClr val="000000"/>
                </a:solidFill>
                <a:latin typeface="Arial"/>
                <a:ea typeface="Times New Roman"/>
              </a:rPr>
              <a:t>Revisão </a:t>
            </a:r>
            <a:r>
              <a:rPr lang="pt-BR" sz="2400" dirty="0">
                <a:solidFill>
                  <a:srgbClr val="000000"/>
                </a:solidFill>
                <a:latin typeface="Arial"/>
                <a:ea typeface="Times New Roman"/>
              </a:rPr>
              <a:t>de arquivos de mamografias e testes cito-patológicas feitos e </a:t>
            </a:r>
            <a:r>
              <a:rPr lang="pt-BR" sz="2400" dirty="0" smtClean="0">
                <a:solidFill>
                  <a:srgbClr val="000000"/>
                </a:solidFill>
                <a:latin typeface="Arial"/>
                <a:ea typeface="Times New Roman"/>
              </a:rPr>
              <a:t>pendentes</a:t>
            </a:r>
          </a:p>
          <a:p>
            <a:pPr>
              <a:lnSpc>
                <a:spcPct val="120000"/>
              </a:lnSpc>
            </a:pPr>
            <a:r>
              <a:rPr lang="pt-BR" sz="2400" dirty="0">
                <a:solidFill>
                  <a:srgbClr val="000000"/>
                </a:solidFill>
                <a:latin typeface="Arial"/>
                <a:ea typeface="Times New Roman"/>
              </a:rPr>
              <a:t>Avaliação das mulheres faltosas a </a:t>
            </a:r>
            <a:r>
              <a:rPr lang="pt-BR" sz="2400" dirty="0" smtClean="0">
                <a:solidFill>
                  <a:srgbClr val="000000"/>
                </a:solidFill>
                <a:latin typeface="Arial"/>
                <a:ea typeface="Times New Roman"/>
              </a:rPr>
              <a:t>consultas</a:t>
            </a:r>
          </a:p>
          <a:p>
            <a:pPr>
              <a:lnSpc>
                <a:spcPct val="120000"/>
              </a:lnSpc>
            </a:pPr>
            <a:r>
              <a:rPr lang="pt-BR" sz="2400" dirty="0">
                <a:solidFill>
                  <a:srgbClr val="000000"/>
                </a:solidFill>
                <a:latin typeface="Arial"/>
                <a:ea typeface="Times New Roman"/>
              </a:rPr>
              <a:t>Busca  de mulheres pendentes a </a:t>
            </a:r>
            <a:r>
              <a:rPr lang="pt-BR" sz="2400" dirty="0" smtClean="0">
                <a:solidFill>
                  <a:srgbClr val="000000"/>
                </a:solidFill>
                <a:latin typeface="Arial"/>
                <a:ea typeface="Times New Roman"/>
              </a:rPr>
              <a:t>consultas</a:t>
            </a:r>
          </a:p>
          <a:p>
            <a:pPr>
              <a:lnSpc>
                <a:spcPct val="120000"/>
              </a:lnSpc>
            </a:pPr>
            <a:r>
              <a:rPr lang="pt-BR" sz="2400" dirty="0">
                <a:solidFill>
                  <a:srgbClr val="000000"/>
                </a:solidFill>
                <a:latin typeface="Arial"/>
                <a:ea typeface="Times New Roman"/>
              </a:rPr>
              <a:t>Elaboração de arquivos do total de população alvo que devem fazer a prova </a:t>
            </a:r>
            <a:r>
              <a:rPr lang="pt-BR" sz="2400" dirty="0" smtClean="0">
                <a:solidFill>
                  <a:srgbClr val="000000"/>
                </a:solidFill>
                <a:latin typeface="Arial"/>
                <a:ea typeface="Times New Roman"/>
              </a:rPr>
              <a:t>citológica</a:t>
            </a:r>
          </a:p>
          <a:p>
            <a:pPr>
              <a:lnSpc>
                <a:spcPct val="120000"/>
              </a:lnSpc>
            </a:pPr>
            <a:r>
              <a:rPr lang="pt-BR" sz="2400" dirty="0">
                <a:solidFill>
                  <a:srgbClr val="000000"/>
                </a:solidFill>
                <a:latin typeface="Arial"/>
                <a:ea typeface="Times New Roman"/>
              </a:rPr>
              <a:t>Elaboração de arquivo de total de mulheres da população alvo que devem fazer </a:t>
            </a:r>
            <a:r>
              <a:rPr lang="pt-BR" sz="2400" dirty="0" smtClean="0">
                <a:solidFill>
                  <a:srgbClr val="000000"/>
                </a:solidFill>
                <a:latin typeface="Arial"/>
                <a:ea typeface="Times New Roman"/>
              </a:rPr>
              <a:t>mamografia</a:t>
            </a:r>
          </a:p>
          <a:p>
            <a:pPr>
              <a:lnSpc>
                <a:spcPct val="120000"/>
              </a:lnSpc>
            </a:pPr>
            <a:r>
              <a:rPr lang="pt-BR" sz="2400" dirty="0" smtClean="0">
                <a:solidFill>
                  <a:srgbClr val="000000"/>
                </a:solidFill>
                <a:latin typeface="Arial"/>
                <a:ea typeface="Times New Roman"/>
              </a:rPr>
              <a:t>Elaboração </a:t>
            </a:r>
            <a:r>
              <a:rPr lang="pt-BR" sz="2400" dirty="0">
                <a:solidFill>
                  <a:srgbClr val="000000"/>
                </a:solidFill>
                <a:latin typeface="Arial"/>
                <a:ea typeface="Times New Roman"/>
              </a:rPr>
              <a:t>de arquivo de mulheres que tem feitas as mamografias</a:t>
            </a:r>
            <a:endParaRPr lang="pt-BR" sz="2400" dirty="0"/>
          </a:p>
        </p:txBody>
      </p:sp>
      <p:sp>
        <p:nvSpPr>
          <p:cNvPr id="4" name="Título 1"/>
          <p:cNvSpPr>
            <a:spLocks noGrp="1"/>
          </p:cNvSpPr>
          <p:nvPr>
            <p:ph type="title"/>
          </p:nvPr>
        </p:nvSpPr>
        <p:spPr>
          <a:xfrm>
            <a:off x="0" y="0"/>
            <a:ext cx="9144000" cy="1124744"/>
          </a:xfrm>
        </p:spPr>
        <p:style>
          <a:lnRef idx="3">
            <a:schemeClr val="lt1"/>
          </a:lnRef>
          <a:fillRef idx="1">
            <a:schemeClr val="accent4"/>
          </a:fillRef>
          <a:effectRef idx="1">
            <a:schemeClr val="accent4"/>
          </a:effectRef>
          <a:fontRef idx="minor">
            <a:schemeClr val="lt1"/>
          </a:fontRef>
        </p:style>
        <p:txBody>
          <a:bodyPr>
            <a:normAutofit/>
          </a:bodyPr>
          <a:lstStyle/>
          <a:p>
            <a:r>
              <a:rPr lang="pt-BR" b="1" dirty="0" smtClean="0">
                <a:solidFill>
                  <a:srgbClr val="333333"/>
                </a:solidFill>
                <a:latin typeface="Arial" pitchFamily="34" charset="0"/>
                <a:cs typeface="Arial" pitchFamily="34" charset="0"/>
              </a:rPr>
              <a:t>Metodologia</a:t>
            </a:r>
            <a:endParaRPr lang="pt-BR" dirty="0"/>
          </a:p>
        </p:txBody>
      </p:sp>
    </p:spTree>
    <p:extLst>
      <p:ext uri="{BB962C8B-B14F-4D97-AF65-F5344CB8AC3E}">
        <p14:creationId xmlns:p14="http://schemas.microsoft.com/office/powerpoint/2010/main" val="991680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style>
          <a:lnRef idx="3">
            <a:schemeClr val="lt1"/>
          </a:lnRef>
          <a:fillRef idx="1">
            <a:schemeClr val="accent4"/>
          </a:fillRef>
          <a:effectRef idx="1">
            <a:schemeClr val="accent4"/>
          </a:effectRef>
          <a:fontRef idx="minor">
            <a:schemeClr val="lt1"/>
          </a:fontRef>
        </p:style>
        <p:txBody>
          <a:bodyPr>
            <a:normAutofit fontScale="90000"/>
          </a:bodyPr>
          <a:lstStyle/>
          <a:p>
            <a:pPr marL="342900" lvl="0" indent="-342900">
              <a:lnSpc>
                <a:spcPct val="150000"/>
              </a:lnSpc>
              <a:spcBef>
                <a:spcPts val="1200"/>
              </a:spcBef>
              <a:spcAft>
                <a:spcPts val="1200"/>
              </a:spcAft>
            </a:pPr>
            <a:r>
              <a:rPr lang="pt-BR" sz="2000" dirty="0">
                <a:solidFill>
                  <a:srgbClr val="333333"/>
                </a:solidFill>
                <a:latin typeface="Arial" pitchFamily="34" charset="0"/>
                <a:cs typeface="Arial" pitchFamily="34" charset="0"/>
              </a:rPr>
              <a:t/>
            </a:r>
            <a:br>
              <a:rPr lang="pt-BR" sz="2000" dirty="0">
                <a:solidFill>
                  <a:srgbClr val="333333"/>
                </a:solidFill>
                <a:latin typeface="Arial" pitchFamily="34" charset="0"/>
                <a:cs typeface="Arial" pitchFamily="34" charset="0"/>
              </a:rPr>
            </a:br>
            <a:r>
              <a:rPr lang="pt-BR" sz="4900" b="1" dirty="0">
                <a:solidFill>
                  <a:prstClr val="black"/>
                </a:solidFill>
                <a:latin typeface="Arial"/>
                <a:ea typeface="MS Gothic"/>
                <a:cs typeface="Times New Roman"/>
              </a:rPr>
              <a:t>Objetivo geral</a:t>
            </a:r>
          </a:p>
        </p:txBody>
      </p:sp>
      <p:sp>
        <p:nvSpPr>
          <p:cNvPr id="3" name="Espaço Reservado para Conteúdo 2"/>
          <p:cNvSpPr>
            <a:spLocks noGrp="1"/>
          </p:cNvSpPr>
          <p:nvPr>
            <p:ph idx="1"/>
          </p:nvPr>
        </p:nvSpPr>
        <p:spPr>
          <a:xfrm>
            <a:off x="0" y="1484784"/>
            <a:ext cx="9144000" cy="5373216"/>
          </a:xfrm>
        </p:spPr>
        <p:style>
          <a:lnRef idx="1">
            <a:schemeClr val="accent4"/>
          </a:lnRef>
          <a:fillRef idx="2">
            <a:schemeClr val="accent4"/>
          </a:fillRef>
          <a:effectRef idx="1">
            <a:schemeClr val="accent4"/>
          </a:effectRef>
          <a:fontRef idx="minor">
            <a:schemeClr val="dk1"/>
          </a:fontRef>
        </p:style>
        <p:txBody>
          <a:bodyPr>
            <a:normAutofit/>
          </a:bodyPr>
          <a:lstStyle/>
          <a:p>
            <a:pPr indent="0" algn="just">
              <a:lnSpc>
                <a:spcPct val="150000"/>
              </a:lnSpc>
              <a:spcAft>
                <a:spcPts val="0"/>
              </a:spcAft>
              <a:buNone/>
            </a:pPr>
            <a:endParaRPr lang="pt-BR" sz="2000" dirty="0">
              <a:solidFill>
                <a:srgbClr val="000000"/>
              </a:solidFill>
              <a:latin typeface="Arial" pitchFamily="34" charset="0"/>
              <a:ea typeface="Times New Roman"/>
              <a:cs typeface="Arial" pitchFamily="34" charset="0"/>
            </a:endParaRPr>
          </a:p>
          <a:p>
            <a:pPr indent="450215" algn="just">
              <a:lnSpc>
                <a:spcPct val="150000"/>
              </a:lnSpc>
              <a:spcAft>
                <a:spcPts val="0"/>
              </a:spcAft>
            </a:pPr>
            <a:endParaRPr lang="pt-BR" sz="2000" dirty="0" smtClean="0">
              <a:solidFill>
                <a:srgbClr val="000000"/>
              </a:solidFill>
              <a:latin typeface="Arial" pitchFamily="34" charset="0"/>
              <a:ea typeface="Times New Roman"/>
              <a:cs typeface="Arial" pitchFamily="34" charset="0"/>
            </a:endParaRPr>
          </a:p>
          <a:p>
            <a:pPr indent="450215" algn="just">
              <a:lnSpc>
                <a:spcPct val="150000"/>
              </a:lnSpc>
              <a:spcAft>
                <a:spcPts val="0"/>
              </a:spcAft>
            </a:pPr>
            <a:r>
              <a:rPr lang="pt-BR" sz="2000" dirty="0" smtClean="0">
                <a:solidFill>
                  <a:srgbClr val="000000"/>
                </a:solidFill>
                <a:latin typeface="Arial" pitchFamily="34" charset="0"/>
                <a:ea typeface="Times New Roman"/>
                <a:cs typeface="Arial" pitchFamily="34" charset="0"/>
              </a:rPr>
              <a:t>Melhorar </a:t>
            </a:r>
            <a:r>
              <a:rPr lang="pt-BR" sz="2000" dirty="0">
                <a:solidFill>
                  <a:srgbClr val="000000"/>
                </a:solidFill>
                <a:latin typeface="Arial" pitchFamily="34" charset="0"/>
                <a:ea typeface="Times New Roman"/>
                <a:cs typeface="Arial" pitchFamily="34" charset="0"/>
              </a:rPr>
              <a:t>a prevenção de câncer de colo e mama na ESF Jardim Primavera, na cidade de Cruz Alta, Rio Grande Do Sul.</a:t>
            </a:r>
            <a:endParaRPr lang="pt-BR" sz="2000" dirty="0">
              <a:latin typeface="Arial" pitchFamily="34" charset="0"/>
              <a:ea typeface="Times New Roman"/>
              <a:cs typeface="Arial" pitchFamily="34" charset="0"/>
            </a:endParaRPr>
          </a:p>
          <a:p>
            <a:endParaRPr lang="pt-BR" dirty="0"/>
          </a:p>
        </p:txBody>
      </p:sp>
    </p:spTree>
    <p:extLst>
      <p:ext uri="{BB962C8B-B14F-4D97-AF65-F5344CB8AC3E}">
        <p14:creationId xmlns:p14="http://schemas.microsoft.com/office/powerpoint/2010/main" val="841588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0" y="1124744"/>
            <a:ext cx="9144000" cy="2592288"/>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indent="0" algn="just">
              <a:lnSpc>
                <a:spcPct val="150000"/>
              </a:lnSpc>
              <a:spcAft>
                <a:spcPts val="0"/>
              </a:spcAft>
              <a:buNone/>
            </a:pPr>
            <a:r>
              <a:rPr lang="pt-BR" sz="2600" b="1" dirty="0">
                <a:solidFill>
                  <a:srgbClr val="000000"/>
                </a:solidFill>
                <a:latin typeface="Arial" pitchFamily="34" charset="0"/>
                <a:ea typeface="Calibri"/>
                <a:cs typeface="Arial" pitchFamily="34" charset="0"/>
              </a:rPr>
              <a:t>1. Ampliar a cobertura de detecção precoce do câncer de colo e do câncer de mama</a:t>
            </a:r>
            <a:endParaRPr lang="pt-BR" sz="2600" dirty="0">
              <a:solidFill>
                <a:srgbClr val="000000"/>
              </a:solidFill>
              <a:latin typeface="Arial" pitchFamily="34" charset="0"/>
              <a:ea typeface="Calibri"/>
              <a:cs typeface="Arial" pitchFamily="34" charset="0"/>
            </a:endParaRPr>
          </a:p>
          <a:p>
            <a:pPr lvl="1">
              <a:buFont typeface="+mj-lt"/>
              <a:buAutoNum type="arabicPeriod"/>
            </a:pPr>
            <a:r>
              <a:rPr lang="pt-BR" sz="2600" dirty="0">
                <a:latin typeface="Arial" pitchFamily="34" charset="0"/>
                <a:cs typeface="Arial" pitchFamily="34" charset="0"/>
              </a:rPr>
              <a:t>Ampliar a cobertura de detecção precoce do câncer de colo de útero das mulheres na faixa etária entre 25 e 64 anos de idade para 80%;</a:t>
            </a:r>
          </a:p>
          <a:p>
            <a:pPr lvl="1">
              <a:buFont typeface="+mj-lt"/>
              <a:buAutoNum type="arabicPeriod"/>
            </a:pPr>
            <a:endParaRPr lang="pt-BR" sz="2600" dirty="0" smtClean="0">
              <a:latin typeface="Arial" pitchFamily="34" charset="0"/>
              <a:cs typeface="Arial" pitchFamily="34" charset="0"/>
            </a:endParaRPr>
          </a:p>
          <a:p>
            <a:pPr marL="457200" lvl="1" indent="0">
              <a:buNone/>
            </a:pPr>
            <a:r>
              <a:rPr lang="pt-BR" sz="2600" dirty="0">
                <a:solidFill>
                  <a:srgbClr val="000000"/>
                </a:solidFill>
                <a:latin typeface="Arial" pitchFamily="34" charset="0"/>
                <a:ea typeface="Times New Roman"/>
                <a:cs typeface="Arial" pitchFamily="34" charset="0"/>
              </a:rPr>
              <a:t> </a:t>
            </a:r>
            <a:endParaRPr lang="pt-BR" sz="2600" dirty="0">
              <a:solidFill>
                <a:srgbClr val="000000"/>
              </a:solidFill>
              <a:latin typeface="Arial" pitchFamily="34" charset="0"/>
              <a:ea typeface="Calibri"/>
              <a:cs typeface="Arial" pitchFamily="34" charset="0"/>
            </a:endParaRPr>
          </a:p>
          <a:p>
            <a:pPr indent="0" algn="just">
              <a:buNone/>
            </a:pPr>
            <a:r>
              <a:rPr lang="pt-BR" sz="2600" dirty="0" smtClean="0">
                <a:latin typeface="Arial" pitchFamily="34" charset="0"/>
                <a:ea typeface="Calibri"/>
                <a:cs typeface="Arial" pitchFamily="34" charset="0"/>
              </a:rPr>
              <a:t>Mês 1 = 7,2</a:t>
            </a:r>
            <a:r>
              <a:rPr lang="pt-BR" sz="2600" dirty="0">
                <a:latin typeface="Arial" pitchFamily="34" charset="0"/>
                <a:ea typeface="Calibri"/>
                <a:cs typeface="Arial" pitchFamily="34" charset="0"/>
              </a:rPr>
              <a:t>% das mulheres entre 25 e 64 anos tiverem exame em dia para detecção precoce de câncer de colo de útero (n=77</a:t>
            </a:r>
            <a:r>
              <a:rPr lang="pt-BR" sz="2600" dirty="0" smtClean="0">
                <a:latin typeface="Arial" pitchFamily="34" charset="0"/>
                <a:ea typeface="Calibri"/>
                <a:cs typeface="Arial" pitchFamily="34" charset="0"/>
              </a:rPr>
              <a:t>)</a:t>
            </a:r>
            <a:endParaRPr lang="pt-BR" sz="2600" dirty="0">
              <a:latin typeface="Arial" pitchFamily="34" charset="0"/>
              <a:ea typeface="Calibri"/>
              <a:cs typeface="Arial" pitchFamily="34" charset="0"/>
            </a:endParaRPr>
          </a:p>
          <a:p>
            <a:pPr indent="0" algn="just">
              <a:buNone/>
            </a:pPr>
            <a:r>
              <a:rPr lang="pt-BR" sz="2600" dirty="0" smtClean="0">
                <a:latin typeface="Arial" pitchFamily="34" charset="0"/>
                <a:ea typeface="Calibri"/>
                <a:cs typeface="Arial" pitchFamily="34" charset="0"/>
              </a:rPr>
              <a:t>Mês = 16,9</a:t>
            </a:r>
            <a:r>
              <a:rPr lang="pt-BR" sz="2600" dirty="0">
                <a:latin typeface="Arial" pitchFamily="34" charset="0"/>
                <a:ea typeface="Calibri"/>
                <a:cs typeface="Arial" pitchFamily="34" charset="0"/>
              </a:rPr>
              <a:t>% (n=181) </a:t>
            </a:r>
            <a:endParaRPr lang="pt-BR" sz="2600" dirty="0" smtClean="0">
              <a:latin typeface="Arial" pitchFamily="34" charset="0"/>
              <a:ea typeface="Calibri"/>
              <a:cs typeface="Arial" pitchFamily="34" charset="0"/>
            </a:endParaRPr>
          </a:p>
          <a:p>
            <a:pPr indent="0" algn="just">
              <a:buNone/>
            </a:pPr>
            <a:r>
              <a:rPr lang="pt-BR" sz="2600" dirty="0">
                <a:latin typeface="Arial" pitchFamily="34" charset="0"/>
                <a:ea typeface="Calibri"/>
                <a:cs typeface="Arial" pitchFamily="34" charset="0"/>
              </a:rPr>
              <a:t>M</a:t>
            </a:r>
            <a:r>
              <a:rPr lang="pt-BR" sz="2600" dirty="0" smtClean="0">
                <a:latin typeface="Arial" pitchFamily="34" charset="0"/>
                <a:ea typeface="Calibri"/>
                <a:cs typeface="Arial" pitchFamily="34" charset="0"/>
              </a:rPr>
              <a:t>ês = 28,3</a:t>
            </a:r>
            <a:r>
              <a:rPr lang="pt-BR" sz="2600" dirty="0">
                <a:latin typeface="Arial" pitchFamily="34" charset="0"/>
                <a:ea typeface="Calibri"/>
                <a:cs typeface="Arial" pitchFamily="34" charset="0"/>
              </a:rPr>
              <a:t>% (n=303</a:t>
            </a:r>
            <a:r>
              <a:rPr lang="pt-BR" sz="2600" dirty="0" smtClean="0">
                <a:latin typeface="Arial" pitchFamily="34" charset="0"/>
                <a:ea typeface="Calibri"/>
                <a:cs typeface="Arial" pitchFamily="34" charset="0"/>
              </a:rPr>
              <a:t>)</a:t>
            </a:r>
            <a:endParaRPr lang="pt-BR" dirty="0"/>
          </a:p>
        </p:txBody>
      </p:sp>
      <p:graphicFrame>
        <p:nvGraphicFramePr>
          <p:cNvPr id="4" name="Gráfico 5"/>
          <p:cNvGraphicFramePr/>
          <p:nvPr>
            <p:extLst>
              <p:ext uri="{D42A27DB-BD31-4B8C-83A1-F6EECF244321}">
                <p14:modId xmlns:p14="http://schemas.microsoft.com/office/powerpoint/2010/main" val="1813067823"/>
              </p:ext>
            </p:extLst>
          </p:nvPr>
        </p:nvGraphicFramePr>
        <p:xfrm>
          <a:off x="2627784" y="3429000"/>
          <a:ext cx="6516216"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4966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196752"/>
            <a:ext cx="9144000" cy="566124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pt-BR" sz="2000" dirty="0" smtClean="0">
                <a:solidFill>
                  <a:srgbClr val="000000"/>
                </a:solidFill>
                <a:latin typeface="Arial" pitchFamily="34" charset="0"/>
                <a:ea typeface="Times New Roman"/>
                <a:cs typeface="Arial" pitchFamily="34" charset="0"/>
              </a:rPr>
              <a:t>1.2 Ampliar </a:t>
            </a:r>
            <a:r>
              <a:rPr lang="pt-BR" sz="2000" dirty="0">
                <a:solidFill>
                  <a:srgbClr val="000000"/>
                </a:solidFill>
                <a:latin typeface="Arial" pitchFamily="34" charset="0"/>
                <a:ea typeface="Times New Roman"/>
                <a:cs typeface="Arial" pitchFamily="34" charset="0"/>
              </a:rPr>
              <a:t>a cobertura de detecção precoce do câncer de mama das mulheres na faixa etária entre 50 e 69 anos de idade para 80</a:t>
            </a:r>
            <a:r>
              <a:rPr lang="pt-BR" sz="2000" dirty="0" smtClean="0">
                <a:solidFill>
                  <a:srgbClr val="000000"/>
                </a:solidFill>
                <a:latin typeface="Arial" pitchFamily="34" charset="0"/>
                <a:ea typeface="Times New Roman"/>
                <a:cs typeface="Arial" pitchFamily="34" charset="0"/>
              </a:rPr>
              <a:t>%.</a:t>
            </a:r>
          </a:p>
          <a:p>
            <a:pPr algn="just"/>
            <a:r>
              <a:rPr lang="pt-BR" sz="2000" dirty="0" smtClean="0">
                <a:solidFill>
                  <a:srgbClr val="000000"/>
                </a:solidFill>
                <a:latin typeface="Arial"/>
                <a:ea typeface="Times New Roman"/>
              </a:rPr>
              <a:t>Mês 1 = </a:t>
            </a:r>
            <a:r>
              <a:rPr lang="pt-BR" sz="2000" dirty="0">
                <a:solidFill>
                  <a:srgbClr val="000000"/>
                </a:solidFill>
                <a:latin typeface="Arial"/>
                <a:ea typeface="Times New Roman"/>
              </a:rPr>
              <a:t>7.3% das mulheres entre 50 e 69 anos tiverem exame em dia para detecção precoce de câncer de mama (n=30</a:t>
            </a:r>
            <a:r>
              <a:rPr lang="pt-BR" sz="2000" dirty="0" smtClean="0">
                <a:solidFill>
                  <a:srgbClr val="000000"/>
                </a:solidFill>
                <a:latin typeface="Arial"/>
                <a:ea typeface="Times New Roman"/>
              </a:rPr>
              <a:t>)</a:t>
            </a:r>
            <a:endParaRPr lang="pt-BR" sz="2000" dirty="0">
              <a:solidFill>
                <a:srgbClr val="000000"/>
              </a:solidFill>
              <a:latin typeface="Arial"/>
              <a:ea typeface="Times New Roman"/>
            </a:endParaRPr>
          </a:p>
          <a:p>
            <a:pPr algn="just"/>
            <a:r>
              <a:rPr lang="pt-BR" sz="2000" dirty="0">
                <a:solidFill>
                  <a:srgbClr val="000000"/>
                </a:solidFill>
                <a:latin typeface="Arial"/>
                <a:ea typeface="Times New Roman"/>
              </a:rPr>
              <a:t>M</a:t>
            </a:r>
            <a:r>
              <a:rPr lang="pt-BR" sz="2000" dirty="0" smtClean="0">
                <a:solidFill>
                  <a:srgbClr val="000000"/>
                </a:solidFill>
                <a:latin typeface="Arial"/>
                <a:ea typeface="Times New Roman"/>
              </a:rPr>
              <a:t>ês 2 = 12,7</a:t>
            </a:r>
            <a:r>
              <a:rPr lang="pt-BR" sz="2000" dirty="0">
                <a:solidFill>
                  <a:srgbClr val="000000"/>
                </a:solidFill>
                <a:latin typeface="Arial"/>
                <a:ea typeface="Times New Roman"/>
              </a:rPr>
              <a:t>% (n=52) </a:t>
            </a:r>
            <a:endParaRPr lang="pt-BR" sz="2000" dirty="0" smtClean="0">
              <a:solidFill>
                <a:srgbClr val="000000"/>
              </a:solidFill>
              <a:latin typeface="Arial"/>
              <a:ea typeface="Times New Roman"/>
            </a:endParaRPr>
          </a:p>
          <a:p>
            <a:pPr algn="just"/>
            <a:r>
              <a:rPr lang="pt-BR" sz="2000" dirty="0" smtClean="0">
                <a:solidFill>
                  <a:srgbClr val="000000"/>
                </a:solidFill>
                <a:latin typeface="Arial"/>
                <a:ea typeface="Times New Roman"/>
              </a:rPr>
              <a:t>Mês 3 = 25,3</a:t>
            </a:r>
            <a:r>
              <a:rPr lang="pt-BR" sz="2000" dirty="0">
                <a:solidFill>
                  <a:srgbClr val="000000"/>
                </a:solidFill>
                <a:latin typeface="Arial"/>
                <a:ea typeface="Times New Roman"/>
              </a:rPr>
              <a:t>% (n=104</a:t>
            </a:r>
            <a:r>
              <a:rPr lang="pt-BR" sz="2000" dirty="0" smtClean="0">
                <a:solidFill>
                  <a:srgbClr val="000000"/>
                </a:solidFill>
                <a:latin typeface="Arial"/>
                <a:ea typeface="Times New Roman"/>
              </a:rPr>
              <a:t>)</a:t>
            </a:r>
            <a:endParaRPr lang="pt-BR" sz="2000" dirty="0"/>
          </a:p>
        </p:txBody>
      </p:sp>
      <p:sp>
        <p:nvSpPr>
          <p:cNvPr id="4" name="Título 1"/>
          <p:cNvSpPr>
            <a:spLocks noGrp="1"/>
          </p:cNvSpPr>
          <p:nvPr>
            <p:ph type="title"/>
          </p:nvPr>
        </p:nvSpPr>
        <p:spPr>
          <a:xfrm>
            <a:off x="0" y="0"/>
            <a:ext cx="9144000" cy="112474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dirty="0" smtClean="0">
                <a:latin typeface="Arial" pitchFamily="34" charset="0"/>
                <a:cs typeface="Arial" pitchFamily="34" charset="0"/>
              </a:rPr>
              <a:t>Objetivos, metas e resultados</a:t>
            </a:r>
            <a:endParaRPr lang="pt-BR" dirty="0">
              <a:latin typeface="Arial" pitchFamily="34" charset="0"/>
              <a:cs typeface="Arial" pitchFamily="34" charset="0"/>
            </a:endParaRPr>
          </a:p>
        </p:txBody>
      </p:sp>
      <p:graphicFrame>
        <p:nvGraphicFramePr>
          <p:cNvPr id="5" name="Gráfico 3"/>
          <p:cNvGraphicFramePr/>
          <p:nvPr>
            <p:extLst>
              <p:ext uri="{D42A27DB-BD31-4B8C-83A1-F6EECF244321}">
                <p14:modId xmlns:p14="http://schemas.microsoft.com/office/powerpoint/2010/main" val="1050473701"/>
              </p:ext>
            </p:extLst>
          </p:nvPr>
        </p:nvGraphicFramePr>
        <p:xfrm>
          <a:off x="3203848" y="3068959"/>
          <a:ext cx="5930702" cy="3778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0605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282</TotalTime>
  <Words>1817</Words>
  <Application>Microsoft Office PowerPoint</Application>
  <PresentationFormat>Apresentação na tela (4:3)</PresentationFormat>
  <Paragraphs>126</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Apresentação do PowerPoint</vt:lpstr>
      <vt:lpstr>Introdução  </vt:lpstr>
      <vt:lpstr>Apresentação do PowerPoint</vt:lpstr>
      <vt:lpstr>Intervenção</vt:lpstr>
      <vt:lpstr>Metodologia</vt:lpstr>
      <vt:lpstr>Metodologia</vt:lpstr>
      <vt:lpstr> Objetivo geral</vt:lpstr>
      <vt:lpstr>Objetivos, metas e resultados</vt:lpstr>
      <vt:lpstr>Objetivos, metas e resultados</vt:lpstr>
      <vt:lpstr>Apresentação do PowerPoint</vt:lpstr>
      <vt:lpstr>Apresentação do PowerPoint</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   Discussão  </vt:lpstr>
      <vt:lpstr>   Discussão  </vt:lpstr>
      <vt:lpstr>Reflexão critica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annia</dc:creator>
  <cp:lastModifiedBy>annia</cp:lastModifiedBy>
  <cp:revision>52</cp:revision>
  <dcterms:created xsi:type="dcterms:W3CDTF">2015-09-13T16:48:58Z</dcterms:created>
  <dcterms:modified xsi:type="dcterms:W3CDTF">2015-09-17T09:02:28Z</dcterms:modified>
</cp:coreProperties>
</file>