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5" r:id="rId3"/>
    <p:sldId id="257" r:id="rId4"/>
    <p:sldId id="258" r:id="rId5"/>
    <p:sldId id="276" r:id="rId6"/>
    <p:sldId id="259" r:id="rId7"/>
    <p:sldId id="260" r:id="rId8"/>
    <p:sldId id="261" r:id="rId9"/>
    <p:sldId id="277" r:id="rId10"/>
    <p:sldId id="278" r:id="rId11"/>
    <p:sldId id="263" r:id="rId12"/>
    <p:sldId id="274" r:id="rId13"/>
    <p:sldId id="264" r:id="rId14"/>
    <p:sldId id="265" r:id="rId15"/>
    <p:sldId id="270" r:id="rId16"/>
    <p:sldId id="271" r:id="rId17"/>
    <p:sldId id="272" r:id="rId18"/>
    <p:sldId id="280" r:id="rId19"/>
    <p:sldId id="279" r:id="rId20"/>
    <p:sldId id="266" r:id="rId21"/>
    <p:sldId id="281" r:id="rId22"/>
    <p:sldId id="282" r:id="rId23"/>
    <p:sldId id="285" r:id="rId24"/>
    <p:sldId id="28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283" r:id="rId45"/>
    <p:sldId id="287" r:id="rId46"/>
    <p:sldId id="289" r:id="rId47"/>
    <p:sldId id="290" r:id="rId48"/>
    <p:sldId id="291" r:id="rId49"/>
    <p:sldId id="292" r:id="rId50"/>
    <p:sldId id="294" r:id="rId51"/>
    <p:sldId id="273" r:id="rId52"/>
    <p:sldId id="269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910" y="2371752"/>
            <a:ext cx="8001056" cy="1343000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solidFill>
                  <a:schemeClr val="tx1"/>
                </a:solidFill>
              </a:rPr>
              <a:t>A organização e qualificação do serviço na prevenção do Câncer de Mama e do Colo Uterino na Unidade Básica de Saúde Dr. Ferreirinha do município de Currais </a:t>
            </a:r>
            <a:r>
              <a:rPr lang="pt-BR" sz="3000" b="1" dirty="0" err="1" smtClean="0">
                <a:solidFill>
                  <a:schemeClr val="tx1"/>
                </a:solidFill>
              </a:rPr>
              <a:t>Novos-RN</a:t>
            </a:r>
            <a:endParaRPr lang="pt-BR" sz="3000" b="1" dirty="0" smtClean="0">
              <a:solidFill>
                <a:schemeClr val="tx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411760" y="5589240"/>
            <a:ext cx="6400800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t-BR" sz="2000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370806" y="4521696"/>
            <a:ext cx="6400800" cy="4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142875" y="476250"/>
            <a:ext cx="892971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+mj-lt"/>
              </a:rPr>
              <a:t>UNIVERSIDADE </a:t>
            </a:r>
            <a:r>
              <a:rPr lang="pt-BR" dirty="0" smtClean="0">
                <a:latin typeface="+mj-lt"/>
              </a:rPr>
              <a:t>ABERTA DO SUS</a:t>
            </a:r>
            <a:endParaRPr lang="pt-BR" dirty="0">
              <a:latin typeface="+mj-lt"/>
            </a:endParaRPr>
          </a:p>
          <a:p>
            <a:pPr algn="ctr"/>
            <a:r>
              <a:rPr lang="pt-BR" dirty="0" smtClean="0">
                <a:latin typeface="+mj-lt"/>
              </a:rPr>
              <a:t>UNIVERSIDADE FEDERAL DE PELOTAS</a:t>
            </a:r>
            <a:endParaRPr lang="pt-BR" dirty="0">
              <a:latin typeface="+mj-lt"/>
            </a:endParaRPr>
          </a:p>
          <a:p>
            <a:pPr algn="ctr"/>
            <a:r>
              <a:rPr lang="pt-BR" dirty="0" smtClean="0">
                <a:latin typeface="+mj-lt"/>
              </a:rPr>
              <a:t>ESPECIALIZAÇÃO EM SAÚDE DA FAMÍLIA</a:t>
            </a:r>
          </a:p>
          <a:p>
            <a:pPr algn="ctr"/>
            <a:r>
              <a:rPr lang="pt-BR" dirty="0" smtClean="0">
                <a:latin typeface="+mj-lt"/>
              </a:rPr>
              <a:t>MODALIDADE À DISTÂNCIA</a:t>
            </a:r>
          </a:p>
          <a:p>
            <a:pPr algn="ctr"/>
            <a:r>
              <a:rPr lang="pt-BR" dirty="0" smtClean="0">
                <a:latin typeface="+mj-lt"/>
              </a:rPr>
              <a:t>TURMA 6</a:t>
            </a:r>
            <a:endParaRPr lang="pt-BR" dirty="0">
              <a:latin typeface="+mj-lt"/>
            </a:endParaRPr>
          </a:p>
          <a:p>
            <a:pPr algn="ctr"/>
            <a:endParaRPr lang="pt-BR" dirty="0">
              <a:latin typeface="Tw Cen MT" pitchFamily="34" charset="0"/>
            </a:endParaRPr>
          </a:p>
        </p:txBody>
      </p:sp>
      <p:pic>
        <p:nvPicPr>
          <p:cNvPr id="10" name="Picture 2" descr="UFPEL-ESCUDO-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6" y="428604"/>
            <a:ext cx="1785918" cy="160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://www.unasus.ufma.br/unasus_data/site/images/noticias/343c6170e0Aplicacao_Vertical_UNA-SUS_Orig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3630" y="571481"/>
            <a:ext cx="1710336" cy="135732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0" y="455647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+mj-lt"/>
                <a:cs typeface="Arial" pitchFamily="34" charset="0"/>
              </a:rPr>
              <a:t>Annie </a:t>
            </a:r>
            <a:r>
              <a:rPr lang="pt-BR" sz="2000" dirty="0" err="1" smtClean="0">
                <a:latin typeface="+mj-lt"/>
                <a:cs typeface="Arial" pitchFamily="34" charset="0"/>
              </a:rPr>
              <a:t>Karoline</a:t>
            </a:r>
            <a:r>
              <a:rPr lang="pt-BR" sz="2000" dirty="0" smtClean="0">
                <a:latin typeface="+mj-lt"/>
                <a:cs typeface="Arial" pitchFamily="34" charset="0"/>
              </a:rPr>
              <a:t> de Melo Barreto</a:t>
            </a:r>
          </a:p>
          <a:p>
            <a:pPr algn="ctr"/>
            <a:endParaRPr lang="pt-BR" sz="2000" dirty="0">
              <a:latin typeface="+mj-lt"/>
            </a:endParaRPr>
          </a:p>
          <a:p>
            <a:pPr algn="ctr"/>
            <a:r>
              <a:rPr lang="pt-BR" sz="2000" dirty="0" smtClean="0">
                <a:latin typeface="+mj-lt"/>
              </a:rPr>
              <a:t>Orientador: Fábio de Jesus Santos</a:t>
            </a:r>
            <a:endParaRPr lang="pt-BR" sz="2000" dirty="0">
              <a:latin typeface="+mj-lt"/>
            </a:endParaRPr>
          </a:p>
        </p:txBody>
      </p:sp>
      <p:sp>
        <p:nvSpPr>
          <p:cNvPr id="13" name="CaixaDeTexto 8"/>
          <p:cNvSpPr txBox="1">
            <a:spLocks noChangeArrowheads="1"/>
          </p:cNvSpPr>
          <p:nvPr/>
        </p:nvSpPr>
        <p:spPr bwMode="auto">
          <a:xfrm>
            <a:off x="0" y="5786454"/>
            <a:ext cx="9143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+mj-lt"/>
              </a:rPr>
              <a:t>Natal/RN </a:t>
            </a:r>
          </a:p>
          <a:p>
            <a:pPr algn="ctr"/>
            <a:r>
              <a:rPr lang="pt-BR" sz="2000" dirty="0" smtClean="0">
                <a:latin typeface="+mj-lt"/>
              </a:rPr>
              <a:t>Fevereiro </a:t>
            </a:r>
            <a:r>
              <a:rPr lang="pt-BR" sz="2000" dirty="0">
                <a:latin typeface="+mj-lt"/>
              </a:rPr>
              <a:t>de </a:t>
            </a:r>
            <a:r>
              <a:rPr lang="pt-BR" sz="2000" dirty="0" smtClean="0">
                <a:latin typeface="+mj-lt"/>
              </a:rPr>
              <a:t>2015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1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 smtClean="0"/>
              <a:t>Melhorar o registro das informações.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 smtClean="0"/>
              <a:t>Mapear as mulheres de risco para câncer de colo de útero e de mama.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 smtClean="0"/>
              <a:t>Promover  saúde e oferecer seguimento às mulheres que realizam detecção precoce de câncer de colo de útero e de mama na unidade de saúde.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10400" dirty="0" smtClean="0"/>
              <a:t>Utilizou o protocolo </a:t>
            </a:r>
            <a:r>
              <a:rPr lang="pt-BR" sz="10400" dirty="0"/>
              <a:t>do Ministério da saúde, de acordo com o Caderno de Atenção Básica, Controle dos cânceres do colo do útero e de mama do ano de </a:t>
            </a:r>
            <a:r>
              <a:rPr lang="pt-BR" sz="10400" dirty="0" smtClean="0"/>
              <a:t>2013;</a:t>
            </a:r>
          </a:p>
          <a:p>
            <a:pPr algn="just">
              <a:lnSpc>
                <a:spcPct val="170000"/>
              </a:lnSpc>
            </a:pPr>
            <a:r>
              <a:rPr lang="pt-BR" sz="10400" dirty="0" smtClean="0"/>
              <a:t>A </a:t>
            </a:r>
            <a:r>
              <a:rPr lang="pt-BR" sz="10400" dirty="0"/>
              <a:t>coleta de informações </a:t>
            </a:r>
            <a:r>
              <a:rPr lang="pt-BR" sz="10400" dirty="0" smtClean="0"/>
              <a:t>foi armazenada </a:t>
            </a:r>
            <a:r>
              <a:rPr lang="pt-BR" sz="10400" dirty="0"/>
              <a:t>em uma caderneta de </a:t>
            </a:r>
            <a:r>
              <a:rPr lang="pt-BR" sz="10400" dirty="0" smtClean="0"/>
              <a:t>estatísticas que continha várias informações. </a:t>
            </a:r>
          </a:p>
          <a:p>
            <a:pPr algn="just">
              <a:lnSpc>
                <a:spcPct val="170000"/>
              </a:lnSpc>
            </a:pPr>
            <a:r>
              <a:rPr lang="pt-BR" sz="10400" dirty="0" smtClean="0"/>
              <a:t>Para </a:t>
            </a:r>
            <a:r>
              <a:rPr lang="pt-BR" sz="10400" dirty="0"/>
              <a:t>o rastreamento </a:t>
            </a:r>
            <a:r>
              <a:rPr lang="pt-BR" sz="10400" dirty="0" smtClean="0"/>
              <a:t>foi utilizado ficha espelho que continha várias informações necessárias para o desenvolvimento de trabalho. </a:t>
            </a:r>
            <a:endParaRPr lang="pt-BR" sz="10400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221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25144"/>
          </a:xfrm>
        </p:spPr>
        <p:txBody>
          <a:bodyPr>
            <a:noAutofit/>
          </a:bodyPr>
          <a:lstStyle/>
          <a:p>
            <a:pPr algn="just">
              <a:lnSpc>
                <a:spcPts val="2880"/>
              </a:lnSpc>
            </a:pPr>
            <a:r>
              <a:rPr lang="pt-BR" sz="2600" dirty="0" smtClean="0"/>
              <a:t>As orientações foram realizadas por todos os profissionais da UBS, a solicitação do exame </a:t>
            </a:r>
            <a:r>
              <a:rPr lang="pt-BR" sz="2600" dirty="0" err="1" smtClean="0"/>
              <a:t>citopatológico</a:t>
            </a:r>
            <a:r>
              <a:rPr lang="pt-BR" sz="2600" dirty="0" smtClean="0"/>
              <a:t> pelos médicos ou enfermeiros</a:t>
            </a:r>
            <a:r>
              <a:rPr lang="pt-BR" sz="2600" dirty="0" smtClean="0"/>
              <a:t>.</a:t>
            </a:r>
          </a:p>
          <a:p>
            <a:pPr algn="just">
              <a:lnSpc>
                <a:spcPts val="2880"/>
              </a:lnSpc>
              <a:buNone/>
            </a:pPr>
            <a:endParaRPr lang="pt-BR" sz="2600" dirty="0" smtClean="0"/>
          </a:p>
          <a:p>
            <a:pPr algn="just">
              <a:lnSpc>
                <a:spcPts val="2880"/>
              </a:lnSpc>
            </a:pPr>
            <a:r>
              <a:rPr lang="pt-BR" sz="2600" dirty="0" smtClean="0"/>
              <a:t> </a:t>
            </a:r>
            <a:r>
              <a:rPr lang="pt-BR" sz="2600" dirty="0"/>
              <a:t>A</a:t>
            </a:r>
            <a:r>
              <a:rPr lang="pt-BR" sz="2600" dirty="0" smtClean="0"/>
              <a:t> coleta do material foram realizadas pelas enfermeiras, e o registro na caderneta de estatísticas, a leitura e tratamento pelo realizado pelo médico</a:t>
            </a:r>
            <a:r>
              <a:rPr lang="pt-BR" sz="2600" dirty="0" smtClean="0"/>
              <a:t>.</a:t>
            </a:r>
          </a:p>
          <a:p>
            <a:pPr algn="just">
              <a:lnSpc>
                <a:spcPts val="2880"/>
              </a:lnSpc>
              <a:buNone/>
            </a:pPr>
            <a:endParaRPr lang="pt-BR" sz="2600" dirty="0" smtClean="0"/>
          </a:p>
          <a:p>
            <a:pPr algn="just">
              <a:lnSpc>
                <a:spcPts val="2880"/>
              </a:lnSpc>
            </a:pPr>
            <a:r>
              <a:rPr lang="pt-BR" sz="2600" dirty="0" smtClean="0"/>
              <a:t>Busca ativa através dos médicos, enfermeiros, técnicos de enfermagem e ACS, solicitação dos exames complementares e o exame físico realizados pelo médico, assim como o registro na caderneta de estatística, o diagnóstico, tratamento e seguimento.</a:t>
            </a:r>
          </a:p>
          <a:p>
            <a:pPr algn="just">
              <a:lnSpc>
                <a:spcPts val="288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ts val="3200"/>
              </a:lnSpc>
            </a:pPr>
            <a:r>
              <a:rPr lang="pt-BR" sz="2600" dirty="0" smtClean="0"/>
              <a:t>Realização de 2 palestras educativas, para público alvo específico, mulheres de 25-69 anos. </a:t>
            </a:r>
            <a:endParaRPr lang="pt-BR" sz="2600" dirty="0" smtClean="0"/>
          </a:p>
          <a:p>
            <a:pPr algn="just">
              <a:lnSpc>
                <a:spcPts val="3200"/>
              </a:lnSpc>
              <a:buNone/>
            </a:pPr>
            <a:endParaRPr lang="pt-BR" sz="2600" dirty="0" smtClean="0"/>
          </a:p>
          <a:p>
            <a:pPr algn="just">
              <a:lnSpc>
                <a:spcPts val="3200"/>
              </a:lnSpc>
            </a:pPr>
            <a:r>
              <a:rPr lang="pt-BR" sz="2600" dirty="0" smtClean="0"/>
              <a:t>Monitoramento  realizado quinzenalmente pela enfermeira, levantando uma estatística sobre o impacto da medida de intervenção no público </a:t>
            </a:r>
            <a:r>
              <a:rPr lang="pt-BR" sz="2600" dirty="0" smtClean="0"/>
              <a:t>alvo.</a:t>
            </a:r>
          </a:p>
          <a:p>
            <a:pPr algn="just">
              <a:lnSpc>
                <a:spcPts val="3200"/>
              </a:lnSpc>
            </a:pPr>
            <a:endParaRPr lang="pt-BR" sz="2600" dirty="0" smtClean="0"/>
          </a:p>
          <a:p>
            <a:pPr algn="just">
              <a:lnSpc>
                <a:spcPts val="3200"/>
              </a:lnSpc>
            </a:pPr>
            <a:r>
              <a:rPr lang="pt-BR" sz="2600" dirty="0" smtClean="0"/>
              <a:t>As </a:t>
            </a:r>
            <a:r>
              <a:rPr lang="pt-BR" sz="2600" dirty="0" smtClean="0"/>
              <a:t>capacitações da equipe.</a:t>
            </a:r>
            <a:endParaRPr lang="pt-BR" sz="2600" dirty="0"/>
          </a:p>
        </p:txBody>
      </p:sp>
    </p:spTree>
    <p:extLst>
      <p:ext uri="{BB962C8B-B14F-4D97-AF65-F5344CB8AC3E}">
        <p14:creationId xmlns="" xmlns:p14="http://schemas.microsoft.com/office/powerpoint/2010/main" val="2069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Recursos necessários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Data show , cartazes e panfletos educativos;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Espaço para a realização das palestras (concedido pela igreja do bairro), e um lanche patrocinado pela médica (visando atrair a população).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Bonecos para didática da realização do autoexame das mamas e da coleta do exame </a:t>
            </a:r>
            <a:r>
              <a:rPr lang="pt-BR" sz="2400" dirty="0" err="1" smtClean="0"/>
              <a:t>papanicolau</a:t>
            </a:r>
            <a:r>
              <a:rPr lang="pt-BR" sz="2400" dirty="0" smtClean="0"/>
              <a:t> que não foram adquiridos por inexistência, substituídos por vídeos nas palestras.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27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:\Users\Karol\Pictures\2014-08-27\1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384376" cy="3010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Espaço Reservado para Conteúdo 4" descr="C:\Users\Karol\Pictures\2014-08-27\13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3644382" cy="2748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 descr="C:\Users\Karol\Pictures\2014-08-27\1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7032"/>
            <a:ext cx="3397011" cy="253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572000" cy="29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0648"/>
            <a:ext cx="5486400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Karol\Desktop\PROVAB\FOTOS\camis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084" y="3429000"/>
            <a:ext cx="3583947" cy="2687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Karol\Desktop\PROVAB\FOTOS\foto 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4104456" cy="3356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Karol\Desktop\PROVAB\FOTOS\foto 2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3284984"/>
            <a:ext cx="3980259" cy="2985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/>
              <a:t>Objetivo 1:</a:t>
            </a:r>
            <a:r>
              <a:rPr lang="pt-BR" sz="2800" dirty="0" smtClean="0"/>
              <a:t> Ampliar a cobertura de detecção precoce do câncer de colo e do câncer de mama.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smtClean="0"/>
              <a:t>Meta 1:</a:t>
            </a:r>
            <a:r>
              <a:rPr lang="pt-BR" sz="2800" dirty="0" smtClean="0"/>
              <a:t> Manter a cobertura de detecção precoce do câncer de colo de útero das mulheres na faixa etária entre 25 e 64 anos de idade para 100%.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smtClean="0"/>
              <a:t>Indicador 1:</a:t>
            </a:r>
            <a:r>
              <a:rPr lang="pt-BR" sz="2800" dirty="0" smtClean="0"/>
              <a:t> Proporção de mulheres entre 25 e 64 anos com exame em dia para detecção precoce do câncer de colo de útero.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600" dirty="0" smtClean="0"/>
              <a:t>  Mês 1: 55     (3,6%) mulheres.</a:t>
            </a:r>
          </a:p>
          <a:p>
            <a:pPr algn="ctr">
              <a:buNone/>
            </a:pPr>
            <a:r>
              <a:rPr lang="pt-BR" sz="2600" dirty="0" smtClean="0"/>
              <a:t>  Mês 2: 84     (5,6%) mulheres.</a:t>
            </a:r>
          </a:p>
          <a:p>
            <a:pPr algn="ctr">
              <a:buNone/>
            </a:pPr>
            <a:r>
              <a:rPr lang="pt-BR" sz="2600" dirty="0" smtClean="0"/>
              <a:t>Mês 3: 147  (9,7%) mulheres.</a:t>
            </a:r>
            <a:endParaRPr lang="pt-BR" sz="2600" dirty="0"/>
          </a:p>
        </p:txBody>
      </p:sp>
      <p:pic>
        <p:nvPicPr>
          <p:cNvPr id="7" name="Gráfico 1"/>
          <p:cNvPicPr>
            <a:picLocks noChangeArrowheads="1"/>
          </p:cNvPicPr>
          <p:nvPr/>
        </p:nvPicPr>
        <p:blipFill>
          <a:blip r:embed="rId2" cstate="print"/>
          <a:srcRect b="-24"/>
          <a:stretch>
            <a:fillRect/>
          </a:stretch>
        </p:blipFill>
        <p:spPr bwMode="auto">
          <a:xfrm>
            <a:off x="1928794" y="3071810"/>
            <a:ext cx="5143536" cy="310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Introdução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 smtClean="0"/>
              <a:t>O câncer de mama é a neoplasia mundialmente mais incidente entre as mulheres, com cerca de 1,38 milhões de casos novos anuais (FERLAY </a:t>
            </a:r>
            <a:r>
              <a:rPr lang="pt-BR" sz="2600" i="1" dirty="0" err="1" smtClean="0"/>
              <a:t>et</a:t>
            </a:r>
            <a:r>
              <a:rPr lang="pt-BR" sz="2600" i="1" dirty="0" smtClean="0"/>
              <a:t> al.</a:t>
            </a:r>
            <a:r>
              <a:rPr lang="pt-BR" sz="2600" dirty="0" smtClean="0"/>
              <a:t>, 2010).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/>
              <a:t>O câncer de colo do útero é o terceiro tipo de câncer mais comum entre as mulheres, sendo responsável pelo óbito de 274 mil mulheres por ano (WHO, 2008).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4400" b="1" dirty="0" smtClean="0"/>
              <a:t>Objetivo 1:</a:t>
            </a:r>
            <a:r>
              <a:rPr lang="pt-BR" sz="4400" dirty="0" smtClean="0"/>
              <a:t> Ampliar a cobertura de detecção precoce do câncer de colo e do câncer de mama.</a:t>
            </a:r>
          </a:p>
          <a:p>
            <a:pPr algn="just">
              <a:lnSpc>
                <a:spcPct val="170000"/>
              </a:lnSpc>
            </a:pPr>
            <a:r>
              <a:rPr lang="pt-BR" sz="4400" b="1" dirty="0" smtClean="0"/>
              <a:t>Meta 2:</a:t>
            </a:r>
            <a:r>
              <a:rPr lang="pt-BR" sz="4400" dirty="0" smtClean="0"/>
              <a:t> Ampliar a cobertura de detecção precoce do câncer de mama das mulheres na faixa etária entre 50 e 69 anos de idade para 30%.</a:t>
            </a:r>
          </a:p>
          <a:p>
            <a:pPr algn="just">
              <a:lnSpc>
                <a:spcPct val="170000"/>
              </a:lnSpc>
            </a:pPr>
            <a:r>
              <a:rPr lang="pt-BR" sz="4400" b="1" dirty="0" smtClean="0"/>
              <a:t>Indicador 2:</a:t>
            </a:r>
            <a:r>
              <a:rPr lang="pt-BR" sz="4400" dirty="0" smtClean="0"/>
              <a:t> Proporção de mulheres entre 50 e 69 anos com exame em dia para detecção precoce de câncer de mama.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027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 </a:t>
            </a:r>
            <a:r>
              <a:rPr lang="pt-BR" sz="2600" dirty="0" smtClean="0"/>
              <a:t>Mês 1: 23    (5,1%) mulheres.</a:t>
            </a:r>
          </a:p>
          <a:p>
            <a:pPr algn="ctr">
              <a:buNone/>
            </a:pPr>
            <a:r>
              <a:rPr lang="pt-BR" sz="2600" dirty="0" smtClean="0"/>
              <a:t>  Mês 2: 28     (6,2%) mulheres.</a:t>
            </a:r>
          </a:p>
          <a:p>
            <a:pPr algn="ctr">
              <a:buNone/>
            </a:pPr>
            <a:r>
              <a:rPr lang="pt-BR" sz="2600" dirty="0" smtClean="0"/>
              <a:t>Mês 3: 49  (10,9%) mulheres.</a:t>
            </a:r>
            <a:endParaRPr lang="pt-BR" sz="2600" dirty="0"/>
          </a:p>
        </p:txBody>
      </p:sp>
      <p:pic>
        <p:nvPicPr>
          <p:cNvPr id="5" name="Gráfico 2"/>
          <p:cNvPicPr>
            <a:picLocks noChangeArrowheads="1"/>
          </p:cNvPicPr>
          <p:nvPr/>
        </p:nvPicPr>
        <p:blipFill>
          <a:blip r:embed="rId2" cstate="print"/>
          <a:srcRect b="-55"/>
          <a:stretch>
            <a:fillRect/>
          </a:stretch>
        </p:blipFill>
        <p:spPr bwMode="auto">
          <a:xfrm>
            <a:off x="1643042" y="2928934"/>
            <a:ext cx="564356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b="1" dirty="0" smtClean="0"/>
              <a:t>Objetivo 2:</a:t>
            </a:r>
            <a:r>
              <a:rPr lang="pt-BR" sz="2600" dirty="0" smtClean="0"/>
              <a:t> Melhorar a adesão das mulheres à realização de exame </a:t>
            </a:r>
            <a:r>
              <a:rPr lang="pt-BR" sz="2600" dirty="0" err="1" smtClean="0"/>
              <a:t>citopatológico</a:t>
            </a:r>
            <a:r>
              <a:rPr lang="pt-BR" sz="2600" dirty="0" smtClean="0"/>
              <a:t> de colo de útero e mamografia</a:t>
            </a:r>
            <a:r>
              <a:rPr lang="pt-BR" sz="2600" dirty="0" smtClean="0"/>
              <a:t>.</a:t>
            </a:r>
          </a:p>
          <a:p>
            <a:pPr algn="just">
              <a:buNone/>
            </a:pPr>
            <a:endParaRPr lang="pt-BR" sz="2600" dirty="0" smtClean="0"/>
          </a:p>
          <a:p>
            <a:pPr algn="just"/>
            <a:r>
              <a:rPr lang="pt-BR" sz="2600" b="1" dirty="0" smtClean="0"/>
              <a:t>Meta 3:</a:t>
            </a:r>
            <a:r>
              <a:rPr lang="pt-BR" sz="2600" dirty="0" smtClean="0"/>
              <a:t> Obter 100% de coleta de amostras satisfatórias do exame </a:t>
            </a:r>
            <a:r>
              <a:rPr lang="pt-BR" sz="2600" dirty="0" err="1" smtClean="0"/>
              <a:t>citopatológico</a:t>
            </a:r>
            <a:r>
              <a:rPr lang="pt-BR" sz="2600" dirty="0" smtClean="0"/>
              <a:t> de colo de útero. </a:t>
            </a:r>
          </a:p>
          <a:p>
            <a:pPr algn="just"/>
            <a:endParaRPr lang="pt-BR" sz="2600" b="1" dirty="0" smtClean="0"/>
          </a:p>
          <a:p>
            <a:pPr algn="just"/>
            <a:r>
              <a:rPr lang="pt-BR" sz="2600" b="1" dirty="0" smtClean="0"/>
              <a:t>Indicador </a:t>
            </a:r>
            <a:r>
              <a:rPr lang="pt-BR" sz="2600" b="1" dirty="0" smtClean="0"/>
              <a:t>3: </a:t>
            </a:r>
            <a:r>
              <a:rPr lang="pt-BR" sz="2600" dirty="0" smtClean="0"/>
              <a:t>Proporção de mulheres com amostras satisfatórias do exame </a:t>
            </a:r>
            <a:r>
              <a:rPr lang="pt-BR" sz="2600" dirty="0" err="1" smtClean="0"/>
              <a:t>citopatológico</a:t>
            </a:r>
            <a:r>
              <a:rPr lang="pt-BR" sz="2600" dirty="0" smtClean="0"/>
              <a:t> de colo do útero.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900" dirty="0" smtClean="0"/>
              <a:t>Mês 1: </a:t>
            </a:r>
            <a:r>
              <a:rPr lang="pt-BR" sz="2900" dirty="0" smtClean="0"/>
              <a:t>54  (98,2%) </a:t>
            </a:r>
            <a:r>
              <a:rPr lang="pt-BR" sz="2900" dirty="0" smtClean="0"/>
              <a:t>mulheres.</a:t>
            </a:r>
            <a:br>
              <a:rPr lang="pt-BR" sz="2900" dirty="0" smtClean="0"/>
            </a:br>
            <a:r>
              <a:rPr lang="pt-BR" sz="2900" dirty="0" smtClean="0"/>
              <a:t>  Mês 2: </a:t>
            </a:r>
            <a:r>
              <a:rPr lang="pt-BR" sz="2900" dirty="0" smtClean="0"/>
              <a:t>83  (98,8%) </a:t>
            </a:r>
            <a:r>
              <a:rPr lang="pt-BR" sz="2900" dirty="0" smtClean="0"/>
              <a:t>mulheres.</a:t>
            </a:r>
            <a:br>
              <a:rPr lang="pt-BR" sz="2900" dirty="0" smtClean="0"/>
            </a:br>
            <a:r>
              <a:rPr lang="pt-BR" sz="2900" dirty="0" smtClean="0"/>
              <a:t>Mês 3: </a:t>
            </a:r>
            <a:r>
              <a:rPr lang="pt-BR" sz="2900" dirty="0" smtClean="0"/>
              <a:t>148  (100%) </a:t>
            </a:r>
            <a:r>
              <a:rPr lang="pt-BR" sz="2900" dirty="0" smtClean="0"/>
              <a:t>mulheres.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2050" name="Gráfico 4"/>
          <p:cNvPicPr>
            <a:picLocks noChangeArrowheads="1"/>
          </p:cNvPicPr>
          <p:nvPr/>
        </p:nvPicPr>
        <p:blipFill>
          <a:blip r:embed="rId2" cstate="print"/>
          <a:srcRect b="-122"/>
          <a:stretch>
            <a:fillRect/>
          </a:stretch>
        </p:blipFill>
        <p:spPr bwMode="auto">
          <a:xfrm>
            <a:off x="1691680" y="2852936"/>
            <a:ext cx="57606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b="1" dirty="0" smtClean="0"/>
              <a:t>Objetivo 3:</a:t>
            </a:r>
            <a:r>
              <a:rPr lang="pt-BR" sz="2600" dirty="0" smtClean="0"/>
              <a:t>. Melhorar a adesão das mulheres à realização de exame </a:t>
            </a:r>
            <a:r>
              <a:rPr lang="pt-BR" sz="2600" dirty="0" err="1" smtClean="0"/>
              <a:t>citopatológico</a:t>
            </a:r>
            <a:r>
              <a:rPr lang="pt-BR" sz="2600" dirty="0" smtClean="0"/>
              <a:t> de colo de útero e mamografia.</a:t>
            </a:r>
          </a:p>
          <a:p>
            <a:pPr algn="just"/>
            <a:r>
              <a:rPr lang="pt-BR" sz="2600" b="1" dirty="0" smtClean="0"/>
              <a:t>Meta 4:</a:t>
            </a:r>
            <a:r>
              <a:rPr lang="pt-BR" sz="2600" dirty="0" smtClean="0"/>
              <a:t> Identificar 100% das mulheres com exame </a:t>
            </a:r>
            <a:r>
              <a:rPr lang="pt-BR" sz="2600" dirty="0" err="1" smtClean="0"/>
              <a:t>citopatológico</a:t>
            </a:r>
            <a:r>
              <a:rPr lang="pt-BR" sz="2600" dirty="0" smtClean="0"/>
              <a:t> alterado sem acompanhamento pela unidade de saúde.</a:t>
            </a:r>
          </a:p>
          <a:p>
            <a:pPr algn="just"/>
            <a:r>
              <a:rPr lang="pt-BR" sz="2600" b="1" dirty="0" smtClean="0"/>
              <a:t>Indicador 4: </a:t>
            </a:r>
            <a:r>
              <a:rPr lang="pt-BR" sz="2600" dirty="0" smtClean="0"/>
              <a:t>proporção de mulheres com exame </a:t>
            </a:r>
            <a:r>
              <a:rPr lang="pt-BR" sz="2600" dirty="0" err="1" smtClean="0"/>
              <a:t>citopatológico</a:t>
            </a:r>
            <a:r>
              <a:rPr lang="pt-BR" sz="2600" dirty="0" smtClean="0"/>
              <a:t> alterado que não retornaram para conhecer resultado.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r>
              <a:rPr lang="pt-BR" sz="2600" dirty="0" smtClean="0"/>
              <a:t>Mês 1: 0</a:t>
            </a:r>
            <a:r>
              <a:rPr lang="pt-BR" sz="2600" dirty="0" smtClean="0"/>
              <a:t>  (</a:t>
            </a:r>
            <a:r>
              <a:rPr lang="pt-BR" sz="2600" dirty="0" smtClean="0"/>
              <a:t>0</a:t>
            </a:r>
            <a:r>
              <a:rPr lang="pt-BR" sz="2600" dirty="0" smtClean="0"/>
              <a:t>%) </a:t>
            </a:r>
            <a:r>
              <a:rPr lang="pt-BR" sz="2600" dirty="0" smtClean="0"/>
              <a:t>mulheres.</a:t>
            </a:r>
            <a:br>
              <a:rPr lang="pt-BR" sz="2600" dirty="0" smtClean="0"/>
            </a:br>
            <a:r>
              <a:rPr lang="pt-BR" sz="2600" dirty="0" smtClean="0"/>
              <a:t>  Mês 2: 0</a:t>
            </a:r>
            <a:r>
              <a:rPr lang="pt-BR" sz="2600" dirty="0" smtClean="0"/>
              <a:t>  (</a:t>
            </a:r>
            <a:r>
              <a:rPr lang="pt-BR" sz="2600" dirty="0" smtClean="0"/>
              <a:t>0</a:t>
            </a:r>
            <a:r>
              <a:rPr lang="pt-BR" sz="2600" dirty="0" smtClean="0"/>
              <a:t>%) </a:t>
            </a:r>
            <a:r>
              <a:rPr lang="pt-BR" sz="2600" dirty="0" smtClean="0"/>
              <a:t>mulheres.</a:t>
            </a:r>
            <a:br>
              <a:rPr lang="pt-BR" sz="2600" dirty="0" smtClean="0"/>
            </a:br>
            <a:r>
              <a:rPr lang="pt-BR" sz="2600" dirty="0" smtClean="0"/>
              <a:t>Mês 3: 0</a:t>
            </a:r>
            <a:r>
              <a:rPr lang="pt-BR" sz="2600" dirty="0" smtClean="0"/>
              <a:t>  (0</a:t>
            </a:r>
            <a:r>
              <a:rPr lang="pt-BR" sz="2600" dirty="0" smtClean="0"/>
              <a:t>%) mulheres</a:t>
            </a:r>
            <a:endParaRPr lang="pt-BR" sz="2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84984"/>
            <a:ext cx="47339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b="1" dirty="0" smtClean="0"/>
              <a:t>Objetivo 3:</a:t>
            </a:r>
            <a:r>
              <a:rPr lang="pt-BR" sz="2600" dirty="0" smtClean="0"/>
              <a:t> Melhorar a adesão das mulheres à realização de exame </a:t>
            </a:r>
            <a:r>
              <a:rPr lang="pt-BR" sz="2600" dirty="0" err="1" smtClean="0"/>
              <a:t>citopatológico</a:t>
            </a:r>
            <a:r>
              <a:rPr lang="pt-BR" sz="2600" dirty="0" smtClean="0"/>
              <a:t> de colo de útero e mamografia</a:t>
            </a:r>
            <a:r>
              <a:rPr lang="pt-BR" sz="2600" dirty="0" smtClean="0"/>
              <a:t>.</a:t>
            </a:r>
          </a:p>
          <a:p>
            <a:pPr algn="just">
              <a:buNone/>
            </a:pPr>
            <a:endParaRPr lang="pt-BR" sz="2600" dirty="0" smtClean="0"/>
          </a:p>
          <a:p>
            <a:pPr algn="just"/>
            <a:r>
              <a:rPr lang="pt-BR" sz="2600" b="1" dirty="0" smtClean="0"/>
              <a:t>Meta 5: </a:t>
            </a:r>
            <a:r>
              <a:rPr lang="pt-BR" sz="2600" dirty="0" smtClean="0"/>
              <a:t>Identificar 100% das mulheres com mamografia alterada sem acompanhamento pela unidade de saúde.</a:t>
            </a:r>
          </a:p>
          <a:p>
            <a:pPr algn="just"/>
            <a:endParaRPr lang="pt-BR" sz="2600" b="1" dirty="0" smtClean="0"/>
          </a:p>
          <a:p>
            <a:pPr algn="just"/>
            <a:r>
              <a:rPr lang="pt-BR" sz="2600" b="1" dirty="0" smtClean="0"/>
              <a:t>Indicador </a:t>
            </a:r>
            <a:r>
              <a:rPr lang="pt-BR" sz="2600" b="1" dirty="0" smtClean="0"/>
              <a:t>5: </a:t>
            </a:r>
            <a:r>
              <a:rPr lang="pt-BR" sz="2600" dirty="0" smtClean="0"/>
              <a:t>proporção de mulheres com mamografia alterada que não retornaram para conhecer resultado.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>
            <a:noAutofit/>
          </a:bodyPr>
          <a:lstStyle/>
          <a:p>
            <a:r>
              <a:rPr lang="pt-BR" sz="2600" dirty="0" smtClean="0"/>
              <a:t>Mês 1: 0  (0%) mulheres.</a:t>
            </a:r>
            <a:br>
              <a:rPr lang="pt-BR" sz="2600" dirty="0" smtClean="0"/>
            </a:br>
            <a:r>
              <a:rPr lang="pt-BR" sz="2600" dirty="0" smtClean="0"/>
              <a:t>  Mês 2: 0  (0%) mulheres.</a:t>
            </a:r>
            <a:br>
              <a:rPr lang="pt-BR" sz="2600" dirty="0" smtClean="0"/>
            </a:br>
            <a:r>
              <a:rPr lang="pt-BR" sz="2600" dirty="0" smtClean="0"/>
              <a:t>Mês 3: 0  (0%) mulheres</a:t>
            </a:r>
            <a:endParaRPr lang="pt-BR" sz="2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46767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b="1" dirty="0" smtClean="0"/>
              <a:t>Objetivo 3:</a:t>
            </a:r>
            <a:r>
              <a:rPr lang="pt-BR" sz="2600" dirty="0" smtClean="0"/>
              <a:t> Melhorar a adesão das mulheres à realização de exame </a:t>
            </a:r>
            <a:r>
              <a:rPr lang="pt-BR" sz="2600" dirty="0" err="1" smtClean="0"/>
              <a:t>citopatológico</a:t>
            </a:r>
            <a:r>
              <a:rPr lang="pt-BR" sz="2600" dirty="0" smtClean="0"/>
              <a:t> de colo de útero e mamografia.</a:t>
            </a:r>
          </a:p>
          <a:p>
            <a:pPr algn="just"/>
            <a:r>
              <a:rPr lang="pt-BR" sz="2600" b="1" dirty="0" smtClean="0"/>
              <a:t>Meta 6: </a:t>
            </a:r>
            <a:r>
              <a:rPr lang="pt-BR" sz="2600" dirty="0" smtClean="0"/>
              <a:t>Realizar busca ativa em 100% de mulheres com exame </a:t>
            </a:r>
            <a:r>
              <a:rPr lang="pt-BR" sz="2600" dirty="0" err="1" smtClean="0"/>
              <a:t>citopatológico</a:t>
            </a:r>
            <a:r>
              <a:rPr lang="pt-BR" sz="2600" dirty="0" smtClean="0"/>
              <a:t> alterado sem acompanhamento pela unidade de saúde.</a:t>
            </a:r>
          </a:p>
          <a:p>
            <a:pPr algn="just"/>
            <a:r>
              <a:rPr lang="pt-BR" sz="2600" b="1" dirty="0" smtClean="0"/>
              <a:t>Indicador 6</a:t>
            </a:r>
            <a:r>
              <a:rPr lang="pt-BR" sz="2600" dirty="0" smtClean="0"/>
              <a:t>: proporção de mulheres que não retornaram para resultado de exame </a:t>
            </a:r>
            <a:r>
              <a:rPr lang="pt-BR" sz="2600" dirty="0" err="1" smtClean="0"/>
              <a:t>citopatológico</a:t>
            </a:r>
            <a:r>
              <a:rPr lang="pt-BR" sz="2600" dirty="0" smtClean="0"/>
              <a:t> e foi feita busca ativa.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>
            <a:noAutofit/>
          </a:bodyPr>
          <a:lstStyle/>
          <a:p>
            <a:r>
              <a:rPr lang="pt-BR" sz="2600" dirty="0" smtClean="0"/>
              <a:t>Mês 1: 0  (0%) mulheres.</a:t>
            </a:r>
            <a:br>
              <a:rPr lang="pt-BR" sz="2600" dirty="0" smtClean="0"/>
            </a:br>
            <a:r>
              <a:rPr lang="pt-BR" sz="2600" dirty="0" smtClean="0"/>
              <a:t>  Mês 2: 0  (0%) mulheres.</a:t>
            </a:r>
            <a:br>
              <a:rPr lang="pt-BR" sz="2600" dirty="0" smtClean="0"/>
            </a:br>
            <a:r>
              <a:rPr lang="pt-BR" sz="2600" dirty="0" smtClean="0"/>
              <a:t>Mês 3: 0  (0%) mulheres</a:t>
            </a:r>
            <a:endParaRPr lang="pt-BR" sz="2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4695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 Contextualização do local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600" dirty="0" smtClean="0"/>
              <a:t>Localizada no município de Currais </a:t>
            </a:r>
            <a:r>
              <a:rPr lang="pt-BR" sz="2600" dirty="0" err="1" smtClean="0"/>
              <a:t>Novos-RN</a:t>
            </a:r>
            <a:r>
              <a:rPr lang="pt-BR" sz="26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/>
              <a:t>Cerca de 200km de Natal;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/>
              <a:t>População por volta de 45.000 Habitantes;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/>
              <a:t>ESF Dr. </a:t>
            </a:r>
            <a:r>
              <a:rPr lang="pt-BR" sz="2600" dirty="0" err="1" smtClean="0"/>
              <a:t>Ferreirinha</a:t>
            </a:r>
            <a:r>
              <a:rPr lang="pt-BR" sz="2600" dirty="0" smtClean="0"/>
              <a:t>, localizada no bairro </a:t>
            </a:r>
            <a:br>
              <a:rPr lang="pt-BR" sz="2600" dirty="0" smtClean="0"/>
            </a:br>
            <a:r>
              <a:rPr lang="pt-BR" sz="2600" dirty="0" smtClean="0"/>
              <a:t>JUSCELINO KUBITSCHEK;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/>
              <a:t>Fundada em 1993; 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 descr="C:\Users\Karol\Desktop\currais-nov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8122"/>
            <a:ext cx="5832648" cy="3645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79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b="1" dirty="0" smtClean="0"/>
              <a:t>Objetivo 3:</a:t>
            </a:r>
            <a:r>
              <a:rPr lang="pt-BR" sz="2600" dirty="0" smtClean="0"/>
              <a:t> Melhorar a adesão das mulheres à realização de exame </a:t>
            </a:r>
            <a:r>
              <a:rPr lang="pt-BR" sz="2600" dirty="0" err="1" smtClean="0"/>
              <a:t>citopatológico</a:t>
            </a:r>
            <a:r>
              <a:rPr lang="pt-BR" sz="2600" dirty="0" smtClean="0"/>
              <a:t> de colo de útero e mamografia.</a:t>
            </a:r>
          </a:p>
          <a:p>
            <a:pPr algn="just"/>
            <a:r>
              <a:rPr lang="pt-BR" sz="2600" b="1" dirty="0" smtClean="0"/>
              <a:t>Meta 7: </a:t>
            </a:r>
            <a:r>
              <a:rPr lang="pt-BR" sz="2600" dirty="0" smtClean="0"/>
              <a:t>Realizar busca ativa em 100% de mulheres com mamografia alterada sem acompanhamento pela unidade de saúde</a:t>
            </a:r>
          </a:p>
          <a:p>
            <a:pPr algn="just"/>
            <a:r>
              <a:rPr lang="pt-BR" sz="2600" b="1" dirty="0" smtClean="0"/>
              <a:t>Indicador 7: </a:t>
            </a:r>
            <a:r>
              <a:rPr lang="pt-BR" sz="2600" dirty="0" smtClean="0"/>
              <a:t>proporção de mulheres que não retornaram para resultado de mamografia e foi feita busca ativa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Autofit/>
          </a:bodyPr>
          <a:lstStyle/>
          <a:p>
            <a:r>
              <a:rPr lang="pt-BR" sz="2600" dirty="0" smtClean="0"/>
              <a:t>Mês 1: 0  (0%) mulheres.</a:t>
            </a:r>
            <a:br>
              <a:rPr lang="pt-BR" sz="2600" dirty="0" smtClean="0"/>
            </a:br>
            <a:r>
              <a:rPr lang="pt-BR" sz="2600" dirty="0" smtClean="0"/>
              <a:t>  Mês 2: 0  (0%) mulheres.</a:t>
            </a:r>
            <a:br>
              <a:rPr lang="pt-BR" sz="2600" dirty="0" smtClean="0"/>
            </a:br>
            <a:r>
              <a:rPr lang="pt-BR" sz="2600" dirty="0" smtClean="0"/>
              <a:t>Mês 3: 0  (0%) mulheres</a:t>
            </a:r>
            <a:endParaRPr lang="pt-BR" sz="2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4619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b="1" dirty="0" smtClean="0"/>
              <a:t>Objetivo 4: </a:t>
            </a:r>
            <a:r>
              <a:rPr lang="pt-BR" sz="2600" dirty="0" smtClean="0"/>
              <a:t> Melhorar o registro das informações</a:t>
            </a:r>
            <a:r>
              <a:rPr lang="pt-BR" sz="2600" dirty="0" smtClean="0"/>
              <a:t>.</a:t>
            </a:r>
          </a:p>
          <a:p>
            <a:pPr algn="just">
              <a:buNone/>
            </a:pPr>
            <a:endParaRPr lang="pt-BR" sz="2600" dirty="0" smtClean="0"/>
          </a:p>
          <a:p>
            <a:pPr algn="just"/>
            <a:r>
              <a:rPr lang="pt-BR" sz="2600" b="1" dirty="0" smtClean="0"/>
              <a:t>Meta 8:</a:t>
            </a:r>
            <a:r>
              <a:rPr lang="pt-BR" sz="2600" dirty="0" smtClean="0"/>
              <a:t> Manter registro da coleta de exame </a:t>
            </a:r>
            <a:r>
              <a:rPr lang="pt-BR" sz="2600" dirty="0" err="1" smtClean="0"/>
              <a:t>citopatológico</a:t>
            </a:r>
            <a:r>
              <a:rPr lang="pt-BR" sz="2600" dirty="0" smtClean="0"/>
              <a:t> de colo de útero em registro específico em 100% das mulheres cadastradas.</a:t>
            </a:r>
          </a:p>
          <a:p>
            <a:pPr algn="just"/>
            <a:endParaRPr lang="pt-BR" sz="2600" b="1" dirty="0" smtClean="0"/>
          </a:p>
          <a:p>
            <a:pPr algn="just"/>
            <a:r>
              <a:rPr lang="pt-BR" sz="2600" b="1" dirty="0" smtClean="0"/>
              <a:t>Indicador </a:t>
            </a:r>
            <a:r>
              <a:rPr lang="pt-BR" sz="2600" b="1" dirty="0" smtClean="0"/>
              <a:t>8</a:t>
            </a:r>
            <a:r>
              <a:rPr lang="pt-BR" sz="2600" dirty="0" smtClean="0"/>
              <a:t>: proporção de mulheres com registro adequado da mamografia</a:t>
            </a:r>
            <a:endParaRPr lang="pt-BR" sz="2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>
            <a:noAutofit/>
          </a:bodyPr>
          <a:lstStyle/>
          <a:p>
            <a:r>
              <a:rPr lang="pt-BR" sz="2600" dirty="0" smtClean="0"/>
              <a:t>Mês 1: </a:t>
            </a:r>
            <a:r>
              <a:rPr lang="pt-BR" sz="2600" dirty="0" smtClean="0"/>
              <a:t>55  (100%) </a:t>
            </a:r>
            <a:r>
              <a:rPr lang="pt-BR" sz="2600" dirty="0" smtClean="0"/>
              <a:t>mulheres.</a:t>
            </a:r>
            <a:br>
              <a:rPr lang="pt-BR" sz="2600" dirty="0" smtClean="0"/>
            </a:br>
            <a:r>
              <a:rPr lang="pt-BR" sz="2600" dirty="0" smtClean="0"/>
              <a:t>  Mês 2: </a:t>
            </a:r>
            <a:r>
              <a:rPr lang="pt-BR" sz="2600" dirty="0" smtClean="0"/>
              <a:t>84  (70%) </a:t>
            </a:r>
            <a:r>
              <a:rPr lang="pt-BR" sz="2600" dirty="0" smtClean="0"/>
              <a:t>mulheres.</a:t>
            </a:r>
            <a:br>
              <a:rPr lang="pt-BR" sz="2600" dirty="0" smtClean="0"/>
            </a:br>
            <a:r>
              <a:rPr lang="pt-BR" sz="2600" dirty="0" smtClean="0"/>
              <a:t>Mês 3: </a:t>
            </a:r>
            <a:r>
              <a:rPr lang="pt-BR" sz="2600" dirty="0" smtClean="0"/>
              <a:t>149  </a:t>
            </a:r>
            <a:r>
              <a:rPr lang="pt-BR" sz="2600" dirty="0" smtClean="0"/>
              <a:t>(100%) mulheres.</a:t>
            </a:r>
            <a:endParaRPr lang="pt-BR" sz="2600" dirty="0"/>
          </a:p>
        </p:txBody>
      </p:sp>
      <p:pic>
        <p:nvPicPr>
          <p:cNvPr id="3074" name="Gráfico 6"/>
          <p:cNvPicPr>
            <a:picLocks noChangeArrowheads="1"/>
          </p:cNvPicPr>
          <p:nvPr/>
        </p:nvPicPr>
        <p:blipFill>
          <a:blip r:embed="rId2" cstate="print"/>
          <a:srcRect b="-134"/>
          <a:stretch>
            <a:fillRect/>
          </a:stretch>
        </p:blipFill>
        <p:spPr bwMode="auto">
          <a:xfrm>
            <a:off x="2123728" y="3068960"/>
            <a:ext cx="4824536" cy="272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600" b="1" dirty="0" smtClean="0"/>
              <a:t>Objetivo 4:</a:t>
            </a:r>
            <a:r>
              <a:rPr lang="pt-BR" sz="2600" dirty="0" smtClean="0"/>
              <a:t> Melhorar o registro das informações</a:t>
            </a:r>
            <a:r>
              <a:rPr lang="pt-BR" sz="2600" dirty="0" smtClean="0"/>
              <a:t>.</a:t>
            </a:r>
          </a:p>
          <a:p>
            <a:pPr algn="just">
              <a:buNone/>
            </a:pPr>
            <a:endParaRPr lang="pt-BR" sz="2600" dirty="0" smtClean="0"/>
          </a:p>
          <a:p>
            <a:pPr algn="just"/>
            <a:r>
              <a:rPr lang="pt-BR" sz="2600" b="1" dirty="0" smtClean="0"/>
              <a:t>Meta 9: </a:t>
            </a:r>
            <a:r>
              <a:rPr lang="pt-BR" sz="2600" dirty="0" smtClean="0"/>
              <a:t>Manter registro da realização da mamografia em registro específico em 100% das mulheres cadastradas.</a:t>
            </a:r>
          </a:p>
          <a:p>
            <a:pPr algn="just"/>
            <a:endParaRPr lang="pt-BR" sz="2600" b="1" dirty="0" smtClean="0"/>
          </a:p>
          <a:p>
            <a:pPr algn="just"/>
            <a:r>
              <a:rPr lang="pt-BR" sz="2600" b="1" dirty="0" smtClean="0"/>
              <a:t>Indicador </a:t>
            </a:r>
            <a:r>
              <a:rPr lang="pt-BR" sz="2600" b="1" dirty="0" smtClean="0"/>
              <a:t>9: </a:t>
            </a:r>
            <a:r>
              <a:rPr lang="pt-BR" sz="2600" dirty="0" smtClean="0"/>
              <a:t>proporção de mulheres com registro adequado de mamografia.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900" dirty="0" smtClean="0"/>
              <a:t>Mês 1: 1</a:t>
            </a:r>
            <a:r>
              <a:rPr lang="pt-BR" sz="2900" dirty="0" smtClean="0"/>
              <a:t>  (4,30</a:t>
            </a:r>
            <a:r>
              <a:rPr lang="pt-BR" sz="2900" dirty="0" smtClean="0"/>
              <a:t>%) mulheres.</a:t>
            </a:r>
            <a:br>
              <a:rPr lang="pt-BR" sz="2900" dirty="0" smtClean="0"/>
            </a:br>
            <a:r>
              <a:rPr lang="pt-BR" sz="2900" dirty="0" smtClean="0"/>
              <a:t>  Mês 2: 1</a:t>
            </a:r>
            <a:r>
              <a:rPr lang="pt-BR" sz="2900" dirty="0" smtClean="0"/>
              <a:t>  (2,3%) </a:t>
            </a:r>
            <a:r>
              <a:rPr lang="pt-BR" sz="2900" dirty="0" smtClean="0"/>
              <a:t>mulheres.</a:t>
            </a:r>
            <a:br>
              <a:rPr lang="pt-BR" sz="2900" dirty="0" smtClean="0"/>
            </a:br>
            <a:r>
              <a:rPr lang="pt-BR" sz="2900" dirty="0" smtClean="0"/>
              <a:t>Mês 3: </a:t>
            </a:r>
            <a:r>
              <a:rPr lang="pt-BR" sz="2900" dirty="0" smtClean="0"/>
              <a:t>1  (1,9%) </a:t>
            </a:r>
            <a:r>
              <a:rPr lang="pt-BR" sz="2900" dirty="0" smtClean="0"/>
              <a:t>mulheres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098" name="Gráfico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5112568" cy="263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b="1" dirty="0" smtClean="0"/>
              <a:t>Objetivo 5:</a:t>
            </a:r>
            <a:r>
              <a:rPr lang="pt-BR" sz="2600" dirty="0" smtClean="0"/>
              <a:t> Mapear as mulheres de risco para câncer de colo de útero e de mama.</a:t>
            </a:r>
          </a:p>
          <a:p>
            <a:pPr algn="just"/>
            <a:r>
              <a:rPr lang="pt-BR" sz="2600" b="1" dirty="0" smtClean="0"/>
              <a:t>Meta 10:</a:t>
            </a:r>
            <a:r>
              <a:rPr lang="pt-BR" sz="2600" dirty="0" smtClean="0"/>
              <a:t> Pesquisar sinais de alerta para câncer de colo de útero em 100% das mulheres entre 25 e 64 anos (Dor e sangramento após relação sexual e/ou corrimento vaginal excessivo).</a:t>
            </a:r>
          </a:p>
          <a:p>
            <a:pPr algn="just"/>
            <a:r>
              <a:rPr lang="pt-BR" sz="2600" b="1" dirty="0" smtClean="0"/>
              <a:t>Indicador 10: </a:t>
            </a:r>
            <a:r>
              <a:rPr lang="pt-BR" sz="2600" dirty="0" smtClean="0"/>
              <a:t>proporção de mulheres entre 25 e 64 anos com pesquisa de sinais de alerta para câncer de colo do útero.</a:t>
            </a:r>
            <a:r>
              <a:rPr lang="pt-BR" sz="2600" b="1" dirty="0" smtClean="0"/>
              <a:t> </a:t>
            </a:r>
            <a:endParaRPr lang="pt-BR" sz="2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Autofit/>
          </a:bodyPr>
          <a:lstStyle/>
          <a:p>
            <a:r>
              <a:rPr lang="pt-BR" sz="2600" dirty="0" smtClean="0"/>
              <a:t>Mês 1: </a:t>
            </a:r>
            <a:r>
              <a:rPr lang="pt-BR" sz="2600" dirty="0" smtClean="0"/>
              <a:t>55  (100%) </a:t>
            </a:r>
            <a:r>
              <a:rPr lang="pt-BR" sz="2600" dirty="0" smtClean="0"/>
              <a:t>mulheres.</a:t>
            </a:r>
            <a:br>
              <a:rPr lang="pt-BR" sz="2600" dirty="0" smtClean="0"/>
            </a:br>
            <a:r>
              <a:rPr lang="pt-BR" sz="2600" dirty="0" smtClean="0"/>
              <a:t>  Mês 2: </a:t>
            </a:r>
            <a:r>
              <a:rPr lang="pt-BR" sz="2600" dirty="0" smtClean="0"/>
              <a:t>84  (70%) </a:t>
            </a:r>
            <a:r>
              <a:rPr lang="pt-BR" sz="2600" dirty="0" smtClean="0"/>
              <a:t>mulheres.</a:t>
            </a:r>
            <a:br>
              <a:rPr lang="pt-BR" sz="2600" dirty="0" smtClean="0"/>
            </a:br>
            <a:r>
              <a:rPr lang="pt-BR" sz="2600" dirty="0" smtClean="0"/>
              <a:t>Mês 3: </a:t>
            </a:r>
            <a:r>
              <a:rPr lang="pt-BR" sz="2600" dirty="0" smtClean="0"/>
              <a:t>149  </a:t>
            </a:r>
            <a:r>
              <a:rPr lang="pt-BR" sz="2600" dirty="0" smtClean="0"/>
              <a:t>(</a:t>
            </a:r>
            <a:r>
              <a:rPr lang="pt-BR" sz="2600" dirty="0" smtClean="0"/>
              <a:t>100%) </a:t>
            </a:r>
            <a:r>
              <a:rPr lang="pt-BR" sz="2600" dirty="0" smtClean="0"/>
              <a:t>mulheres.</a:t>
            </a:r>
            <a:endParaRPr lang="pt-BR" sz="2600" dirty="0"/>
          </a:p>
        </p:txBody>
      </p:sp>
      <p:pic>
        <p:nvPicPr>
          <p:cNvPr id="5122" name="Gráfico 9"/>
          <p:cNvPicPr>
            <a:picLocks noChangeArrowheads="1"/>
          </p:cNvPicPr>
          <p:nvPr/>
        </p:nvPicPr>
        <p:blipFill>
          <a:blip r:embed="rId2" cstate="print"/>
          <a:srcRect b="-116"/>
          <a:stretch>
            <a:fillRect/>
          </a:stretch>
        </p:blipFill>
        <p:spPr bwMode="auto">
          <a:xfrm>
            <a:off x="2195736" y="2996952"/>
            <a:ext cx="4896544" cy="262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600" b="1" dirty="0" smtClean="0"/>
              <a:t>Objetivo 5:</a:t>
            </a:r>
            <a:r>
              <a:rPr lang="pt-BR" sz="2600" dirty="0" smtClean="0"/>
              <a:t> Mapear as mulheres de risco para câncer de colo de útero e de mama.</a:t>
            </a:r>
          </a:p>
          <a:p>
            <a:pPr algn="just"/>
            <a:endParaRPr lang="pt-BR" sz="2600" b="1" dirty="0" smtClean="0"/>
          </a:p>
          <a:p>
            <a:pPr algn="just"/>
            <a:r>
              <a:rPr lang="pt-BR" sz="2600" b="1" dirty="0" smtClean="0"/>
              <a:t>Meta </a:t>
            </a:r>
            <a:r>
              <a:rPr lang="pt-BR" sz="2600" b="1" dirty="0" smtClean="0"/>
              <a:t>11:</a:t>
            </a:r>
            <a:r>
              <a:rPr lang="pt-BR" sz="2600" dirty="0" smtClean="0"/>
              <a:t> Realizar avaliação de risco para câncer de mama em 100% das mulheres entre 50 e 69 anos.</a:t>
            </a:r>
          </a:p>
          <a:p>
            <a:pPr algn="just"/>
            <a:endParaRPr lang="pt-BR" sz="2600" b="1" dirty="0" smtClean="0"/>
          </a:p>
          <a:p>
            <a:pPr algn="just"/>
            <a:r>
              <a:rPr lang="pt-BR" sz="2600" b="1" dirty="0" smtClean="0"/>
              <a:t>Indicador </a:t>
            </a:r>
            <a:r>
              <a:rPr lang="pt-BR" sz="2600" b="1" dirty="0" smtClean="0"/>
              <a:t>11</a:t>
            </a:r>
            <a:r>
              <a:rPr lang="pt-BR" sz="2600" dirty="0" smtClean="0"/>
              <a:t>: proporção de mulheres entre 50 e 69 anos com avaliação de risco para câncer de mama.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Autofit/>
          </a:bodyPr>
          <a:lstStyle/>
          <a:p>
            <a:r>
              <a:rPr lang="pt-BR" sz="2600" dirty="0" smtClean="0"/>
              <a:t>Mês 1: </a:t>
            </a:r>
            <a:r>
              <a:rPr lang="pt-BR" sz="2600" dirty="0" smtClean="0"/>
              <a:t>23  </a:t>
            </a:r>
            <a:r>
              <a:rPr lang="pt-BR" sz="2600" dirty="0" smtClean="0"/>
              <a:t>(100%) mulheres.</a:t>
            </a:r>
            <a:br>
              <a:rPr lang="pt-BR" sz="2600" dirty="0" smtClean="0"/>
            </a:br>
            <a:r>
              <a:rPr lang="pt-BR" sz="2600" dirty="0" smtClean="0"/>
              <a:t>  Mês 2: </a:t>
            </a:r>
            <a:r>
              <a:rPr lang="pt-BR" sz="2600" dirty="0" smtClean="0"/>
              <a:t>30  (68,2%) </a:t>
            </a:r>
            <a:r>
              <a:rPr lang="pt-BR" sz="2600" dirty="0" smtClean="0"/>
              <a:t>mulheres.</a:t>
            </a:r>
            <a:br>
              <a:rPr lang="pt-BR" sz="2600" dirty="0" smtClean="0"/>
            </a:br>
            <a:r>
              <a:rPr lang="pt-BR" sz="2600" dirty="0" smtClean="0"/>
              <a:t>Mês 3: </a:t>
            </a:r>
            <a:r>
              <a:rPr lang="pt-BR" sz="2600" dirty="0" smtClean="0"/>
              <a:t>52  (98,1%) </a:t>
            </a:r>
            <a:r>
              <a:rPr lang="pt-BR" sz="2600" dirty="0" smtClean="0"/>
              <a:t>mulheres.</a:t>
            </a:r>
            <a:endParaRPr lang="pt-BR" sz="2600" dirty="0"/>
          </a:p>
        </p:txBody>
      </p:sp>
      <p:pic>
        <p:nvPicPr>
          <p:cNvPr id="6146" name="Gráfico 10"/>
          <p:cNvPicPr>
            <a:picLocks noChangeArrowheads="1"/>
          </p:cNvPicPr>
          <p:nvPr/>
        </p:nvPicPr>
        <p:blipFill>
          <a:blip r:embed="rId2" cstate="print"/>
          <a:srcRect b="-96"/>
          <a:stretch>
            <a:fillRect/>
          </a:stretch>
        </p:blipFill>
        <p:spPr bwMode="auto">
          <a:xfrm>
            <a:off x="1979712" y="3068960"/>
            <a:ext cx="4752528" cy="279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Breve resumo da situação de saúde do território em que está a USF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</a:pPr>
            <a:r>
              <a:rPr lang="pt-BR" sz="2800" dirty="0" smtClean="0"/>
              <a:t>Abrange 6.000 habitantes, com  3 equipes da ESF (2 incompletas);</a:t>
            </a:r>
          </a:p>
          <a:p>
            <a:pPr algn="just">
              <a:lnSpc>
                <a:spcPct val="170000"/>
              </a:lnSpc>
            </a:pPr>
            <a:r>
              <a:rPr lang="pt-BR" sz="2800" dirty="0" smtClean="0"/>
              <a:t>Má estrutura física;</a:t>
            </a:r>
          </a:p>
          <a:p>
            <a:pPr algn="just">
              <a:lnSpc>
                <a:spcPct val="170000"/>
              </a:lnSpc>
            </a:pPr>
            <a:r>
              <a:rPr lang="pt-BR" sz="2800" dirty="0" smtClean="0"/>
              <a:t>Visitas domiciliares em carros privados;</a:t>
            </a:r>
          </a:p>
          <a:p>
            <a:pPr algn="just">
              <a:lnSpc>
                <a:spcPct val="170000"/>
              </a:lnSpc>
            </a:pPr>
            <a:r>
              <a:rPr lang="pt-BR" sz="2800" dirty="0" smtClean="0"/>
              <a:t>Inexistência de prontuário familiar;</a:t>
            </a:r>
          </a:p>
          <a:p>
            <a:pPr algn="just">
              <a:lnSpc>
                <a:spcPct val="170000"/>
              </a:lnSpc>
            </a:pPr>
            <a:r>
              <a:rPr lang="pt-BR" sz="2800" dirty="0" smtClean="0"/>
              <a:t>Boa adesão no rastreio do câncer de colo do útero;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286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b="1" dirty="0" smtClean="0"/>
              <a:t>Objetivo 6: </a:t>
            </a:r>
            <a:r>
              <a:rPr lang="pt-BR" sz="2600" dirty="0" smtClean="0"/>
              <a:t>Promover a saúde das mulheres que realizam detecção precoce de câncer de colo de útero e de mama na unidade de saúde.</a:t>
            </a:r>
          </a:p>
          <a:p>
            <a:pPr algn="just"/>
            <a:r>
              <a:rPr lang="pt-BR" sz="2600" b="1" dirty="0" smtClean="0"/>
              <a:t>Meta 12: </a:t>
            </a:r>
            <a:r>
              <a:rPr lang="pt-BR" sz="2600" dirty="0" smtClean="0"/>
              <a:t>Orientar 100% das mulheres cadastradas sobre doenças sexualmente transmissíveis (DST) e fatores de risco para câncer de colo de útero</a:t>
            </a:r>
          </a:p>
          <a:p>
            <a:pPr algn="just"/>
            <a:r>
              <a:rPr lang="pt-BR" sz="2600" b="1" dirty="0" smtClean="0"/>
              <a:t>Indicador 12: </a:t>
            </a:r>
            <a:r>
              <a:rPr lang="pt-BR" sz="2600" dirty="0" smtClean="0"/>
              <a:t>proporção de mulheres entre 25 e 64 anos que receberam orientações sobre </a:t>
            </a:r>
            <a:r>
              <a:rPr lang="pt-BR" sz="2600" dirty="0" err="1" smtClean="0"/>
              <a:t>DST’S</a:t>
            </a:r>
            <a:r>
              <a:rPr lang="pt-BR" sz="2600" dirty="0" smtClean="0"/>
              <a:t> e fatores de risco para câncer de colo do útero.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900" dirty="0" smtClean="0"/>
              <a:t>Mês 1: </a:t>
            </a:r>
            <a:r>
              <a:rPr lang="pt-BR" sz="2900" dirty="0" smtClean="0"/>
              <a:t>55  </a:t>
            </a:r>
            <a:r>
              <a:rPr lang="pt-BR" sz="2900" dirty="0" smtClean="0"/>
              <a:t>(100%) mulheres.</a:t>
            </a:r>
            <a:br>
              <a:rPr lang="pt-BR" sz="2900" dirty="0" smtClean="0"/>
            </a:br>
            <a:r>
              <a:rPr lang="pt-BR" sz="2900" dirty="0" smtClean="0"/>
              <a:t>  Mês 2: </a:t>
            </a:r>
            <a:r>
              <a:rPr lang="pt-BR" sz="2900" dirty="0" smtClean="0"/>
              <a:t>84  (70%) </a:t>
            </a:r>
            <a:r>
              <a:rPr lang="pt-BR" sz="2900" dirty="0" smtClean="0"/>
              <a:t>mulheres.</a:t>
            </a:r>
            <a:br>
              <a:rPr lang="pt-BR" sz="2900" dirty="0" smtClean="0"/>
            </a:br>
            <a:r>
              <a:rPr lang="pt-BR" sz="2900" dirty="0" smtClean="0"/>
              <a:t>Mês 3: </a:t>
            </a:r>
            <a:r>
              <a:rPr lang="pt-BR" sz="2900" dirty="0" smtClean="0"/>
              <a:t>149 (100%) </a:t>
            </a:r>
            <a:r>
              <a:rPr lang="pt-BR" sz="2900" dirty="0" smtClean="0"/>
              <a:t>mulheres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7170" name="Gráfico 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5184576" cy="296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b="1" dirty="0" smtClean="0"/>
              <a:t>Objetivo 6:</a:t>
            </a:r>
            <a:r>
              <a:rPr lang="pt-BR" sz="2600" dirty="0" smtClean="0"/>
              <a:t> Promover a saúde das mulheres que realizam detecção precoce de câncer de colo de útero e de mama na unidade de saúde.</a:t>
            </a:r>
          </a:p>
          <a:p>
            <a:pPr algn="just"/>
            <a:r>
              <a:rPr lang="pt-BR" sz="2600" b="1" dirty="0" smtClean="0"/>
              <a:t>Meta 13:</a:t>
            </a:r>
            <a:r>
              <a:rPr lang="pt-BR" sz="2600" dirty="0" smtClean="0"/>
              <a:t> Orientar 100% das mulheres cadastradas sobre doenças sexualmente transmissíveis (DST) e fatores de risco para câncer de mama.</a:t>
            </a:r>
          </a:p>
          <a:p>
            <a:pPr algn="just"/>
            <a:r>
              <a:rPr lang="pt-BR" sz="2600" b="1" dirty="0" smtClean="0"/>
              <a:t>Indicador 13:</a:t>
            </a:r>
            <a:r>
              <a:rPr lang="pt-BR" sz="2600" dirty="0" smtClean="0"/>
              <a:t> proporção de mulheres entre 50 e 69 anos que receberam orientações sobre </a:t>
            </a:r>
            <a:r>
              <a:rPr lang="pt-BR" sz="2600" dirty="0" err="1" smtClean="0"/>
              <a:t>DST’S</a:t>
            </a:r>
            <a:r>
              <a:rPr lang="pt-BR" sz="2600" dirty="0" smtClean="0"/>
              <a:t> e fatores de risco para câncer de mama.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Autofit/>
          </a:bodyPr>
          <a:lstStyle/>
          <a:p>
            <a:r>
              <a:rPr lang="pt-BR" sz="2600" dirty="0" smtClean="0"/>
              <a:t>Mês 1: </a:t>
            </a:r>
            <a:r>
              <a:rPr lang="pt-BR" sz="2600" dirty="0" smtClean="0"/>
              <a:t>23  </a:t>
            </a:r>
            <a:r>
              <a:rPr lang="pt-BR" sz="2600" dirty="0" smtClean="0"/>
              <a:t>(100%) mulheres.</a:t>
            </a:r>
            <a:br>
              <a:rPr lang="pt-BR" sz="2600" dirty="0" smtClean="0"/>
            </a:br>
            <a:r>
              <a:rPr lang="pt-BR" sz="2600" dirty="0" smtClean="0"/>
              <a:t>  Mês 2: </a:t>
            </a:r>
            <a:r>
              <a:rPr lang="pt-BR" sz="2600" dirty="0" smtClean="0"/>
              <a:t>30  (68,2%) </a:t>
            </a:r>
            <a:r>
              <a:rPr lang="pt-BR" sz="2600" dirty="0" smtClean="0"/>
              <a:t>mulheres.</a:t>
            </a:r>
            <a:br>
              <a:rPr lang="pt-BR" sz="2600" dirty="0" smtClean="0"/>
            </a:br>
            <a:r>
              <a:rPr lang="pt-BR" sz="2600" dirty="0" smtClean="0"/>
              <a:t>Mês 3: </a:t>
            </a:r>
            <a:r>
              <a:rPr lang="pt-BR" sz="2600" dirty="0" smtClean="0"/>
              <a:t>52 (98,1%) </a:t>
            </a:r>
            <a:r>
              <a:rPr lang="pt-BR" sz="2600" dirty="0" smtClean="0"/>
              <a:t>mulheres.</a:t>
            </a:r>
            <a:endParaRPr lang="pt-BR" sz="2600" dirty="0"/>
          </a:p>
        </p:txBody>
      </p:sp>
      <p:pic>
        <p:nvPicPr>
          <p:cNvPr id="8194" name="Gráfico 12"/>
          <p:cNvPicPr>
            <a:picLocks noChangeArrowheads="1"/>
          </p:cNvPicPr>
          <p:nvPr/>
        </p:nvPicPr>
        <p:blipFill>
          <a:blip r:embed="rId2" cstate="print"/>
          <a:srcRect b="-96"/>
          <a:stretch>
            <a:fillRect/>
          </a:stretch>
        </p:blipFill>
        <p:spPr bwMode="auto">
          <a:xfrm>
            <a:off x="2123728" y="3068960"/>
            <a:ext cx="46577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800" dirty="0" smtClean="0"/>
              <a:t>A ampliação </a:t>
            </a:r>
            <a:r>
              <a:rPr lang="pt-BR" sz="2800" dirty="0" smtClean="0"/>
              <a:t>da cobertura na prevenção e rastreio de câncer de colo do útero e principalmente do câncer de mama, ótimo aumento de estatística para o trabalho desenvolvido na UBS</a:t>
            </a:r>
            <a:r>
              <a:rPr lang="pt-BR" sz="2800" dirty="0" smtClean="0"/>
              <a:t>, </a:t>
            </a:r>
            <a:r>
              <a:rPr lang="pt-BR" sz="2800" dirty="0" smtClean="0"/>
              <a:t>melhoras nos índices de qualidade e adesão</a:t>
            </a:r>
            <a:r>
              <a:rPr lang="pt-BR" sz="2800" dirty="0" smtClean="0"/>
              <a:t>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Implementou o programa ao </a:t>
            </a:r>
            <a:r>
              <a:rPr lang="pt-BR" sz="2800" dirty="0" smtClean="0"/>
              <a:t>rastreio do câncer de </a:t>
            </a:r>
            <a:r>
              <a:rPr lang="pt-BR" sz="2800" dirty="0" smtClean="0"/>
              <a:t>mama que não se existia de rotina e o </a:t>
            </a:r>
            <a:r>
              <a:rPr lang="pt-BR" sz="2800" dirty="0" smtClean="0"/>
              <a:t>caderno de estatísticas </a:t>
            </a:r>
            <a:r>
              <a:rPr lang="pt-BR" sz="2800" dirty="0" smtClean="0"/>
              <a:t>para </a:t>
            </a:r>
            <a:r>
              <a:rPr lang="pt-BR" sz="2800" dirty="0" smtClean="0"/>
              <a:t>levantamento não somente durante a intervenção, mas que </a:t>
            </a:r>
            <a:r>
              <a:rPr lang="pt-BR" sz="2800" dirty="0" smtClean="0"/>
              <a:t>se torne </a:t>
            </a:r>
            <a:r>
              <a:rPr lang="pt-BR" sz="2800" dirty="0" smtClean="0"/>
              <a:t>rotina na UBS posteriormente.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dirty="0" smtClean="0"/>
              <a:t>C</a:t>
            </a:r>
            <a:r>
              <a:rPr lang="pt-BR" sz="2600" dirty="0" smtClean="0"/>
              <a:t>apacitação </a:t>
            </a:r>
            <a:r>
              <a:rPr lang="pt-BR" sz="2600" dirty="0" smtClean="0"/>
              <a:t>realizada aos ACS, </a:t>
            </a:r>
            <a:r>
              <a:rPr lang="pt-BR" sz="2600" dirty="0" smtClean="0"/>
              <a:t>ampliação do programa de intervenção a </a:t>
            </a:r>
            <a:r>
              <a:rPr lang="pt-BR" sz="2600" dirty="0" smtClean="0"/>
              <a:t>partir </a:t>
            </a:r>
            <a:r>
              <a:rPr lang="pt-BR" sz="2600" dirty="0" smtClean="0"/>
              <a:t>das </a:t>
            </a:r>
            <a:r>
              <a:rPr lang="pt-BR" sz="2600" dirty="0" smtClean="0"/>
              <a:t>visitas </a:t>
            </a:r>
            <a:r>
              <a:rPr lang="pt-BR" sz="2600" dirty="0" smtClean="0"/>
              <a:t>domiciliares</a:t>
            </a:r>
          </a:p>
          <a:p>
            <a:pPr algn="just">
              <a:buNone/>
            </a:pPr>
            <a:endParaRPr lang="pt-BR" sz="2600" dirty="0" smtClean="0"/>
          </a:p>
          <a:p>
            <a:pPr algn="just"/>
            <a:r>
              <a:rPr lang="pt-BR" sz="2600" dirty="0" smtClean="0"/>
              <a:t>U</a:t>
            </a:r>
            <a:r>
              <a:rPr lang="pt-BR" sz="2600" dirty="0" smtClean="0"/>
              <a:t>nir </a:t>
            </a:r>
            <a:r>
              <a:rPr lang="pt-BR" sz="2600" dirty="0" smtClean="0"/>
              <a:t>as equipes da </a:t>
            </a:r>
            <a:r>
              <a:rPr lang="pt-BR" sz="2600" dirty="0" smtClean="0"/>
              <a:t>UBS</a:t>
            </a:r>
          </a:p>
          <a:p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dirty="0" smtClean="0"/>
              <a:t>Empecilhos sofridos pela </a:t>
            </a:r>
            <a:r>
              <a:rPr lang="pt-BR" sz="2600" dirty="0" smtClean="0"/>
              <a:t>população </a:t>
            </a:r>
            <a:r>
              <a:rPr lang="pt-BR" sz="2600" dirty="0" smtClean="0"/>
              <a:t>é </a:t>
            </a:r>
            <a:r>
              <a:rPr lang="pt-BR" sz="2600" dirty="0" smtClean="0"/>
              <a:t>a demora dos resultados dos exames </a:t>
            </a:r>
            <a:r>
              <a:rPr lang="pt-BR" sz="2600" dirty="0" err="1" smtClean="0"/>
              <a:t>citopatológicos</a:t>
            </a:r>
            <a:r>
              <a:rPr lang="pt-BR" sz="2600" dirty="0" smtClean="0"/>
              <a:t> </a:t>
            </a:r>
            <a:r>
              <a:rPr lang="pt-BR" sz="2600" dirty="0" smtClean="0"/>
              <a:t>(cerca </a:t>
            </a:r>
            <a:r>
              <a:rPr lang="pt-BR" sz="2600" dirty="0" smtClean="0"/>
              <a:t>de 2 </a:t>
            </a:r>
            <a:r>
              <a:rPr lang="pt-BR" sz="2600" dirty="0" smtClean="0"/>
              <a:t>meses)</a:t>
            </a:r>
          </a:p>
          <a:p>
            <a:pPr algn="just">
              <a:buNone/>
            </a:pPr>
            <a:endParaRPr lang="pt-BR" sz="2600" dirty="0" smtClean="0"/>
          </a:p>
          <a:p>
            <a:pPr algn="just"/>
            <a:r>
              <a:rPr lang="pt-BR" sz="2600" dirty="0" smtClean="0"/>
              <a:t>E</a:t>
            </a:r>
            <a:r>
              <a:rPr lang="pt-BR" sz="2600" dirty="0" smtClean="0"/>
              <a:t> </a:t>
            </a:r>
            <a:r>
              <a:rPr lang="pt-BR" sz="2600" dirty="0" smtClean="0"/>
              <a:t>a demora na realização das </a:t>
            </a:r>
            <a:r>
              <a:rPr lang="pt-BR" sz="2600" dirty="0" smtClean="0"/>
              <a:t>mamografias, demanda </a:t>
            </a:r>
            <a:r>
              <a:rPr lang="pt-BR" sz="2600" dirty="0" smtClean="0"/>
              <a:t>muito grande local</a:t>
            </a:r>
            <a:r>
              <a:rPr lang="pt-BR" sz="2600" dirty="0" smtClean="0"/>
              <a:t>, não </a:t>
            </a:r>
            <a:r>
              <a:rPr lang="pt-BR" sz="2600" dirty="0" smtClean="0"/>
              <a:t>comporta toda a população com apenas um mamógrafo e um técnico em </a:t>
            </a:r>
            <a:r>
              <a:rPr lang="pt-BR" sz="2600" dirty="0" smtClean="0"/>
              <a:t>radiologia</a:t>
            </a:r>
          </a:p>
          <a:p>
            <a:pPr algn="just">
              <a:buNone/>
            </a:pPr>
            <a:endParaRPr lang="pt-BR" sz="2600" dirty="0" smtClean="0"/>
          </a:p>
          <a:p>
            <a:pPr algn="just"/>
            <a:r>
              <a:rPr lang="pt-BR" sz="2600" dirty="0" smtClean="0"/>
              <a:t>Para </a:t>
            </a:r>
            <a:r>
              <a:rPr lang="pt-BR" sz="2600" dirty="0" smtClean="0"/>
              <a:t>o futuro espero que o projeto não se disperse em meio dos diversos programas existentes, já que se trata de um tema bastante incidente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Reflexão crítica sobre meu processo pessoal de aprendizagem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46309"/>
            <a:ext cx="8229600" cy="381158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C</a:t>
            </a:r>
            <a:r>
              <a:rPr lang="pt-BR" sz="2800" dirty="0" smtClean="0"/>
              <a:t>iente </a:t>
            </a:r>
            <a:r>
              <a:rPr lang="pt-BR" sz="2800" dirty="0" smtClean="0"/>
              <a:t>das dificuldades </a:t>
            </a:r>
            <a:r>
              <a:rPr lang="pt-BR" sz="2800" dirty="0" smtClean="0"/>
              <a:t>estruturais, falhas dos protocolos e má adesão dos pacientes aos tratamentos.</a:t>
            </a:r>
          </a:p>
          <a:p>
            <a:pPr algn="just"/>
            <a:r>
              <a:rPr lang="pt-BR" sz="2800" dirty="0" smtClean="0"/>
              <a:t>Surpreender pelas falta das mínimas condições de trabalhos, equipe incompleta</a:t>
            </a:r>
          </a:p>
          <a:p>
            <a:pPr algn="just"/>
            <a:r>
              <a:rPr lang="pt-BR" sz="2800" dirty="0" smtClean="0"/>
              <a:t>P</a:t>
            </a:r>
            <a:r>
              <a:rPr lang="pt-BR" sz="2800" dirty="0" smtClean="0"/>
              <a:t>ossibilidade </a:t>
            </a:r>
            <a:r>
              <a:rPr lang="pt-BR" sz="2800" dirty="0" smtClean="0"/>
              <a:t>de </a:t>
            </a:r>
            <a:r>
              <a:rPr lang="pt-BR" sz="2800" dirty="0" smtClean="0"/>
              <a:t>abandonar o programa</a:t>
            </a:r>
            <a:r>
              <a:rPr lang="pt-BR" sz="2800" dirty="0" smtClean="0"/>
              <a:t> </a:t>
            </a:r>
            <a:r>
              <a:rPr lang="pt-BR" sz="2800" dirty="0" smtClean="0"/>
              <a:t>pelo impedimento de </a:t>
            </a:r>
            <a:r>
              <a:rPr lang="pt-BR" sz="2800" dirty="0" smtClean="0"/>
              <a:t>desenvolver uma ESF </a:t>
            </a:r>
            <a:r>
              <a:rPr lang="pt-BR" sz="2800" dirty="0" smtClean="0"/>
              <a:t>e um </a:t>
            </a:r>
            <a:r>
              <a:rPr lang="pt-BR" sz="2800" dirty="0" smtClean="0"/>
              <a:t>projeto de </a:t>
            </a:r>
            <a:r>
              <a:rPr lang="pt-BR" sz="2800" dirty="0" smtClean="0"/>
              <a:t>intervenção</a:t>
            </a:r>
            <a:endParaRPr lang="pt-BR" sz="2800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desenvolvimento do curso em relação às suas expectativas iniciais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800" dirty="0" smtClean="0"/>
          </a:p>
          <a:p>
            <a:r>
              <a:rPr lang="pt-BR" sz="2800" dirty="0" smtClean="0"/>
              <a:t>Completou-se a </a:t>
            </a:r>
            <a:r>
              <a:rPr lang="pt-BR" sz="2800" dirty="0" smtClean="0"/>
              <a:t>equipe d</a:t>
            </a:r>
            <a:r>
              <a:rPr lang="pt-BR" sz="2800" dirty="0" smtClean="0"/>
              <a:t>a ESF e implementando </a:t>
            </a:r>
            <a:r>
              <a:rPr lang="pt-BR" sz="2800" dirty="0" smtClean="0"/>
              <a:t>as rotinas e desenvolvendo o projeto de intervenção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</a:t>
            </a:r>
            <a:r>
              <a:rPr lang="pt-BR" dirty="0" smtClean="0"/>
              <a:t>significado do curso para a sua prática profissional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dirty="0" smtClean="0"/>
              <a:t>A </a:t>
            </a:r>
            <a:r>
              <a:rPr lang="pt-BR" sz="2600" dirty="0" smtClean="0"/>
              <a:t>realidade da saúde Brasileira é bem pior do que pensamos, </a:t>
            </a:r>
            <a:r>
              <a:rPr lang="pt-BR" sz="2600" dirty="0" smtClean="0"/>
              <a:t>responsabilidade </a:t>
            </a:r>
            <a:r>
              <a:rPr lang="pt-BR" sz="2600" dirty="0" smtClean="0"/>
              <a:t>da política </a:t>
            </a:r>
            <a:r>
              <a:rPr lang="pt-BR" sz="2600" dirty="0" smtClean="0"/>
              <a:t>local</a:t>
            </a:r>
          </a:p>
          <a:p>
            <a:pPr algn="just">
              <a:buNone/>
            </a:pPr>
            <a:r>
              <a:rPr lang="pt-BR" sz="2600" dirty="0" smtClean="0"/>
              <a:t> </a:t>
            </a:r>
          </a:p>
          <a:p>
            <a:pPr algn="just"/>
            <a:r>
              <a:rPr lang="pt-BR" sz="2600" dirty="0" smtClean="0"/>
              <a:t>G</a:t>
            </a:r>
            <a:r>
              <a:rPr lang="pt-BR" sz="2600" dirty="0" smtClean="0"/>
              <a:t>overno </a:t>
            </a:r>
            <a:r>
              <a:rPr lang="pt-BR" sz="2600" dirty="0" smtClean="0"/>
              <a:t>federal </a:t>
            </a:r>
            <a:r>
              <a:rPr lang="pt-BR" sz="2600" dirty="0" smtClean="0"/>
              <a:t>possui </a:t>
            </a:r>
            <a:r>
              <a:rPr lang="pt-BR" sz="2600" dirty="0" smtClean="0"/>
              <a:t>ótimas propostas, </a:t>
            </a:r>
            <a:r>
              <a:rPr lang="pt-BR" sz="2600" dirty="0" smtClean="0"/>
              <a:t>que se  </a:t>
            </a:r>
            <a:r>
              <a:rPr lang="pt-BR" sz="2600" dirty="0" smtClean="0"/>
              <a:t>funcionassem seria a melhor saúde que existe no </a:t>
            </a:r>
            <a:r>
              <a:rPr lang="pt-BR" sz="2600" dirty="0" smtClean="0"/>
              <a:t>mundo 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O </a:t>
            </a:r>
            <a:r>
              <a:rPr lang="pt-BR" sz="2600" dirty="0" smtClean="0"/>
              <a:t>município envia ótimas estatísticas mas a realidade é totalmente diferente. 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Breve resumo da situação de saúde do território em que está a USF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4400" dirty="0" smtClean="0"/>
              <a:t>Estágios no setor de enfermagem na coleta de </a:t>
            </a:r>
            <a:r>
              <a:rPr lang="pt-BR" sz="4400" dirty="0" err="1" smtClean="0"/>
              <a:t>Papanicolau</a:t>
            </a:r>
            <a:r>
              <a:rPr lang="pt-BR" sz="4400" dirty="0" smtClean="0"/>
              <a:t>.</a:t>
            </a:r>
          </a:p>
          <a:p>
            <a:pPr algn="just">
              <a:lnSpc>
                <a:spcPct val="170000"/>
              </a:lnSpc>
            </a:pPr>
            <a:r>
              <a:rPr lang="pt-BR" sz="4400" dirty="0" smtClean="0"/>
              <a:t>Ótima cobertura vacinal;</a:t>
            </a:r>
          </a:p>
          <a:p>
            <a:pPr algn="just">
              <a:lnSpc>
                <a:spcPct val="170000"/>
              </a:lnSpc>
            </a:pPr>
            <a:r>
              <a:rPr lang="pt-BR" sz="4400" dirty="0" smtClean="0"/>
              <a:t>Segue protocolos do Ministério da Saúde para a maioria dos programas.</a:t>
            </a:r>
          </a:p>
          <a:p>
            <a:pPr algn="just">
              <a:lnSpc>
                <a:spcPct val="170000"/>
              </a:lnSpc>
            </a:pPr>
            <a:r>
              <a:rPr lang="pt-BR" sz="4400" dirty="0" smtClean="0"/>
              <a:t>28% dos habitantes são por mulheres de 25 a 64 anos, cerca de 418 mulheres/ano,  sendo 100% de adesão com a realização do Exame </a:t>
            </a:r>
            <a:r>
              <a:rPr lang="pt-BR" sz="4400" dirty="0" err="1" smtClean="0"/>
              <a:t>citopatológico</a:t>
            </a:r>
            <a:r>
              <a:rPr lang="pt-BR" sz="4400" dirty="0" smtClean="0"/>
              <a:t> </a:t>
            </a:r>
            <a:r>
              <a:rPr lang="pt-BR" sz="4400" dirty="0" smtClean="0"/>
              <a:t>.</a:t>
            </a:r>
            <a:endParaRPr lang="pt-BR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Aprendizados </a:t>
            </a:r>
            <a:r>
              <a:rPr lang="pt-BR" dirty="0" smtClean="0"/>
              <a:t>mais relevantes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sz="3100" dirty="0" smtClean="0"/>
              <a:t>Poder perceber </a:t>
            </a:r>
            <a:r>
              <a:rPr lang="pt-BR" sz="3100" dirty="0" smtClean="0"/>
              <a:t>a intensa necessidade de cuidados de saúde, acolhimento, humanização e de respeito dos usuários</a:t>
            </a:r>
            <a:r>
              <a:rPr lang="pt-BR" sz="3100" dirty="0" smtClean="0"/>
              <a:t>.</a:t>
            </a:r>
          </a:p>
          <a:p>
            <a:pPr algn="just"/>
            <a:r>
              <a:rPr lang="pt-BR" sz="3100" dirty="0" smtClean="0"/>
              <a:t> Incentivo através do </a:t>
            </a:r>
            <a:r>
              <a:rPr lang="pt-BR" sz="3100" dirty="0" smtClean="0"/>
              <a:t>plano de carreira a todos os profissionais da área da saúde, em âmbito federal com atuação municipal como acontece no PROVAB e no programa dos Mais </a:t>
            </a:r>
            <a:r>
              <a:rPr lang="pt-BR" sz="3100" dirty="0" smtClean="0"/>
              <a:t>Médicos </a:t>
            </a:r>
          </a:p>
          <a:p>
            <a:pPr algn="just"/>
            <a:r>
              <a:rPr lang="pt-BR" sz="3100" dirty="0" smtClean="0"/>
              <a:t> As conquistas </a:t>
            </a:r>
            <a:r>
              <a:rPr lang="pt-BR" sz="3100" dirty="0" smtClean="0"/>
              <a:t>que </a:t>
            </a:r>
            <a:r>
              <a:rPr lang="pt-BR" sz="3100" dirty="0" smtClean="0"/>
              <a:t>obtive deu-se </a:t>
            </a:r>
            <a:r>
              <a:rPr lang="pt-BR" sz="3100" dirty="0" smtClean="0"/>
              <a:t>ao meu cargo </a:t>
            </a:r>
            <a:r>
              <a:rPr lang="pt-BR" sz="3100" dirty="0" smtClean="0"/>
              <a:t>federal,</a:t>
            </a:r>
          </a:p>
          <a:p>
            <a:pPr algn="just"/>
            <a:r>
              <a:rPr lang="pt-BR" sz="3100" dirty="0" smtClean="0"/>
              <a:t>P</a:t>
            </a:r>
            <a:r>
              <a:rPr lang="pt-BR" sz="3100" dirty="0" smtClean="0"/>
              <a:t>rofissionais despedidos</a:t>
            </a:r>
            <a:r>
              <a:rPr lang="pt-BR" sz="3100" dirty="0" smtClean="0"/>
              <a:t> </a:t>
            </a:r>
            <a:r>
              <a:rPr lang="pt-BR" sz="3100" dirty="0" smtClean="0"/>
              <a:t>ou mudados </a:t>
            </a:r>
            <a:r>
              <a:rPr lang="pt-BR" sz="3100" dirty="0" smtClean="0"/>
              <a:t>de cargos</a:t>
            </a:r>
            <a:r>
              <a:rPr lang="pt-BR" sz="3100" dirty="0" smtClean="0"/>
              <a:t> por reivindicar  melhorias, tornando-se </a:t>
            </a:r>
            <a:r>
              <a:rPr lang="pt-BR" sz="3100" dirty="0" smtClean="0"/>
              <a:t>difícil mudar a realidade local. 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6000" dirty="0"/>
              <a:t>SANTOS, S. S. “Câncer de mama em mulheres jovens: incidência, mortalidade e associação com os polimorfismos dos genes NQ01, CYP17 e CYP19”. 2013. 132 f. Tese (Doutorado em </a:t>
            </a:r>
            <a:r>
              <a:rPr lang="pt-BR" sz="6000" dirty="0" err="1"/>
              <a:t>em</a:t>
            </a:r>
            <a:r>
              <a:rPr lang="pt-BR" sz="6000" dirty="0"/>
              <a:t> Ciências na área de Saúde Pública e Meio Ambiente) – Escola Nacional de Saúde Pública Sergio </a:t>
            </a:r>
            <a:r>
              <a:rPr lang="pt-BR" sz="6000" dirty="0" err="1"/>
              <a:t>Arouca</a:t>
            </a:r>
            <a:r>
              <a:rPr lang="pt-BR" sz="6000" dirty="0"/>
              <a:t>. </a:t>
            </a:r>
          </a:p>
          <a:p>
            <a:pPr algn="just">
              <a:lnSpc>
                <a:spcPct val="120000"/>
              </a:lnSpc>
            </a:pPr>
            <a:r>
              <a:rPr lang="pt-BR" sz="6000" dirty="0"/>
              <a:t>BRASIL. Ministério da Saúde. Secretaria de Atenção à Saúde. Departamento de Atenção Básica.Controle dos cânceres do colo do útero e da mama / Ministério da Saúde, Secretaria de Atenção à Saúde, Departamento de Atenção Básica. – 2. ed. – Brasília : Editora do Ministério da Saúde, 2013.124 p.</a:t>
            </a:r>
          </a:p>
          <a:p>
            <a:pPr algn="just">
              <a:lnSpc>
                <a:spcPct val="120000"/>
              </a:lnSpc>
            </a:pPr>
            <a:r>
              <a:rPr lang="pt-BR" sz="6000" dirty="0" smtClean="0"/>
              <a:t>LAUTER, Dagmar </a:t>
            </a:r>
            <a:r>
              <a:rPr lang="pt-BR" sz="6000" dirty="0" err="1" smtClean="0"/>
              <a:t>Scholl</a:t>
            </a:r>
            <a:r>
              <a:rPr lang="pt-BR" sz="6000" dirty="0" smtClean="0"/>
              <a:t>; BERLEZI, </a:t>
            </a:r>
            <a:r>
              <a:rPr lang="pt-BR" sz="6000" dirty="0" err="1" smtClean="0"/>
              <a:t>Evelise</a:t>
            </a:r>
            <a:r>
              <a:rPr lang="pt-BR" sz="6000" dirty="0" smtClean="0"/>
              <a:t> Moraes; ROSANELLI, </a:t>
            </a:r>
            <a:r>
              <a:rPr lang="pt-BR" sz="6000" dirty="0" err="1" smtClean="0"/>
              <a:t>Cleci</a:t>
            </a:r>
            <a:r>
              <a:rPr lang="pt-BR" sz="6000" dirty="0" smtClean="0"/>
              <a:t> de Lourdes Schmidt Piovesan; LORO, Marli Maria; KOLANKIEWICZ, Adriane Cristina </a:t>
            </a:r>
            <a:r>
              <a:rPr lang="pt-BR" sz="6000" dirty="0" err="1" smtClean="0"/>
              <a:t>Bernat</a:t>
            </a:r>
            <a:r>
              <a:rPr lang="pt-BR" sz="6000" dirty="0" smtClean="0"/>
              <a:t>. "</a:t>
            </a:r>
            <a:r>
              <a:rPr lang="pt-BR" sz="6000" dirty="0"/>
              <a:t>Câncer de mama: estudo caso controle no Sul do </a:t>
            </a:r>
            <a:r>
              <a:rPr lang="pt-BR" sz="6000" dirty="0" smtClean="0"/>
              <a:t>Brasil. Revista Ciência &amp; Saúde, Porto Alegre, v. 7, n. 1, p. 19-26, jan./abr. 2014.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5400" dirty="0" smtClean="0"/>
          </a:p>
          <a:p>
            <a:pPr algn="ctr">
              <a:buNone/>
            </a:pPr>
            <a:r>
              <a:rPr lang="pt-BR" sz="5400" dirty="0" smtClean="0"/>
              <a:t>Obrigada 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Problema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dirty="0" smtClean="0"/>
              <a:t>Déficit no rastreamento e prevenção do câncer de mama;</a:t>
            </a:r>
          </a:p>
          <a:p>
            <a:pPr algn="just">
              <a:lnSpc>
                <a:spcPct val="170000"/>
              </a:lnSpc>
            </a:pPr>
            <a:r>
              <a:rPr lang="pt-BR" dirty="0" smtClean="0"/>
              <a:t>Não há consulta programática e medidas de prevenção de rastreio e de intervenção nesse foco;</a:t>
            </a:r>
          </a:p>
          <a:p>
            <a:pPr algn="just">
              <a:lnSpc>
                <a:spcPct val="170000"/>
              </a:lnSpc>
            </a:pPr>
            <a:r>
              <a:rPr lang="pt-BR" dirty="0" smtClean="0"/>
              <a:t>Inexistência  de caderneta de estatísticas, registro em prontuários;</a:t>
            </a:r>
          </a:p>
          <a:p>
            <a:pPr algn="just">
              <a:lnSpc>
                <a:spcPct val="170000"/>
              </a:lnSpc>
            </a:pPr>
            <a:r>
              <a:rPr lang="pt-BR" dirty="0" smtClean="0"/>
              <a:t>Não é exercido busca ativa;</a:t>
            </a:r>
          </a:p>
          <a:p>
            <a:pPr algn="just">
              <a:lnSpc>
                <a:spcPct val="170000"/>
              </a:lnSpc>
            </a:pPr>
            <a:r>
              <a:rPr lang="pt-BR" dirty="0" smtClean="0"/>
              <a:t>Atraso dos resultados dos exames </a:t>
            </a:r>
            <a:r>
              <a:rPr lang="pt-BR" dirty="0" err="1" smtClean="0"/>
              <a:t>citopatológicos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525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Justificativa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900634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5100" dirty="0" smtClean="0"/>
              <a:t>Alta </a:t>
            </a:r>
            <a:r>
              <a:rPr lang="pt-BR" sz="5100" dirty="0"/>
              <a:t>incidência e gravidade </a:t>
            </a:r>
            <a:r>
              <a:rPr lang="pt-BR" sz="5100" dirty="0" smtClean="0"/>
              <a:t>dessas patologias associada à falta de assistencialismo.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5100" dirty="0" smtClean="0"/>
              <a:t>Cerca de 451 </a:t>
            </a:r>
            <a:r>
              <a:rPr lang="pt-BR" sz="5100" dirty="0"/>
              <a:t>mulheres </a:t>
            </a:r>
            <a:r>
              <a:rPr lang="pt-BR" sz="5100" dirty="0" smtClean="0"/>
              <a:t>na </a:t>
            </a:r>
            <a:r>
              <a:rPr lang="pt-BR" sz="5100" dirty="0"/>
              <a:t>faixa etária </a:t>
            </a:r>
            <a:r>
              <a:rPr lang="pt-BR" sz="5100" dirty="0" smtClean="0"/>
              <a:t>de 50-69 anos </a:t>
            </a:r>
            <a:r>
              <a:rPr lang="pt-BR" sz="5100" dirty="0"/>
              <a:t>deixaram de ser acompanhadas </a:t>
            </a:r>
            <a:r>
              <a:rPr lang="pt-BR" sz="5100" dirty="0" smtClean="0"/>
              <a:t>para o rastreio de câncer de mama.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5100" dirty="0" smtClean="0"/>
              <a:t>Má seguimento por atraso dos resultados dos exames </a:t>
            </a:r>
            <a:r>
              <a:rPr lang="pt-BR" sz="5100" dirty="0" err="1" smtClean="0"/>
              <a:t>citopatológicos</a:t>
            </a:r>
            <a:r>
              <a:rPr lang="pt-BR" sz="5100" dirty="0" smtClean="0"/>
              <a:t>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5100" dirty="0" smtClean="0"/>
              <a:t>Inexistência de estatística para intervenção do rastreio do câncer de mama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5100" dirty="0" smtClean="0"/>
              <a:t>Inexistência de consulta programática para rastreio. 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682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600" dirty="0" smtClean="0"/>
              <a:t>Melhorar </a:t>
            </a:r>
            <a:r>
              <a:rPr lang="pt-BR" sz="2600" dirty="0"/>
              <a:t>a atenção à saúde da mulher no controle dos cânceres do colo de útero e de mama da Unidade Básica de Saúde Dr. </a:t>
            </a:r>
            <a:r>
              <a:rPr lang="pt-BR" sz="2600" dirty="0" err="1"/>
              <a:t>Ferreirinha</a:t>
            </a:r>
            <a:r>
              <a:rPr lang="pt-BR" sz="2600" dirty="0"/>
              <a:t>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400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600200"/>
            <a:ext cx="8143932" cy="46863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600" dirty="0" smtClean="0"/>
              <a:t>Ampliar a cobertura de detecção precoce do câncer de colo e do câncer de mama. 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600" dirty="0" smtClean="0"/>
              <a:t>Melhorar a qualidade do atendimento das mulheres que realizam detecção precoce de câncer de colo de útero e de mama na unidade de saúde.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600" dirty="0" smtClean="0"/>
              <a:t>Melhorar a adesão das mulheres ao exame </a:t>
            </a:r>
            <a:r>
              <a:rPr lang="pt-BR" sz="2600" dirty="0" err="1" smtClean="0"/>
              <a:t>citopatológico</a:t>
            </a:r>
            <a:r>
              <a:rPr lang="pt-BR" sz="2600" dirty="0" smtClean="0"/>
              <a:t> de colo de útero e mamografia.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2285</Words>
  <Application>Microsoft Office PowerPoint</Application>
  <PresentationFormat>Apresentação na tela (4:3)</PresentationFormat>
  <Paragraphs>178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Tema do Office</vt:lpstr>
      <vt:lpstr>Slide 1</vt:lpstr>
      <vt:lpstr>Introdução </vt:lpstr>
      <vt:lpstr> Contextualização do local</vt:lpstr>
      <vt:lpstr>Breve resumo da situação de saúde do território em que está a USF</vt:lpstr>
      <vt:lpstr>Breve resumo da situação de saúde do território em que está a USF</vt:lpstr>
      <vt:lpstr>Problema</vt:lpstr>
      <vt:lpstr> Justificativa</vt:lpstr>
      <vt:lpstr>Objetivos Geral</vt:lpstr>
      <vt:lpstr>Objetivos Específicos</vt:lpstr>
      <vt:lpstr>Objetivos Específicos</vt:lpstr>
      <vt:lpstr>Metodologia</vt:lpstr>
      <vt:lpstr>Metodologia </vt:lpstr>
      <vt:lpstr>Metodologia</vt:lpstr>
      <vt:lpstr>Recursos necessários</vt:lpstr>
      <vt:lpstr>Slide 15</vt:lpstr>
      <vt:lpstr>Slide 16</vt:lpstr>
      <vt:lpstr>Slide 17</vt:lpstr>
      <vt:lpstr>Resultados</vt:lpstr>
      <vt:lpstr>Slide 19</vt:lpstr>
      <vt:lpstr>Slide 20</vt:lpstr>
      <vt:lpstr>Slide 21</vt:lpstr>
      <vt:lpstr>Slide 22</vt:lpstr>
      <vt:lpstr>Mês 1: 54  (98,2%) mulheres.   Mês 2: 83  (98,8%) mulheres. Mês 3: 148  (100%) mulheres. </vt:lpstr>
      <vt:lpstr>Slide 24</vt:lpstr>
      <vt:lpstr>Mês 1: 0  (0%) mulheres.   Mês 2: 0  (0%) mulheres. Mês 3: 0  (0%) mulheres</vt:lpstr>
      <vt:lpstr>Slide 26</vt:lpstr>
      <vt:lpstr>Mês 1: 0  (0%) mulheres.   Mês 2: 0  (0%) mulheres. Mês 3: 0  (0%) mulheres</vt:lpstr>
      <vt:lpstr>Slide 28</vt:lpstr>
      <vt:lpstr>Mês 1: 0  (0%) mulheres.   Mês 2: 0  (0%) mulheres. Mês 3: 0  (0%) mulheres</vt:lpstr>
      <vt:lpstr>Slide 30</vt:lpstr>
      <vt:lpstr>Mês 1: 0  (0%) mulheres.   Mês 2: 0  (0%) mulheres. Mês 3: 0  (0%) mulheres</vt:lpstr>
      <vt:lpstr>Slide 32</vt:lpstr>
      <vt:lpstr>Mês 1: 55  (100%) mulheres.   Mês 2: 84  (70%) mulheres. Mês 3: 149  (100%) mulheres.</vt:lpstr>
      <vt:lpstr>Slide 34</vt:lpstr>
      <vt:lpstr>Mês 1: 1  (4,30%) mulheres.   Mês 2: 1  (2,3%) mulheres. Mês 3: 1  (1,9%) mulheres.</vt:lpstr>
      <vt:lpstr>Slide 36</vt:lpstr>
      <vt:lpstr>Mês 1: 55  (100%) mulheres.   Mês 2: 84  (70%) mulheres. Mês 3: 149  (100%) mulheres.</vt:lpstr>
      <vt:lpstr>Slide 38</vt:lpstr>
      <vt:lpstr>Mês 1: 23  (100%) mulheres.   Mês 2: 30  (68,2%) mulheres. Mês 3: 52  (98,1%) mulheres.</vt:lpstr>
      <vt:lpstr>Slide 40</vt:lpstr>
      <vt:lpstr>Mês 1: 55  (100%) mulheres.   Mês 2: 84  (70%) mulheres. Mês 3: 149 (100%) mulheres.</vt:lpstr>
      <vt:lpstr>Slide 42</vt:lpstr>
      <vt:lpstr>Mês 1: 23  (100%) mulheres.   Mês 2: 30  (68,2%) mulheres. Mês 3: 52 (98,1%) mulheres.</vt:lpstr>
      <vt:lpstr>Discussão </vt:lpstr>
      <vt:lpstr>Slide 45</vt:lpstr>
      <vt:lpstr>Slide 46</vt:lpstr>
      <vt:lpstr>Reflexão crítica sobre meu processo pessoal de aprendizagem </vt:lpstr>
      <vt:lpstr>o desenvolvimento do curso em relação às suas expectativas iniciais</vt:lpstr>
      <vt:lpstr>O significado do curso para a sua prática profissional </vt:lpstr>
      <vt:lpstr>Aprendizados mais relevantes </vt:lpstr>
      <vt:lpstr>Referências 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Valorização do Profissional da Atenção Básica</dc:title>
  <dc:creator>Lyane</dc:creator>
  <cp:lastModifiedBy>Karol</cp:lastModifiedBy>
  <cp:revision>29</cp:revision>
  <dcterms:created xsi:type="dcterms:W3CDTF">2014-12-13T14:33:25Z</dcterms:created>
  <dcterms:modified xsi:type="dcterms:W3CDTF">2015-01-29T02:42:20Z</dcterms:modified>
</cp:coreProperties>
</file>