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88" r:id="rId2"/>
    <p:sldId id="257" r:id="rId3"/>
    <p:sldId id="289" r:id="rId4"/>
    <p:sldId id="258" r:id="rId5"/>
    <p:sldId id="259" r:id="rId6"/>
    <p:sldId id="291" r:id="rId7"/>
    <p:sldId id="292" r:id="rId8"/>
    <p:sldId id="261" r:id="rId9"/>
    <p:sldId id="262" r:id="rId10"/>
    <p:sldId id="263" r:id="rId11"/>
    <p:sldId id="264" r:id="rId12"/>
    <p:sldId id="265" r:id="rId13"/>
    <p:sldId id="266" r:id="rId14"/>
    <p:sldId id="280" r:id="rId15"/>
    <p:sldId id="273" r:id="rId16"/>
    <p:sldId id="281" r:id="rId17"/>
    <p:sldId id="274" r:id="rId18"/>
    <p:sldId id="282" r:id="rId19"/>
    <p:sldId id="275" r:id="rId20"/>
    <p:sldId id="283" r:id="rId21"/>
    <p:sldId id="279" r:id="rId22"/>
    <p:sldId id="284" r:id="rId23"/>
    <p:sldId id="293" r:id="rId24"/>
    <p:sldId id="285" r:id="rId25"/>
    <p:sldId id="277" r:id="rId26"/>
    <p:sldId id="286" r:id="rId27"/>
    <p:sldId id="278" r:id="rId28"/>
    <p:sldId id="269" r:id="rId29"/>
    <p:sldId id="270" r:id="rId30"/>
    <p:sldId id="271" r:id="rId31"/>
    <p:sldId id="272" r:id="rId32"/>
    <p:sldId id="287" r:id="rId33"/>
    <p:sldId id="294" r:id="rId3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planilha\C&#243;pia%20de%20planilha_desbloqueada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planilha\C&#243;pia%20de%20planilha_desbloqueada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planilha\C&#243;pia%20de%20planilha_desbloqueada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planilha\C&#243;pia%20de%20planilha_desbloqueada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planilha\C&#243;pia%20de%20planilha_desbloqueada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planilha\C&#243;pia%20de%20planilha_desbloqueada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planilha\C&#243;pia%20de%20planilha_desbloquead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 algn="l">
              <a:lnSpc>
                <a:spcPct val="150000"/>
              </a:lnSpc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2800" b="0" dirty="0">
                <a:latin typeface="Garamond" pitchFamily="18" charset="0"/>
              </a:rPr>
              <a:t>Proporção de Diabéticos com risco Cardiovascular</a:t>
            </a:r>
          </a:p>
        </c:rich>
      </c:tx>
      <c:layout>
        <c:manualLayout>
          <c:xMode val="edge"/>
          <c:yMode val="edge"/>
          <c:x val="0.18537036902441784"/>
          <c:y val="0"/>
        </c:manualLayout>
      </c:layout>
    </c:title>
    <c:plotArea>
      <c:layout>
        <c:manualLayout>
          <c:layoutTarget val="inner"/>
          <c:xMode val="edge"/>
          <c:yMode val="edge"/>
          <c:x val="0.12416885389326336"/>
          <c:y val="0.20754210699802644"/>
          <c:w val="0.84249781277340496"/>
          <c:h val="0.69788696816046114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</c:f>
              <c:strCache>
                <c:ptCount val="1"/>
                <c:pt idx="0">
                  <c:v>Proporção de Diabéticos com risco Cardiovascular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0.11458333333333352</c:v>
                </c:pt>
                <c:pt idx="1">
                  <c:v>0.29166666666667052</c:v>
                </c:pt>
                <c:pt idx="2">
                  <c:v>0.20833333333333512</c:v>
                </c:pt>
                <c:pt idx="3">
                  <c:v>0.13541666666666671</c:v>
                </c:pt>
              </c:numCache>
            </c:numRef>
          </c:val>
        </c:ser>
        <c:axId val="33587968"/>
        <c:axId val="33589504"/>
      </c:barChart>
      <c:catAx>
        <c:axId val="3358796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3589504"/>
        <c:crosses val="autoZero"/>
        <c:auto val="1"/>
        <c:lblAlgn val="ctr"/>
        <c:lblOffset val="100"/>
      </c:catAx>
      <c:valAx>
        <c:axId val="33589504"/>
        <c:scaling>
          <c:orientation val="minMax"/>
          <c:max val="1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358796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 algn="l">
              <a:lnSpc>
                <a:spcPct val="150000"/>
              </a:lnSpc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2800" b="0" dirty="0" smtClean="0">
                <a:latin typeface="Garamond" pitchFamily="18" charset="0"/>
              </a:rPr>
              <a:t>Proporção de diabéticos encaminhados para serviço especializado.</a:t>
            </a:r>
            <a:endParaRPr lang="pt-BR" sz="2800" b="0" dirty="0">
              <a:latin typeface="Garamond" pitchFamily="18" charset="0"/>
            </a:endParaRPr>
          </a:p>
        </c:rich>
      </c:tx>
      <c:layout>
        <c:manualLayout>
          <c:xMode val="edge"/>
          <c:yMode val="edge"/>
          <c:x val="0.12445822397200362"/>
          <c:y val="2.6229508196721311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Indicadores!$C$9</c:f>
              <c:strCache>
                <c:ptCount val="1"/>
                <c:pt idx="0">
                  <c:v>Proporção de diabéticos encaminhados para serviço especializado.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cat>
            <c:strRef>
              <c:f>Indicadores!$D$8:$G$8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Indicadores!$D$9:$G$9</c:f>
              <c:numCache>
                <c:formatCode>0.0%</c:formatCode>
                <c:ptCount val="4"/>
                <c:pt idx="0">
                  <c:v>0</c:v>
                </c:pt>
                <c:pt idx="1">
                  <c:v>9.0909090909091064E-2</c:v>
                </c:pt>
                <c:pt idx="2">
                  <c:v>0.16129032258064521</c:v>
                </c:pt>
                <c:pt idx="3">
                  <c:v>0.1594202898550757</c:v>
                </c:pt>
              </c:numCache>
            </c:numRef>
          </c:val>
        </c:ser>
        <c:axId val="33609600"/>
        <c:axId val="33611136"/>
      </c:barChart>
      <c:catAx>
        <c:axId val="3360960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3611136"/>
        <c:crosses val="autoZero"/>
        <c:auto val="1"/>
        <c:lblAlgn val="ctr"/>
        <c:lblOffset val="100"/>
      </c:catAx>
      <c:valAx>
        <c:axId val="33611136"/>
        <c:scaling>
          <c:orientation val="minMax"/>
          <c:max val="1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360960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 algn="l">
              <a:lnSpc>
                <a:spcPct val="150000"/>
              </a:lnSpc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2800" b="0" dirty="0">
                <a:latin typeface="Garamond" pitchFamily="18" charset="0"/>
              </a:rPr>
              <a:t>Proporção de diabéticos que aderiram ao tratamento.</a:t>
            </a:r>
          </a:p>
        </c:rich>
      </c:tx>
      <c:layout>
        <c:manualLayout>
          <c:xMode val="edge"/>
          <c:yMode val="edge"/>
          <c:x val="0.14743558055221226"/>
          <c:y val="5.5240775716278547E-4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Indicadores!$C$14</c:f>
              <c:strCache>
                <c:ptCount val="1"/>
                <c:pt idx="0">
                  <c:v>Proporção de diabéticos que aderiram ao tratamento.</c:v>
                </c:pt>
              </c:strCache>
            </c:strRef>
          </c:tx>
          <c:cat>
            <c:strRef>
              <c:f>Indicadores!$D$13:$G$13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Indicadores!$D$14:$G$14</c:f>
              <c:numCache>
                <c:formatCode>0.0%</c:formatCode>
                <c:ptCount val="4"/>
                <c:pt idx="0">
                  <c:v>0.20833333333333495</c:v>
                </c:pt>
                <c:pt idx="1">
                  <c:v>0.45833333333333326</c:v>
                </c:pt>
                <c:pt idx="2">
                  <c:v>0.32291666666667268</c:v>
                </c:pt>
                <c:pt idx="3">
                  <c:v>0.71875000000000544</c:v>
                </c:pt>
              </c:numCache>
            </c:numRef>
          </c:val>
        </c:ser>
        <c:axId val="34221056"/>
        <c:axId val="34226944"/>
      </c:barChart>
      <c:catAx>
        <c:axId val="3422105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4226944"/>
        <c:crosses val="autoZero"/>
        <c:auto val="1"/>
        <c:lblAlgn val="ctr"/>
        <c:lblOffset val="100"/>
      </c:catAx>
      <c:valAx>
        <c:axId val="34226944"/>
        <c:scaling>
          <c:orientation val="minMax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422105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 algn="l">
              <a:lnSpc>
                <a:spcPct val="150000"/>
              </a:lnSpc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2800" b="0" dirty="0">
                <a:latin typeface="Garamond" pitchFamily="18" charset="0"/>
              </a:rPr>
              <a:t>Proporção de diabéticos da área de </a:t>
            </a:r>
            <a:r>
              <a:rPr lang="pt-BR" sz="2800" b="0" dirty="0" smtClean="0">
                <a:latin typeface="Garamond" pitchFamily="18" charset="0"/>
              </a:rPr>
              <a:t>abrangência </a:t>
            </a:r>
            <a:r>
              <a:rPr lang="pt-BR" sz="2800" b="0" dirty="0">
                <a:latin typeface="Garamond" pitchFamily="18" charset="0"/>
              </a:rPr>
              <a:t>da equipe cadastrados no programa HIPERDIA que possuem conhecimento sobre a doença.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Indicadores!$C$20</c:f>
              <c:strCache>
                <c:ptCount val="1"/>
                <c:pt idx="0">
                  <c:v>Proporção de diabéticos da área de abrangencia da equipe cadastrados no programa HIPERDIA que possuem conhecimento sobre a doença.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cat>
            <c:strRef>
              <c:f>Indicadores!$D$19:$G$19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Indicadores!$D$20:$G$20</c:f>
              <c:numCache>
                <c:formatCode>0.0%</c:formatCode>
                <c:ptCount val="4"/>
                <c:pt idx="0">
                  <c:v>0.20833333333333495</c:v>
                </c:pt>
                <c:pt idx="1">
                  <c:v>0.45833333333333326</c:v>
                </c:pt>
                <c:pt idx="2">
                  <c:v>0.32291666666667268</c:v>
                </c:pt>
                <c:pt idx="3">
                  <c:v>0.71875000000000544</c:v>
                </c:pt>
              </c:numCache>
            </c:numRef>
          </c:val>
        </c:ser>
        <c:axId val="34242944"/>
        <c:axId val="34244480"/>
      </c:barChart>
      <c:catAx>
        <c:axId val="3424294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4244480"/>
        <c:crosses val="autoZero"/>
        <c:auto val="1"/>
        <c:lblAlgn val="ctr"/>
        <c:lblOffset val="100"/>
      </c:catAx>
      <c:valAx>
        <c:axId val="34244480"/>
        <c:scaling>
          <c:orientation val="minMax"/>
          <c:max val="1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424294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 algn="l">
              <a:lnSpc>
                <a:spcPct val="150000"/>
              </a:lnSpc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2800" b="0" dirty="0" smtClean="0">
                <a:latin typeface="Garamond" pitchFamily="18" charset="0"/>
              </a:rPr>
              <a:t>Proporção de diabéticos da área de abrangência da equipe que formam o grupo.</a:t>
            </a:r>
            <a:endParaRPr lang="pt-BR" sz="2800" b="0" dirty="0">
              <a:latin typeface="Garamond" pitchFamily="18" charset="0"/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Indicadores!$C$25</c:f>
              <c:strCache>
                <c:ptCount val="1"/>
                <c:pt idx="0">
                  <c:v>Proporção de diabéticos da área de abrangencia da equipe que formam o grupo.</c:v>
                </c:pt>
              </c:strCache>
            </c:strRef>
          </c:tx>
          <c:cat>
            <c:strRef>
              <c:f>Indicadores!$D$24:$G$24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Indicadores!$D$25:$G$25</c:f>
              <c:numCache>
                <c:formatCode>0.0%</c:formatCode>
                <c:ptCount val="4"/>
                <c:pt idx="0">
                  <c:v>0.20833333333333484</c:v>
                </c:pt>
                <c:pt idx="1">
                  <c:v>0.22916666666666666</c:v>
                </c:pt>
                <c:pt idx="2">
                  <c:v>0.22916666666666666</c:v>
                </c:pt>
                <c:pt idx="3">
                  <c:v>0.22916666666666666</c:v>
                </c:pt>
              </c:numCache>
            </c:numRef>
          </c:val>
        </c:ser>
        <c:axId val="34022912"/>
        <c:axId val="34024448"/>
      </c:barChart>
      <c:catAx>
        <c:axId val="3402291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4024448"/>
        <c:crosses val="autoZero"/>
        <c:auto val="1"/>
        <c:lblAlgn val="ctr"/>
        <c:lblOffset val="100"/>
      </c:catAx>
      <c:valAx>
        <c:axId val="34024448"/>
        <c:scaling>
          <c:orientation val="minMax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402291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 algn="l">
              <a:lnSpc>
                <a:spcPct val="150000"/>
              </a:lnSpc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2800" b="0" dirty="0">
                <a:latin typeface="Garamond" pitchFamily="18" charset="0"/>
              </a:rPr>
              <a:t>Proporção de diabéticos que receberam a realização de exame clinico apropriado.</a:t>
            </a:r>
          </a:p>
        </c:rich>
      </c:tx>
      <c:layout>
        <c:manualLayout>
          <c:xMode val="edge"/>
          <c:yMode val="edge"/>
          <c:x val="0.13134311607100344"/>
          <c:y val="1.6534621153205201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Indicadores!$C$30</c:f>
              <c:strCache>
                <c:ptCount val="1"/>
                <c:pt idx="0">
                  <c:v>Proporção de diabéticos que receberam a realização de exame clinico apropriado.</c:v>
                </c:pt>
              </c:strCache>
            </c:strRef>
          </c:tx>
          <c:cat>
            <c:strRef>
              <c:f>Indicadores!$D$29:$G$29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Indicadores!$D$30:$G$30</c:f>
              <c:numCache>
                <c:formatCode>0.0%</c:formatCode>
                <c:ptCount val="4"/>
                <c:pt idx="0">
                  <c:v>0.20833333333333495</c:v>
                </c:pt>
                <c:pt idx="1">
                  <c:v>0.45833333333333326</c:v>
                </c:pt>
                <c:pt idx="2">
                  <c:v>0.32291666666667268</c:v>
                </c:pt>
                <c:pt idx="3">
                  <c:v>0.71875000000000544</c:v>
                </c:pt>
              </c:numCache>
            </c:numRef>
          </c:val>
        </c:ser>
        <c:axId val="34044544"/>
        <c:axId val="34066816"/>
      </c:barChart>
      <c:catAx>
        <c:axId val="3404454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4066816"/>
        <c:crosses val="autoZero"/>
        <c:auto val="1"/>
        <c:lblAlgn val="ctr"/>
        <c:lblOffset val="100"/>
      </c:catAx>
      <c:valAx>
        <c:axId val="34066816"/>
        <c:scaling>
          <c:orientation val="minMax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404454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 algn="l">
              <a:lnSpc>
                <a:spcPct val="150000"/>
              </a:lnSpc>
              <a:defRPr/>
            </a:pPr>
            <a:r>
              <a:rPr lang="pt-BR" sz="2800" b="0" dirty="0">
                <a:latin typeface="Garamond" pitchFamily="18" charset="0"/>
              </a:rPr>
              <a:t>Proporção de diabéticos </a:t>
            </a:r>
            <a:r>
              <a:rPr lang="pt-BR" sz="2800" b="0" dirty="0" smtClean="0">
                <a:latin typeface="Garamond" pitchFamily="18" charset="0"/>
              </a:rPr>
              <a:t>com a </a:t>
            </a:r>
            <a:r>
              <a:rPr lang="pt-BR" sz="2800" b="0" dirty="0">
                <a:latin typeface="Garamond" pitchFamily="18" charset="0"/>
              </a:rPr>
              <a:t>ficha de acompanhamento atualizada.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Indicadores!$C$36</c:f>
              <c:strCache>
                <c:ptCount val="1"/>
                <c:pt idx="0">
                  <c:v>Proporção de diabéticos coma ficha de acompanhamento atualizada.</c:v>
                </c:pt>
              </c:strCache>
            </c:strRef>
          </c:tx>
          <c:cat>
            <c:strRef>
              <c:f>Indicadores!$D$35:$G$35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Indicadores!$D$36:$G$36</c:f>
              <c:numCache>
                <c:formatCode>0.0%</c:formatCode>
                <c:ptCount val="4"/>
                <c:pt idx="0">
                  <c:v>0.20833333333333495</c:v>
                </c:pt>
                <c:pt idx="1">
                  <c:v>0.45833333333333326</c:v>
                </c:pt>
                <c:pt idx="2">
                  <c:v>0.32291666666667268</c:v>
                </c:pt>
                <c:pt idx="3">
                  <c:v>0.71875000000000544</c:v>
                </c:pt>
              </c:numCache>
            </c:numRef>
          </c:val>
        </c:ser>
        <c:axId val="34283520"/>
        <c:axId val="34285056"/>
      </c:barChart>
      <c:catAx>
        <c:axId val="3428352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34285056"/>
        <c:crosses val="autoZero"/>
        <c:auto val="1"/>
        <c:lblAlgn val="ctr"/>
        <c:lblOffset val="100"/>
      </c:catAx>
      <c:valAx>
        <c:axId val="34285056"/>
        <c:scaling>
          <c:orientation val="minMax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342835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tângulo de cantos arredondado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8394-5EC5-410B-AB8E-3A1A9F4E226F}" type="datetimeFigureOut">
              <a:rPr lang="pt-BR" smtClean="0"/>
              <a:pPr/>
              <a:t>05/10/2012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B2A51F3-1834-4C0C-90C7-DD967190122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8394-5EC5-410B-AB8E-3A1A9F4E226F}" type="datetimeFigureOut">
              <a:rPr lang="pt-BR" smtClean="0"/>
              <a:pPr/>
              <a:t>05/10/2012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51F3-1834-4C0C-90C7-DD967190122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8394-5EC5-410B-AB8E-3A1A9F4E226F}" type="datetimeFigureOut">
              <a:rPr lang="pt-BR" smtClean="0"/>
              <a:pPr/>
              <a:t>05/10/2012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51F3-1834-4C0C-90C7-DD967190122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8394-5EC5-410B-AB8E-3A1A9F4E226F}" type="datetimeFigureOut">
              <a:rPr lang="pt-BR" smtClean="0"/>
              <a:pPr/>
              <a:t>05/10/2012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51F3-1834-4C0C-90C7-DD967190122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tângulo de cantos arredondado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8394-5EC5-410B-AB8E-3A1A9F4E226F}" type="datetimeFigureOut">
              <a:rPr lang="pt-BR" smtClean="0"/>
              <a:pPr/>
              <a:t>05/10/2012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B2A51F3-1834-4C0C-90C7-DD967190122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8394-5EC5-410B-AB8E-3A1A9F4E226F}" type="datetimeFigureOut">
              <a:rPr lang="pt-BR" smtClean="0"/>
              <a:pPr/>
              <a:t>05/10/2012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51F3-1834-4C0C-90C7-DD967190122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8394-5EC5-410B-AB8E-3A1A9F4E226F}" type="datetimeFigureOut">
              <a:rPr lang="pt-BR" smtClean="0"/>
              <a:pPr/>
              <a:t>05/10/2012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51F3-1834-4C0C-90C7-DD967190122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8394-5EC5-410B-AB8E-3A1A9F4E226F}" type="datetimeFigureOut">
              <a:rPr lang="pt-BR" smtClean="0"/>
              <a:pPr/>
              <a:t>05/10/2012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51F3-1834-4C0C-90C7-DD967190122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8394-5EC5-410B-AB8E-3A1A9F4E226F}" type="datetimeFigureOut">
              <a:rPr lang="pt-BR" smtClean="0"/>
              <a:pPr/>
              <a:t>05/10/2012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51F3-1834-4C0C-90C7-DD967190122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tângulo de cantos arredondado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8394-5EC5-410B-AB8E-3A1A9F4E226F}" type="datetimeFigureOut">
              <a:rPr lang="pt-BR" smtClean="0"/>
              <a:pPr/>
              <a:t>05/10/2012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51F3-1834-4C0C-90C7-DD967190122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8394-5EC5-410B-AB8E-3A1A9F4E226F}" type="datetimeFigureOut">
              <a:rPr lang="pt-BR" smtClean="0"/>
              <a:pPr/>
              <a:t>05/10/2012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B2A51F3-1834-4C0C-90C7-DD967190122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tângulo de cantos arredondado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BB28394-5EC5-410B-AB8E-3A1A9F4E226F}" type="datetimeFigureOut">
              <a:rPr lang="pt-BR" smtClean="0"/>
              <a:pPr/>
              <a:t>05/10/2012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B2A51F3-1834-4C0C-90C7-DD967190122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183341" y="2132856"/>
            <a:ext cx="6777318" cy="1584176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 smtClean="0">
                <a:latin typeface="Garamond" pitchFamily="18" charset="0"/>
                <a:cs typeface="Arial" pitchFamily="34" charset="0"/>
              </a:rPr>
              <a:t>A </a:t>
            </a:r>
            <a:r>
              <a:rPr lang="pt-BR" sz="3600" b="1" dirty="0">
                <a:latin typeface="Garamond" pitchFamily="18" charset="0"/>
                <a:cs typeface="Arial" pitchFamily="34" charset="0"/>
              </a:rPr>
              <a:t>q</a:t>
            </a:r>
            <a:r>
              <a:rPr lang="pt-BR" sz="3600" b="1" dirty="0" smtClean="0">
                <a:latin typeface="Garamond" pitchFamily="18" charset="0"/>
                <a:cs typeface="Arial" pitchFamily="34" charset="0"/>
              </a:rPr>
              <a:t>ualificação da atenção ao usuário com diabetes  </a:t>
            </a:r>
            <a:endParaRPr lang="pt-BR" sz="3600" b="1" dirty="0">
              <a:latin typeface="Garamond" pitchFamily="18" charset="0"/>
              <a:cs typeface="Arial" pitchFamily="34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4139952" y="4365104"/>
            <a:ext cx="4680519" cy="12961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>
                <a:latin typeface="Garamond" pitchFamily="18" charset="0"/>
                <a:cs typeface="Arial" pitchFamily="34" charset="0"/>
              </a:rPr>
              <a:t>Aluno: </a:t>
            </a:r>
            <a:r>
              <a:rPr lang="pt-BR" dirty="0" err="1" smtClean="0">
                <a:latin typeface="Garamond" pitchFamily="18" charset="0"/>
                <a:cs typeface="Arial" pitchFamily="34" charset="0"/>
              </a:rPr>
              <a:t>Antonio</a:t>
            </a:r>
            <a:r>
              <a:rPr lang="pt-BR" dirty="0" smtClean="0">
                <a:latin typeface="Garamond" pitchFamily="18" charset="0"/>
                <a:cs typeface="Arial" pitchFamily="34" charset="0"/>
              </a:rPr>
              <a:t> do </a:t>
            </a:r>
            <a:r>
              <a:rPr lang="pt-BR" dirty="0">
                <a:latin typeface="Garamond" pitchFamily="18" charset="0"/>
                <a:cs typeface="Arial" pitchFamily="34" charset="0"/>
              </a:rPr>
              <a:t>C</a:t>
            </a:r>
            <a:r>
              <a:rPr lang="pt-BR" dirty="0" smtClean="0">
                <a:latin typeface="Garamond" pitchFamily="18" charset="0"/>
                <a:cs typeface="Arial" pitchFamily="34" charset="0"/>
              </a:rPr>
              <a:t>armo</a:t>
            </a:r>
          </a:p>
          <a:p>
            <a:r>
              <a:rPr lang="pt-BR" dirty="0" smtClean="0">
                <a:latin typeface="Garamond" pitchFamily="18" charset="0"/>
                <a:cs typeface="Arial" pitchFamily="34" charset="0"/>
              </a:rPr>
              <a:t>Orientadora: Alexandra  Martins</a:t>
            </a:r>
            <a:endParaRPr lang="pt-BR" dirty="0">
              <a:latin typeface="Garamond" pitchFamily="18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691358" y="6133946"/>
            <a:ext cx="1585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Outubro 2012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683568" y="188640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dirty="0" smtClean="0"/>
          </a:p>
          <a:p>
            <a:pPr algn="ctr"/>
            <a:r>
              <a:rPr lang="pt-BR" sz="2400" dirty="0" smtClean="0">
                <a:latin typeface="Garamond" pitchFamily="18" charset="0"/>
              </a:rPr>
              <a:t>Universidade Federal de Pelotas</a:t>
            </a:r>
          </a:p>
          <a:p>
            <a:pPr algn="ctr"/>
            <a:r>
              <a:rPr lang="pt-BR" sz="2400" dirty="0">
                <a:latin typeface="Garamond" pitchFamily="18" charset="0"/>
              </a:rPr>
              <a:t>Especialização em Saúde da Família</a:t>
            </a:r>
          </a:p>
          <a:p>
            <a:pPr algn="ctr"/>
            <a:r>
              <a:rPr lang="pt-BR" sz="2400" dirty="0">
                <a:latin typeface="Garamond" pitchFamily="18" charset="0"/>
              </a:rPr>
              <a:t>Modalidade a Distância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644103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87624" y="476672"/>
            <a:ext cx="6984776" cy="845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600" b="1" dirty="0" smtClean="0">
                <a:latin typeface="Garamond" pitchFamily="18" charset="0"/>
              </a:rPr>
              <a:t>Ações Realizadas</a:t>
            </a:r>
            <a:endParaRPr lang="pt-BR" sz="3600" b="1" dirty="0">
              <a:latin typeface="Garamond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55576" y="1196752"/>
            <a:ext cx="7848872" cy="3909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</a:rPr>
              <a:t>ACS foram a campo fazer os convites aos DM.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</a:rPr>
              <a:t>Organização da ficha espelho e insumos.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</a:rPr>
              <a:t>Conquista de um espaço maior associação do bairro.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</a:rPr>
              <a:t>Caminhadas dos DM.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</a:rPr>
              <a:t>Orientação sobre educação alimentar para os DM.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</a:rPr>
              <a:t>Participação de outros profissionais.</a:t>
            </a:r>
            <a:endParaRPr lang="pt-BR" sz="2800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620688"/>
            <a:ext cx="792088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endParaRPr lang="pt-BR" sz="3200" b="1" dirty="0" smtClean="0"/>
          </a:p>
          <a:p>
            <a:pPr algn="just">
              <a:buFont typeface="Arial" pitchFamily="34" charset="0"/>
              <a:buChar char="•"/>
            </a:pPr>
            <a:endParaRPr lang="pt-BR" sz="3200" b="1" dirty="0" smtClean="0"/>
          </a:p>
          <a:p>
            <a:pPr algn="just"/>
            <a:endParaRPr lang="pt-BR" sz="3200" b="1" dirty="0" smtClean="0"/>
          </a:p>
          <a:p>
            <a:pPr algn="just">
              <a:buFont typeface="Arial" pitchFamily="34" charset="0"/>
              <a:buChar char="•"/>
            </a:pPr>
            <a:endParaRPr lang="pt-BR" sz="3200" b="1" dirty="0" smtClean="0"/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  <a:cs typeface="EucrosiaUPC" pitchFamily="18" charset="-34"/>
              </a:rPr>
              <a:t> Uma melhora no acolhimento aos DM da UBS.</a:t>
            </a:r>
          </a:p>
          <a:p>
            <a:pPr algn="just">
              <a:lnSpc>
                <a:spcPct val="150000"/>
              </a:lnSpc>
            </a:pPr>
            <a:endParaRPr lang="pt-BR" sz="2800" dirty="0" smtClean="0">
              <a:latin typeface="Garamond" pitchFamily="18" charset="0"/>
              <a:cs typeface="EucrosiaUPC" pitchFamily="18" charset="-34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  <a:cs typeface="EucrosiaUPC" pitchFamily="18" charset="-34"/>
              </a:rPr>
              <a:t>Questionário para os DM do grupo.</a:t>
            </a:r>
            <a:endParaRPr lang="pt-BR" sz="2800" dirty="0">
              <a:latin typeface="Garamond" pitchFamily="18" charset="0"/>
              <a:cs typeface="EucrosiaUPC" pitchFamily="18" charset="-34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55576" y="692696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atin typeface="Garamond" pitchFamily="18" charset="0"/>
              </a:rPr>
              <a:t>Ações Realizadas</a:t>
            </a:r>
            <a:endParaRPr lang="pt-BR" sz="3600" b="1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Autofit/>
          </a:bodyPr>
          <a:lstStyle/>
          <a:p>
            <a:r>
              <a:rPr lang="pt-BR" sz="3600" dirty="0" smtClean="0">
                <a:latin typeface="Garamond" pitchFamily="18" charset="0"/>
              </a:rPr>
              <a:t>Logística</a:t>
            </a:r>
            <a:endParaRPr lang="pt-BR" sz="3600" dirty="0">
              <a:latin typeface="Garamond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11560" y="1484784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endParaRPr lang="pt-BR" sz="32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395536" y="764704"/>
            <a:ext cx="856895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</a:rPr>
              <a:t>Adotamos o caderno de atenção básica DM 2006-Ministério da Saúde.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</a:rPr>
              <a:t>Estabelecemos um dia da semana para realização das reuniões.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</a:rPr>
              <a:t>Enfermagem responsável por agendamento e classificação dos DM.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</a:rPr>
              <a:t>ACS realizavam os convites e busca a faltosos.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</a:rPr>
              <a:t>Médico responsável pelas reuniões, assuntos e acompanhamento dos DM.</a:t>
            </a:r>
            <a:endParaRPr lang="pt-BR" sz="2800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836712"/>
            <a:ext cx="849694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3200" b="1" dirty="0" smtClean="0"/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</a:rPr>
              <a:t>Organização da ficha espelho e insumos.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</a:rPr>
              <a:t>Capacitação da equipe.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</a:rPr>
              <a:t>Espaço maior para reuniões.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</a:rPr>
              <a:t>Colaboração de diversos profissionais da área da saúde.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</a:rPr>
              <a:t>Participação da associação do bairro e comunidade.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</a:rPr>
              <a:t>Questionário para participantes do grupo.</a:t>
            </a:r>
            <a:endParaRPr lang="pt-BR" sz="2800" dirty="0">
              <a:latin typeface="Garamond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67544" y="188640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atin typeface="Garamond" pitchFamily="18" charset="0"/>
              </a:rPr>
              <a:t>Logística</a:t>
            </a:r>
            <a:endParaRPr lang="pt-BR" sz="3600" b="1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764704"/>
            <a:ext cx="8064896" cy="845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600" b="1" dirty="0" smtClean="0">
                <a:latin typeface="Garamond" pitchFamily="18" charset="0"/>
              </a:rPr>
              <a:t>Resultados</a:t>
            </a:r>
            <a:endParaRPr lang="pt-BR" sz="3600" b="1" dirty="0">
              <a:latin typeface="Garamond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55576" y="2852936"/>
            <a:ext cx="7992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</a:rPr>
              <a:t>No risco cardiovascular atingimos 100% de todo o grupo e mais os DM que consultaram na UBS.</a:t>
            </a:r>
            <a:endParaRPr lang="pt-BR" sz="2800" dirty="0">
              <a:latin typeface="Garamond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55576" y="1988840"/>
            <a:ext cx="8208912" cy="677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 smtClean="0">
                <a:latin typeface="Garamond" pitchFamily="18" charset="0"/>
              </a:rPr>
              <a:t>1º Indicador: com risco cardiovascular</a:t>
            </a:r>
            <a:endParaRPr lang="pt-BR" sz="2800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/>
        </p:nvGraphicFramePr>
        <p:xfrm>
          <a:off x="755576" y="260648"/>
          <a:ext cx="7704856" cy="6264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67544" y="3212976"/>
            <a:ext cx="84249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</a:rPr>
              <a:t>Foram realizados os encaminhamentos que se fizeram necessários mas destes ainda não tivemos nenhum retorno.</a:t>
            </a:r>
            <a:endParaRPr lang="pt-BR" sz="2800" dirty="0">
              <a:latin typeface="Garamond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83568" y="1268760"/>
            <a:ext cx="8208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 smtClean="0">
                <a:latin typeface="Garamond" pitchFamily="18" charset="0"/>
              </a:rPr>
              <a:t>2º Indicador: Encaminhamentos para Serviço Especializado</a:t>
            </a:r>
            <a:endParaRPr lang="pt-BR" sz="2800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/>
        </p:nvGraphicFramePr>
        <p:xfrm>
          <a:off x="827584" y="692697"/>
          <a:ext cx="756084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2780928"/>
            <a:ext cx="79208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</a:rPr>
              <a:t>Neste indicador alcançamos nosso objetivo, todos os DM do grupo bem como os que consultaram na UBS aderiram ao tratamento.</a:t>
            </a:r>
            <a:endParaRPr lang="pt-BR" sz="2800" dirty="0">
              <a:latin typeface="Garamond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971600" y="1052736"/>
            <a:ext cx="78488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 smtClean="0">
                <a:latin typeface="Garamond" pitchFamily="18" charset="0"/>
              </a:rPr>
              <a:t>3º Indicador:  Os que aderiram ao tratamento.</a:t>
            </a:r>
            <a:endParaRPr lang="pt-BR" sz="2800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/>
        </p:nvGraphicFramePr>
        <p:xfrm>
          <a:off x="539552" y="548680"/>
          <a:ext cx="7848872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114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latin typeface="Garamond" pitchFamily="18" charset="0"/>
              </a:rPr>
              <a:t>Introdução</a:t>
            </a:r>
            <a:endParaRPr lang="pt-BR" sz="3600" b="1" dirty="0">
              <a:latin typeface="Garamond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pt-BR" sz="2800" dirty="0" smtClean="0">
                <a:latin typeface="Garamond" pitchFamily="18" charset="0"/>
              </a:rPr>
              <a:t>As DCNT é principal causa de mortalidade no mundo  2° OMS.</a:t>
            </a: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latin typeface="Garamond" pitchFamily="18" charset="0"/>
              </a:rPr>
              <a:t>DM é uma DCNT principal fator risco CV, responsável por 1/3 das mortes na pop. adulta brasileira.</a:t>
            </a: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latin typeface="Garamond" pitchFamily="18" charset="0"/>
              </a:rPr>
              <a:t>É um Problema de saúde pública alcançando proporções epidêmicas no mundo.</a:t>
            </a:r>
          </a:p>
          <a:p>
            <a:endParaRPr lang="pt-BR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3140968"/>
            <a:ext cx="7704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</a:rPr>
              <a:t>Melhora considerável do número de DM que passaram a ter conhecimento sobre a doença.</a:t>
            </a:r>
            <a:endParaRPr lang="pt-BR" sz="2800" dirty="0">
              <a:latin typeface="Garamond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899592" y="1196752"/>
            <a:ext cx="7776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 smtClean="0">
                <a:latin typeface="Garamond" pitchFamily="18" charset="0"/>
              </a:rPr>
              <a:t>4º Indicador:  Os que possuem conhecimento da doença.</a:t>
            </a:r>
            <a:endParaRPr lang="pt-BR" sz="2800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/>
        </p:nvGraphicFramePr>
        <p:xfrm>
          <a:off x="683568" y="188640"/>
          <a:ext cx="7488832" cy="648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87624" y="2636912"/>
            <a:ext cx="7704856" cy="1324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</a:rPr>
              <a:t>O grupo teve um aumento a partir do 2º mês e não houve desistências.</a:t>
            </a:r>
            <a:endParaRPr lang="pt-BR" sz="2800" dirty="0">
              <a:latin typeface="Garamond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187624" y="980728"/>
            <a:ext cx="77048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 smtClean="0">
                <a:latin typeface="Garamond" pitchFamily="18" charset="0"/>
              </a:rPr>
              <a:t>5º Indicador:  Os que formam o grupo</a:t>
            </a:r>
            <a:endParaRPr lang="pt-BR" sz="2800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/>
        </p:nvGraphicFramePr>
        <p:xfrm>
          <a:off x="1259632" y="1196751"/>
          <a:ext cx="6912768" cy="4824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2492896"/>
            <a:ext cx="7920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</a:rPr>
              <a:t>Houve um aumento considerável do número de DM com exame clínico apropriado  com bom resultado</a:t>
            </a:r>
            <a:r>
              <a:rPr lang="pt-BR" sz="3200" b="1" dirty="0" smtClean="0"/>
              <a:t>.</a:t>
            </a:r>
            <a:endParaRPr lang="pt-BR" sz="32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827584" y="1052736"/>
            <a:ext cx="77768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 smtClean="0">
                <a:latin typeface="Garamond" pitchFamily="18" charset="0"/>
              </a:rPr>
              <a:t>6º Indicador:  Os que realizaram exames apropriado.</a:t>
            </a:r>
            <a:endParaRPr lang="pt-BR" sz="2800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/>
        </p:nvGraphicFramePr>
        <p:xfrm>
          <a:off x="755576" y="548680"/>
          <a:ext cx="7920880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2636912"/>
            <a:ext cx="7992888" cy="677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 smtClean="0">
                <a:latin typeface="Garamond" pitchFamily="18" charset="0"/>
              </a:rPr>
              <a:t>Aumento de DM com ficha espelho atualizada.</a:t>
            </a:r>
            <a:endParaRPr lang="pt-BR" sz="2800" dirty="0">
              <a:latin typeface="Garamond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27584" y="1052736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</a:rPr>
              <a:t>7º Indicador:  Os com ficha de acompanhamento atualizada.</a:t>
            </a:r>
            <a:endParaRPr lang="pt-BR" sz="2800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/>
        </p:nvGraphicFramePr>
        <p:xfrm>
          <a:off x="1259632" y="476672"/>
          <a:ext cx="720080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1052736"/>
            <a:ext cx="7772400" cy="35091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t-BR" sz="3200" b="1" dirty="0" smtClean="0"/>
              <a:t/>
            </a:r>
            <a:br>
              <a:rPr lang="pt-BR" sz="3200" b="1" dirty="0" smtClean="0"/>
            </a:br>
            <a:r>
              <a:rPr lang="pt-BR" sz="3600" b="1" dirty="0" smtClean="0">
                <a:latin typeface="Garamond" pitchFamily="18" charset="0"/>
              </a:rPr>
              <a:t>Importância Da Avaliação</a:t>
            </a:r>
            <a:endParaRPr lang="pt-BR" sz="32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395536" y="2204864"/>
            <a:ext cx="849694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</a:rPr>
              <a:t>Houve uma aproximação dos laços entre usuários e equipe.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</a:rPr>
              <a:t>Ampliamos a cobertura aos DM.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</a:rPr>
              <a:t>Melhoramos o acolhimento aos DM.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</a:rPr>
              <a:t>Promovemos maior adesão ao tratamento.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</a:rPr>
              <a:t>Tiveram mais informações sobre a doença.</a:t>
            </a:r>
            <a:endParaRPr lang="pt-BR" sz="2800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92211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3600" b="1" dirty="0" smtClean="0">
                <a:latin typeface="Garamond" pitchFamily="18" charset="0"/>
              </a:rPr>
              <a:t>Incorporação Da Intervenção</a:t>
            </a:r>
            <a:endParaRPr lang="pt-BR" sz="3600" b="1" dirty="0">
              <a:latin typeface="Garamond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67544" y="1124744"/>
            <a:ext cx="849694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</a:rPr>
              <a:t>vamos manter as reuniões na Sede da Associação de Bairros uma vez por mês.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</a:rPr>
              <a:t>adotamos a ficha espelho especifica para DM.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</a:rPr>
              <a:t>mantivemos as caminhadas.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</a:rPr>
              <a:t>academia simbiose continua recebendo nossos usuários gratuitamente.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</a:rPr>
              <a:t>melhoramos cada vez mais o acolhimento aos DM e a todos os que procuram a UBS.</a:t>
            </a:r>
          </a:p>
          <a:p>
            <a:pPr algn="just">
              <a:buFont typeface="Arial" pitchFamily="34" charset="0"/>
              <a:buChar char="•"/>
            </a:pPr>
            <a:endParaRPr lang="pt-BR" sz="32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114"/>
          </a:xfrm>
        </p:spPr>
        <p:txBody>
          <a:bodyPr>
            <a:normAutofit/>
          </a:bodyPr>
          <a:lstStyle/>
          <a:p>
            <a:r>
              <a:rPr lang="pt-BR" sz="3600" dirty="0" smtClean="0">
                <a:latin typeface="Garamond" pitchFamily="18" charset="0"/>
              </a:rPr>
              <a:t>Introdução</a:t>
            </a:r>
            <a:endParaRPr lang="pt-BR" sz="3600" dirty="0">
              <a:latin typeface="Garamond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endParaRPr lang="pt-BR" sz="2800" dirty="0" smtClean="0">
              <a:latin typeface="Garamond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pt-BR" sz="2800" dirty="0" smtClean="0">
                <a:latin typeface="Garamond" pitchFamily="18" charset="0"/>
              </a:rPr>
              <a:t>Caracterização do Município de </a:t>
            </a:r>
            <a:r>
              <a:rPr lang="pt-BR" sz="2800" dirty="0">
                <a:latin typeface="Garamond" pitchFamily="18" charset="0"/>
              </a:rPr>
              <a:t>P</a:t>
            </a:r>
            <a:r>
              <a:rPr lang="pt-BR" sz="2800" dirty="0" smtClean="0">
                <a:latin typeface="Garamond" pitchFamily="18" charset="0"/>
              </a:rPr>
              <a:t>asso Fundo/RS</a:t>
            </a:r>
            <a:endParaRPr lang="pt-BR" sz="2800" dirty="0">
              <a:latin typeface="Garamond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800" dirty="0">
                <a:latin typeface="Garamond" pitchFamily="18" charset="0"/>
              </a:rPr>
              <a:t>P</a:t>
            </a:r>
            <a:r>
              <a:rPr lang="pt-BR" sz="2800" dirty="0" smtClean="0">
                <a:latin typeface="Garamond" pitchFamily="18" charset="0"/>
              </a:rPr>
              <a:t>ossui cerca de </a:t>
            </a:r>
            <a:r>
              <a:rPr lang="pt-BR" sz="2800" dirty="0" smtClean="0">
                <a:latin typeface="Garamond" pitchFamily="18" charset="0"/>
              </a:rPr>
              <a:t>200</a:t>
            </a:r>
            <a:r>
              <a:rPr lang="pt-BR" sz="2800" dirty="0" smtClean="0">
                <a:latin typeface="Garamond" pitchFamily="18" charset="0"/>
              </a:rPr>
              <a:t> </a:t>
            </a:r>
            <a:r>
              <a:rPr lang="pt-BR" sz="2800" dirty="0" smtClean="0">
                <a:latin typeface="Garamond" pitchFamily="18" charset="0"/>
              </a:rPr>
              <a:t>mil habitantes, são atendidos 6000 hipertensos e 2000 diabéticos acompanhados (dados defasados).</a:t>
            </a:r>
          </a:p>
          <a:p>
            <a:endParaRPr lang="pt-BR" b="1" dirty="0"/>
          </a:p>
        </p:txBody>
      </p:sp>
    </p:spTree>
    <p:extLst>
      <p:ext uri="{BB962C8B-B14F-4D97-AF65-F5344CB8AC3E}">
        <p14:creationId xmlns="" xmlns:p14="http://schemas.microsoft.com/office/powerpoint/2010/main" val="13847030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3600" b="1" dirty="0" smtClean="0">
                <a:latin typeface="Garamond" pitchFamily="18" charset="0"/>
              </a:rPr>
              <a:t>Desenvolvimento Do Curso</a:t>
            </a:r>
            <a:endParaRPr lang="pt-BR" sz="3600" b="1" dirty="0">
              <a:latin typeface="Garamond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3528" y="1556792"/>
            <a:ext cx="856895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</a:rPr>
              <a:t>A expectativa inicial era de provocar mudanças na equipe / UBS / e na comunidade.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</a:rPr>
              <a:t>Na prática profissional houve um crescimento / e um aprimoramento dos conhecimentos em saúde.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</a:rPr>
              <a:t>Houve um crescimento  como pessoa e como ser humano.</a:t>
            </a:r>
            <a:endParaRPr lang="pt-BR" sz="2800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3600" b="1" dirty="0" smtClean="0">
                <a:latin typeface="Garamond" pitchFamily="18" charset="0"/>
              </a:rPr>
              <a:t>Aprendizados Mais Relevantes</a:t>
            </a:r>
            <a:endParaRPr lang="pt-BR" sz="3600" b="1" dirty="0">
              <a:latin typeface="Garamond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23528" y="1484784"/>
            <a:ext cx="856895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</a:rPr>
              <a:t>Trabalho coletivo em equipe.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</a:rPr>
              <a:t>Humanização no atendimento.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</a:rPr>
              <a:t>Experiências adquiridas no trabalho com pessoas.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</a:rPr>
              <a:t>União entre equipe DM e comunidade.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</a:rPr>
              <a:t>Visão diferenciada do usuário com DM e seus familiares.</a:t>
            </a:r>
            <a:endParaRPr lang="pt-BR" sz="2800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SA5908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608" y="1772816"/>
            <a:ext cx="7128792" cy="460851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817172" y="116632"/>
            <a:ext cx="61392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itchFamily="18" charset="0"/>
              </a:rPr>
              <a:t>Obrigado!</a:t>
            </a:r>
            <a:endParaRPr lang="pt-B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SA590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268760"/>
            <a:ext cx="7416824" cy="518457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27584" y="404664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atin typeface="Garamond" pitchFamily="18" charset="0"/>
              </a:rPr>
              <a:t>Obrigado!</a:t>
            </a:r>
            <a:endParaRPr lang="pt-BR" sz="3600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539552" y="620688"/>
            <a:ext cx="806489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endParaRPr lang="pt-BR" sz="2800" dirty="0" smtClean="0">
              <a:latin typeface="Garamond" pitchFamily="18" charset="0"/>
            </a:endParaRPr>
          </a:p>
          <a:p>
            <a:pPr algn="just"/>
            <a:endParaRPr lang="pt-BR" sz="2800" dirty="0">
              <a:latin typeface="Garamond" pitchFamily="18" charset="0"/>
            </a:endParaRPr>
          </a:p>
          <a:p>
            <a:pPr algn="just"/>
            <a:r>
              <a:rPr lang="pt-BR" sz="2800" dirty="0" smtClean="0">
                <a:latin typeface="Garamond" pitchFamily="18" charset="0"/>
              </a:rPr>
              <a:t>Caracterização da ESF Hípica:</a:t>
            </a:r>
            <a:endParaRPr lang="pt-BR" sz="2800" dirty="0">
              <a:latin typeface="Garamond" pitchFamily="18" charset="0"/>
            </a:endParaRPr>
          </a:p>
          <a:p>
            <a:pPr algn="just"/>
            <a:endParaRPr lang="pt-BR" sz="2800" dirty="0" smtClean="0">
              <a:latin typeface="Garamond" pitchFamily="18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</a:rPr>
              <a:t> Cerca  de 4.000 habitantes.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</a:rPr>
              <a:t> Aproximadamente 2360 pessoas do sexo F,  1640 pessoas do sexo M, 440 idosos e 608 crianças.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</a:rPr>
              <a:t> Na UBS são 96 pessoas cadastradas com DM,  destas 24 tem somente DM e 72 são acometidas por DM e HAS.</a:t>
            </a:r>
          </a:p>
          <a:p>
            <a:pPr algn="just"/>
            <a:endParaRPr lang="pt-BR" sz="3200" b="1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827584" y="620688"/>
            <a:ext cx="8064896" cy="845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600" dirty="0" smtClean="0">
                <a:latin typeface="Garamond" pitchFamily="18" charset="0"/>
              </a:rPr>
              <a:t>Introdução</a:t>
            </a:r>
            <a:endParaRPr lang="pt-BR" sz="3600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611560" y="692696"/>
            <a:ext cx="813690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endParaRPr lang="pt-BR" sz="3200" b="1" dirty="0" smtClean="0"/>
          </a:p>
          <a:p>
            <a:pPr algn="just"/>
            <a:endParaRPr lang="pt-BR" sz="3200" b="1" dirty="0" smtClean="0"/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</a:rPr>
              <a:t>  Era uma doença não controlada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</a:rPr>
              <a:t>Não tinha segmento e controle regular.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</a:rPr>
              <a:t>Não tinha cadastro específico para DM.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</a:rPr>
              <a:t>A cobertura era de 62% dos DM.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</a:rPr>
              <a:t>A equipe não tinha capacitação / nem orientação especifica para DM.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</a:rPr>
              <a:t> Alem de grande demanda de consultas na UBS.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83568" y="548680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latin typeface="Garamond" pitchFamily="18" charset="0"/>
              </a:rPr>
              <a:t>Antes da Intervenção</a:t>
            </a:r>
            <a:endParaRPr lang="pt-BR" sz="3600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5370" y="1317429"/>
            <a:ext cx="8280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 smtClean="0">
                <a:latin typeface="Garamond" pitchFamily="18" charset="0"/>
              </a:rPr>
              <a:t>Objetivo geral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</a:rPr>
              <a:t>   Qualificar </a:t>
            </a:r>
            <a:r>
              <a:rPr lang="pt-BR" sz="2800" dirty="0">
                <a:latin typeface="Garamond" pitchFamily="18" charset="0"/>
              </a:rPr>
              <a:t>a atenção ao usuário com Diabetes.</a:t>
            </a:r>
          </a:p>
          <a:p>
            <a:pPr algn="just">
              <a:lnSpc>
                <a:spcPct val="150000"/>
              </a:lnSpc>
            </a:pPr>
            <a:endParaRPr lang="pt-BR" sz="2800" dirty="0" smtClean="0">
              <a:latin typeface="Garamond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11560" y="188640"/>
            <a:ext cx="806489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600" dirty="0">
                <a:latin typeface="Garamond" pitchFamily="18" charset="0"/>
              </a:rPr>
              <a:t>O</a:t>
            </a:r>
            <a:r>
              <a:rPr lang="pt-BR" sz="3600" dirty="0" smtClean="0">
                <a:latin typeface="Garamond" pitchFamily="18" charset="0"/>
              </a:rPr>
              <a:t>bjetivos  e  Metas do trabalho</a:t>
            </a:r>
          </a:p>
          <a:p>
            <a:pPr algn="ctr"/>
            <a:endParaRPr lang="pt-BR" sz="3200" b="1" dirty="0"/>
          </a:p>
        </p:txBody>
      </p:sp>
    </p:spTree>
    <p:extLst>
      <p:ext uri="{BB962C8B-B14F-4D97-AF65-F5344CB8AC3E}">
        <p14:creationId xmlns="" xmlns:p14="http://schemas.microsoft.com/office/powerpoint/2010/main" val="51248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764704"/>
            <a:ext cx="84969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 smtClean="0">
                <a:latin typeface="Garamond" pitchFamily="18" charset="0"/>
              </a:rPr>
              <a:t>Objetivos Específicos</a:t>
            </a:r>
          </a:p>
          <a:p>
            <a:pPr marL="457200" indent="-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</a:rPr>
              <a:t>Era realizar mapeamento de risco dos pacientes diabéticos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</a:rPr>
              <a:t>    Promover a adesão do paciente diabético ao tratamento.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</a:rPr>
              <a:t>    Informações sobre a doença.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</a:rPr>
              <a:t>    Melhorar a qualidade do atendimento aos pacientes diabéticos.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</a:rPr>
              <a:t>    Melhorar a qualidade dos registros das informações.</a:t>
            </a:r>
            <a:endParaRPr lang="pt-BR" sz="2800" dirty="0">
              <a:latin typeface="Garamond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11560" y="188640"/>
            <a:ext cx="80648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latin typeface="Garamond" pitchFamily="18" charset="0"/>
              </a:rPr>
              <a:t>O</a:t>
            </a:r>
            <a:r>
              <a:rPr lang="pt-BR" sz="3600" dirty="0" smtClean="0">
                <a:latin typeface="Garamond" pitchFamily="18" charset="0"/>
              </a:rPr>
              <a:t>bjetivos  e  Metas</a:t>
            </a:r>
          </a:p>
          <a:p>
            <a:pPr algn="ctr"/>
            <a:endParaRPr lang="pt-BR" sz="3200" b="1" dirty="0"/>
          </a:p>
        </p:txBody>
      </p:sp>
    </p:spTree>
    <p:extLst>
      <p:ext uri="{BB962C8B-B14F-4D97-AF65-F5344CB8AC3E}">
        <p14:creationId xmlns="" xmlns:p14="http://schemas.microsoft.com/office/powerpoint/2010/main" val="1323071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772400" cy="1143000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latin typeface="Garamond" pitchFamily="18" charset="0"/>
              </a:rPr>
              <a:t>Metas</a:t>
            </a:r>
            <a:br>
              <a:rPr lang="pt-BR" sz="3600" b="1" dirty="0" smtClean="0">
                <a:latin typeface="Garamond" pitchFamily="18" charset="0"/>
              </a:rPr>
            </a:br>
            <a:endParaRPr lang="pt-BR" sz="3600" b="1" dirty="0">
              <a:latin typeface="Garamond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83568" y="980728"/>
            <a:ext cx="792088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pt-BR" sz="2800" dirty="0" smtClean="0">
                <a:latin typeface="Garamond" pitchFamily="18" charset="0"/>
              </a:rPr>
              <a:t>Realizar a classificação do risco cardiovascular em 100% dos DM.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pt-BR" sz="2800" dirty="0" smtClean="0">
                <a:latin typeface="Garamond" pitchFamily="18" charset="0"/>
              </a:rPr>
              <a:t>Promover a adesão do paciente diabético ao tratamento.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pt-BR" sz="2800" dirty="0" smtClean="0">
                <a:latin typeface="Garamond" pitchFamily="18" charset="0"/>
              </a:rPr>
              <a:t>Levar a 100% dos DM o conhecimento sobre a doença.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pt-BR" sz="2800" dirty="0" smtClean="0">
                <a:latin typeface="Garamond" pitchFamily="18" charset="0"/>
              </a:rPr>
              <a:t>Realizar o encaminhamento para serviço especializado de 100% dos DM que necessitam deste.</a:t>
            </a:r>
          </a:p>
          <a:p>
            <a:pPr algn="just"/>
            <a:endParaRPr lang="pt-BR" sz="32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27584" y="692696"/>
            <a:ext cx="792088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endParaRPr lang="pt-BR" sz="3200" b="1" dirty="0" smtClean="0"/>
          </a:p>
          <a:p>
            <a:pPr algn="just">
              <a:buFont typeface="Arial" pitchFamily="34" charset="0"/>
              <a:buChar char="•"/>
            </a:pPr>
            <a:endParaRPr lang="pt-BR" sz="3200" b="1" dirty="0" smtClean="0"/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latin typeface="Garamond" pitchFamily="18" charset="0"/>
              </a:rPr>
              <a:t>5.Formação de grupo com 15% cada do total de DM da UBS.</a:t>
            </a: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latin typeface="Garamond" pitchFamily="18" charset="0"/>
              </a:rPr>
              <a:t>6.Realização de exame clínico apropriado em 100%dos DM da UBS.</a:t>
            </a: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latin typeface="Garamond" pitchFamily="18" charset="0"/>
              </a:rPr>
              <a:t>7.Manter atualizado o registro das informações de 100% dos DM da UBS.</a:t>
            </a:r>
            <a:endParaRPr lang="pt-BR" sz="2800" dirty="0">
              <a:latin typeface="Garamond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83568" y="548680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atin typeface="Garamond" pitchFamily="18" charset="0"/>
              </a:rPr>
              <a:t>Metas</a:t>
            </a:r>
            <a:endParaRPr lang="pt-BR" sz="3600" b="1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 Próprio">
  <a:themeElements>
    <a:clrScheme name="Capital Própri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pital Próprio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ital Própri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805</TotalTime>
  <Words>944</Words>
  <Application>Microsoft Office PowerPoint</Application>
  <PresentationFormat>Apresentação na tela (4:3)</PresentationFormat>
  <Paragraphs>129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4" baseType="lpstr">
      <vt:lpstr>Capital Próprio</vt:lpstr>
      <vt:lpstr>Slide 1</vt:lpstr>
      <vt:lpstr>Introdução</vt:lpstr>
      <vt:lpstr>Introdução</vt:lpstr>
      <vt:lpstr>Slide 4</vt:lpstr>
      <vt:lpstr>Slide 5</vt:lpstr>
      <vt:lpstr>Slide 6</vt:lpstr>
      <vt:lpstr>Slide 7</vt:lpstr>
      <vt:lpstr>Metas </vt:lpstr>
      <vt:lpstr>Slide 9</vt:lpstr>
      <vt:lpstr>Slide 10</vt:lpstr>
      <vt:lpstr>Slide 11</vt:lpstr>
      <vt:lpstr>Logística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 Importância Da Avaliação</vt:lpstr>
      <vt:lpstr>Incorporação Da Intervenção</vt:lpstr>
      <vt:lpstr>Desenvolvimento Do Curso</vt:lpstr>
      <vt:lpstr>Aprendizados Mais Relevantes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TCC</dc:title>
  <dc:creator>usuario</dc:creator>
  <cp:lastModifiedBy>usuario</cp:lastModifiedBy>
  <cp:revision>87</cp:revision>
  <dcterms:created xsi:type="dcterms:W3CDTF">2012-09-09T20:35:25Z</dcterms:created>
  <dcterms:modified xsi:type="dcterms:W3CDTF">2012-10-05T20:51:48Z</dcterms:modified>
</cp:coreProperties>
</file>