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3"/>
  </p:notesMasterIdLst>
  <p:sldIdLst>
    <p:sldId id="257" r:id="rId2"/>
    <p:sldId id="275" r:id="rId3"/>
    <p:sldId id="260" r:id="rId4"/>
    <p:sldId id="262" r:id="rId5"/>
    <p:sldId id="264" r:id="rId6"/>
    <p:sldId id="265" r:id="rId7"/>
    <p:sldId id="327" r:id="rId8"/>
    <p:sldId id="326" r:id="rId9"/>
    <p:sldId id="333" r:id="rId10"/>
    <p:sldId id="338" r:id="rId11"/>
    <p:sldId id="360" r:id="rId12"/>
    <p:sldId id="353" r:id="rId13"/>
    <p:sldId id="361" r:id="rId14"/>
    <p:sldId id="354" r:id="rId15"/>
    <p:sldId id="355" r:id="rId16"/>
    <p:sldId id="374" r:id="rId17"/>
    <p:sldId id="356" r:id="rId18"/>
    <p:sldId id="364" r:id="rId19"/>
    <p:sldId id="366" r:id="rId20"/>
    <p:sldId id="368" r:id="rId21"/>
    <p:sldId id="370" r:id="rId22"/>
    <p:sldId id="372" r:id="rId23"/>
    <p:sldId id="293" r:id="rId24"/>
    <p:sldId id="294" r:id="rId25"/>
    <p:sldId id="295" r:id="rId26"/>
    <p:sldId id="296" r:id="rId27"/>
    <p:sldId id="307" r:id="rId28"/>
    <p:sldId id="297" r:id="rId29"/>
    <p:sldId id="298" r:id="rId30"/>
    <p:sldId id="299" r:id="rId31"/>
    <p:sldId id="300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24" autoAdjust="0"/>
  </p:normalViewPr>
  <p:slideViewPr>
    <p:cSldViewPr snapToGrid="0">
      <p:cViewPr>
        <p:scale>
          <a:sx n="60" d="100"/>
          <a:sy n="60" d="100"/>
        </p:scale>
        <p:origin x="-2496" y="-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ocuments\medico\UNIDADE%204\2014_11_06%20Coleta%20de%20dados%20CA%20de%20colo%20e%20mama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ocuments\medico\UNIDADE%204\2014_11_06%20Coleta%20de%20dados%20CA%20de%20colo%20e%20mama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ANTONIO%20HERNANDEZ%20HERNANDEZ\2014_11_06%20Coleta%20de%20dados%20CA%20de%20colo%20e%20mama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ocuments\medico\UNIDADE%204\2014_11_06%20Coleta%20de%20dados%20CA%20de%20colo%20e%20mama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ocuments\medico\UNIDADE%204\2014_11_06%20Coleta%20de%20dados%20CA%20de%20colo%20e%20mama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ocuments\medico\UNIDADE%204\2014_11_06%20Coleta%20de%20dados%20CA%20de%20colo%20e%20mama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8.2691344446003845E-2"/>
          <c:y val="0.16890184160957067"/>
          <c:w val="0.88101924368083062"/>
          <c:h val="0.7070120255666466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0.18153200419727211</c:v>
                </c:pt>
                <c:pt idx="1">
                  <c:v>0.49632738719832153</c:v>
                </c:pt>
                <c:pt idx="2">
                  <c:v>0.62119622245540496</c:v>
                </c:pt>
                <c:pt idx="3">
                  <c:v>0.84470094438614962</c:v>
                </c:pt>
              </c:numCache>
            </c:numRef>
          </c:val>
        </c:ser>
        <c:axId val="56022144"/>
        <c:axId val="67776896"/>
      </c:barChart>
      <c:catAx>
        <c:axId val="56022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776896"/>
        <c:crosses val="autoZero"/>
        <c:auto val="1"/>
        <c:lblAlgn val="ctr"/>
        <c:lblOffset val="100"/>
      </c:catAx>
      <c:valAx>
        <c:axId val="677768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221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17329332204809925"/>
          <c:w val="0.8461538461538477"/>
          <c:h val="0.707354382005181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0.24110671936758887</c:v>
                </c:pt>
                <c:pt idx="1">
                  <c:v>0.74308300395256921</c:v>
                </c:pt>
                <c:pt idx="2">
                  <c:v>0.8379446640316206</c:v>
                </c:pt>
                <c:pt idx="3">
                  <c:v>0.94466403162055435</c:v>
                </c:pt>
              </c:numCache>
            </c:numRef>
          </c:val>
        </c:ser>
        <c:axId val="68305280"/>
        <c:axId val="68306816"/>
      </c:barChart>
      <c:catAx>
        <c:axId val="68305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06816"/>
        <c:crosses val="autoZero"/>
        <c:auto val="1"/>
        <c:lblAlgn val="ctr"/>
        <c:lblOffset val="100"/>
      </c:catAx>
      <c:valAx>
        <c:axId val="683068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05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249756924551466"/>
          <c:y val="0.14844772604681242"/>
          <c:w val="0.85960864810043858"/>
          <c:h val="0.722519996249751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Val val="1"/>
          </c:dLbls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0.55555555555555569</c:v>
                </c:pt>
                <c:pt idx="1">
                  <c:v>0.67454545454545511</c:v>
                </c:pt>
                <c:pt idx="2">
                  <c:v>0.68391608391608372</c:v>
                </c:pt>
                <c:pt idx="3">
                  <c:v>0.91063348416289591</c:v>
                </c:pt>
              </c:numCache>
            </c:numRef>
          </c:val>
        </c:ser>
        <c:axId val="68342528"/>
        <c:axId val="68344064"/>
      </c:barChart>
      <c:catAx>
        <c:axId val="68342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44064"/>
        <c:crosses val="autoZero"/>
        <c:auto val="1"/>
        <c:lblAlgn val="ctr"/>
        <c:lblOffset val="100"/>
      </c:catAx>
      <c:valAx>
        <c:axId val="683440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425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272342292388982"/>
          <c:y val="0.10535027861718708"/>
          <c:w val="0.85315890492758262"/>
          <c:h val="0.7711437348894100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0.46534653465346537</c:v>
                </c:pt>
                <c:pt idx="1">
                  <c:v>0.66666666666666663</c:v>
                </c:pt>
                <c:pt idx="2">
                  <c:v>0.61612903225806637</c:v>
                </c:pt>
                <c:pt idx="3">
                  <c:v>0.68091168091168086</c:v>
                </c:pt>
              </c:numCache>
            </c:numRef>
          </c:val>
        </c:ser>
        <c:axId val="68284800"/>
        <c:axId val="68286336"/>
      </c:barChart>
      <c:catAx>
        <c:axId val="68284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286336"/>
        <c:crosses val="autoZero"/>
        <c:auto val="1"/>
        <c:lblAlgn val="ctr"/>
        <c:lblOffset val="100"/>
      </c:catAx>
      <c:valAx>
        <c:axId val="68286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28480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489986408977016"/>
          <c:y val="0.12738436241231721"/>
          <c:w val="0.8572063212575205"/>
          <c:h val="0.75750772580833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0.98019801980198018</c:v>
                </c:pt>
                <c:pt idx="1">
                  <c:v>0.99206349206349265</c:v>
                </c:pt>
                <c:pt idx="2">
                  <c:v>0.98064516129032253</c:v>
                </c:pt>
                <c:pt idx="3">
                  <c:v>0.99145299145299037</c:v>
                </c:pt>
              </c:numCache>
            </c:numRef>
          </c:val>
        </c:ser>
        <c:axId val="68379392"/>
        <c:axId val="68380928"/>
      </c:barChart>
      <c:catAx>
        <c:axId val="68379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80928"/>
        <c:crosses val="autoZero"/>
        <c:auto val="1"/>
        <c:lblAlgn val="ctr"/>
        <c:lblOffset val="100"/>
      </c:catAx>
      <c:valAx>
        <c:axId val="683809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793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695323386534039"/>
          <c:y val="0.15069988157636444"/>
          <c:w val="0.85616157111238489"/>
          <c:h val="0.723401047206308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Val val="1"/>
          </c:dLbls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0.98019801980198018</c:v>
                </c:pt>
                <c:pt idx="1">
                  <c:v>0.99206349206349265</c:v>
                </c:pt>
                <c:pt idx="2">
                  <c:v>0.98064516129032253</c:v>
                </c:pt>
                <c:pt idx="3">
                  <c:v>0.99145299145299037</c:v>
                </c:pt>
              </c:numCache>
            </c:numRef>
          </c:val>
        </c:ser>
        <c:axId val="68501504"/>
        <c:axId val="68503040"/>
      </c:barChart>
      <c:catAx>
        <c:axId val="68501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03040"/>
        <c:crosses val="autoZero"/>
        <c:auto val="1"/>
        <c:lblAlgn val="ctr"/>
        <c:lblOffset val="100"/>
      </c:catAx>
      <c:valAx>
        <c:axId val="685030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01504"/>
        <c:crosses val="autoZero"/>
        <c:crossBetween val="between"/>
        <c:majorUnit val="0.1"/>
        <c:minorUnit val="4.0000000000000088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5732-18FE-483E-8704-261C72691C3A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D2466-B715-423A-96E8-B78D3616EE1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442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36128-8A9B-452E-A05F-715338D77BA1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22834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5190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pPr/>
              <a:t>12/08/2015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4832" y="115890"/>
            <a:ext cx="8642351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5609676" y="4381067"/>
            <a:ext cx="61273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ALUNO:ANTONIO HERNANDEZ </a:t>
            </a:r>
            <a:r>
              <a:rPr lang="pt-BR" sz="2000" b="1" dirty="0" err="1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HERNANDEZ</a:t>
            </a:r>
            <a:endParaRPr lang="pt-BR" sz="20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pt-BR" sz="2000" b="1" dirty="0" smtClean="0">
                <a:solidFill>
                  <a:srgbClr val="000000"/>
                </a:solidFill>
                <a:latin typeface="Arial"/>
                <a:cs typeface="Times New Roman"/>
              </a:rPr>
              <a:t>ORIENTADORA: CARLA RIBEIRO CIOCHETTO</a:t>
            </a:r>
            <a:endParaRPr lang="en-US" altLang="pt-BR" sz="2000" b="1" dirty="0">
              <a:cs typeface="Arial" panose="020B0604020202020204" pitchFamily="34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881572" y="5643580"/>
            <a:ext cx="2520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000" dirty="0" smtClean="0">
                <a:cs typeface="Arial" panose="020B0604020202020204" pitchFamily="34" charset="0"/>
              </a:rPr>
              <a:t>Pelotas, </a:t>
            </a:r>
            <a:r>
              <a:rPr lang="pt-BR" altLang="pt-BR" sz="2000" dirty="0">
                <a:cs typeface="Arial" panose="020B0604020202020204" pitchFamily="34" charset="0"/>
              </a:rPr>
              <a:t>2015</a:t>
            </a:r>
            <a:endParaRPr lang="en-US" altLang="pt-BR" sz="2000" dirty="0">
              <a:cs typeface="Arial" panose="020B0604020202020204" pitchFamily="34" charset="0"/>
            </a:endParaRPr>
          </a:p>
        </p:txBody>
      </p:sp>
      <p:sp>
        <p:nvSpPr>
          <p:cNvPr id="10249" name="Retângulo 10"/>
          <p:cNvSpPr>
            <a:spLocks noChangeArrowheads="1"/>
          </p:cNvSpPr>
          <p:nvPr/>
        </p:nvSpPr>
        <p:spPr bwMode="auto">
          <a:xfrm>
            <a:off x="2614625" y="357188"/>
            <a:ext cx="6429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1600" b="1" dirty="0"/>
              <a:t>UNIVERSIDADE ABERTA DO SUS – UNASUS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UNIVERSIDADE FEDERAL DE PELOTAS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CURSO DE ESPECIALIZAÇÃO EM SAÚDE DA FAMÍLIA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MODALIDADE À DISTÂNCIA 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TURMA </a:t>
            </a:r>
            <a:r>
              <a:rPr lang="pt-BR" altLang="pt-BR" sz="1600" b="1" dirty="0" smtClean="0"/>
              <a:t>8</a:t>
            </a:r>
            <a:endParaRPr lang="pt-BR" altLang="pt-BR" sz="1600" dirty="0"/>
          </a:p>
        </p:txBody>
      </p:sp>
      <p:sp>
        <p:nvSpPr>
          <p:cNvPr id="10250" name="Retângulo 12"/>
          <p:cNvSpPr>
            <a:spLocks noChangeArrowheads="1"/>
          </p:cNvSpPr>
          <p:nvPr/>
        </p:nvSpPr>
        <p:spPr bwMode="auto">
          <a:xfrm>
            <a:off x="2486024" y="2234582"/>
            <a:ext cx="771525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pt-BR" altLang="pt-BR" sz="1600" dirty="0"/>
          </a:p>
          <a:p>
            <a:pPr algn="ctr"/>
            <a:endParaRPr lang="pt-BR" altLang="pt-BR" sz="1600" dirty="0"/>
          </a:p>
          <a:p>
            <a:pPr algn="ctr" eaLnBrk="1" hangingPunct="1"/>
            <a:endParaRPr lang="pt-BR" altLang="pt-BR" dirty="0">
              <a:latin typeface="Baskerville Old Face" panose="02020602080505020303" pitchFamily="18" charset="0"/>
              <a:cs typeface="Arial" panose="020B0604020202020204" pitchFamily="34" charset="0"/>
            </a:endParaRPr>
          </a:p>
        </p:txBody>
      </p:sp>
      <p:sp>
        <p:nvSpPr>
          <p:cNvPr id="10251" name="Retângulo 66"/>
          <p:cNvSpPr>
            <a:spLocks noChangeArrowheads="1"/>
          </p:cNvSpPr>
          <p:nvPr/>
        </p:nvSpPr>
        <p:spPr bwMode="auto">
          <a:xfrm>
            <a:off x="585788" y="128563"/>
            <a:ext cx="1477963" cy="12954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8583" y="2460565"/>
            <a:ext cx="84264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/>
          </a:p>
        </p:txBody>
      </p:sp>
      <p:pic>
        <p:nvPicPr>
          <p:cNvPr id="13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02028" y="357188"/>
            <a:ext cx="9350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1235034" y="2385445"/>
            <a:ext cx="9975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Melhoria da prevenção do câncer de colo de útero e controle do câncer de mama na ESF Albino Portella, Cacequi/RS.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8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Oportunizamos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os atendimentos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usuárias 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projeto e continuamos dando atenção a demanda espontânea e  programadas para não afeitar os serviços da UBS.</a:t>
            </a:r>
          </a:p>
          <a:p>
            <a:pPr algn="just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Comunidade orientada sobre a importância e a periodicidade da realização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dos exames.</a:t>
            </a:r>
          </a:p>
          <a:p>
            <a:pPr algn="just"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enfermeira e o médico foram responsáveis por palestras na sala de espera</a:t>
            </a:r>
          </a:p>
          <a:p>
            <a:pPr algn="just"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enfermeira foi responsável pela coleta do exame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xmlns="" val="32124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595" y="1211283"/>
            <a:ext cx="10972800" cy="5646717"/>
          </a:xfrm>
        </p:spPr>
        <p:txBody>
          <a:bodyPr>
            <a:no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médico e a enfermeira realizaram reunião com os líderes da comunidade para apresentar o projeto e solicitar colaboração.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tecnica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enfermagem acolheu as mulheres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médico realizou semanalmente nas reuniões da equipe a avaliação do cumprimentos das atividades planejadas.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O médico realizou mensalmente nas reuniões da equipe a avaliação dos indicadores do projeto.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21672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166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4603531" y="2490951"/>
          <a:ext cx="7588469" cy="334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endParaRPr lang="pt-BR" sz="2400" dirty="0" smtClean="0"/>
          </a:p>
          <a:p>
            <a:endParaRPr lang="pt-BR" sz="2400" dirty="0" smtClean="0">
              <a:solidFill>
                <a:srgbClr val="FF0000"/>
              </a:solidFill>
            </a:endParaRPr>
          </a:p>
          <a:p>
            <a:endParaRPr lang="pt-BR" sz="3200" dirty="0" smtClean="0">
              <a:solidFill>
                <a:srgbClr val="FF0000"/>
              </a:solidFill>
            </a:endParaRPr>
          </a:p>
          <a:p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1. Ampliar cobertura de detecção precoce do câncer de colo e do câncer de mama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729655" y="5857831"/>
            <a:ext cx="74623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1. Proporção de mulheres entre 25 e 64 anos com exames em dia para detecção precoce do câncer de colo de útero na ESF Albino Portella.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61696" y="4177863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1: 173 mulheres</a:t>
            </a:r>
          </a:p>
          <a:p>
            <a:r>
              <a:rPr lang="pt-BR" dirty="0" smtClean="0"/>
              <a:t>Mês 2:473 mulheres</a:t>
            </a:r>
          </a:p>
          <a:p>
            <a:r>
              <a:rPr lang="pt-BR" dirty="0" smtClean="0"/>
              <a:t>Mês 3: 592 mulheres</a:t>
            </a:r>
          </a:p>
          <a:p>
            <a:r>
              <a:rPr lang="pt-BR" dirty="0" smtClean="0"/>
              <a:t>Mês 4: 805 mulheres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15310" y="1655380"/>
            <a:ext cx="11876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dirty="0" smtClean="0"/>
              <a:t>Meta 1.1. Ampliar a cobertura de detecção precoce do câncer de colo de útero das mulheres na faixa etária entre 25 e 64 anos de idade para 90%</a:t>
            </a:r>
          </a:p>
        </p:txBody>
      </p:sp>
    </p:spTree>
    <p:extLst>
      <p:ext uri="{BB962C8B-B14F-4D97-AF65-F5344CB8AC3E}">
        <p14:creationId xmlns:p14="http://schemas.microsoft.com/office/powerpoint/2010/main" xmlns="" val="25166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Meta 1.2. Ampliar a cobertura de detecção precoce do câncer de mama das mulheres na faixa etária entre 50 e 69 anos de idade para 85%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73875" y="593292"/>
            <a:ext cx="109728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1. Ampliar cobertura de detecção precoce do câncer de colo e do câncer de mama</a:t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4416802" y="2660503"/>
          <a:ext cx="7344274" cy="323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61696" y="4177863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1: 61mulheres</a:t>
            </a:r>
          </a:p>
          <a:p>
            <a:r>
              <a:rPr lang="pt-BR" dirty="0" smtClean="0"/>
              <a:t>Mês 2:188 mulheres</a:t>
            </a:r>
          </a:p>
          <a:p>
            <a:r>
              <a:rPr lang="pt-BR" dirty="0" smtClean="0"/>
              <a:t>Mês 3: 212 mulheres</a:t>
            </a:r>
          </a:p>
          <a:p>
            <a:r>
              <a:rPr lang="pt-BR" dirty="0" smtClean="0"/>
              <a:t>Mês 4: 239 mulheres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193628" y="5909596"/>
            <a:ext cx="7998372" cy="9484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Figura 2. Proporção de mulheres entre 50 e 69 anos com exames em dia para detecção precoce do câncer de Mama na ESF Albino Portella.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7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endParaRPr lang="pt-BR" sz="2400" dirty="0" smtClean="0"/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Meta 2.1. Obter 100% de coleta de amostras satisfatórias do exame citopatológico de colo de útero.</a:t>
            </a:r>
          </a:p>
          <a:p>
            <a:endParaRPr lang="pt-BR" sz="2400" dirty="0" smtClean="0"/>
          </a:p>
          <a:p>
            <a:pPr lvl="2"/>
            <a:r>
              <a:rPr lang="pt-BR" sz="1800" dirty="0" smtClean="0"/>
              <a:t>* Meta atingida em 100%</a:t>
            </a:r>
            <a:endParaRPr lang="pt-BR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73875" y="593292"/>
            <a:ext cx="109728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2. </a:t>
            </a:r>
            <a:r>
              <a:rPr lang="pt-B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Melhorar a qualidade do atendimento das mulheres que realizam detecção precoce do câncer de colo de útero e de mama na unidade de saúde. 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3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25366" y="1292774"/>
            <a:ext cx="10972800" cy="498190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3.1. Identificar 100% das mulheres com exame citopatológico alterado sem acompanhamento pela unidade de saúde. </a:t>
            </a: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Foi  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3.2. Identificar 100% das mulheres com mamografia alterada sem acompanhamento pela unidade de saúde.</a:t>
            </a: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Foi   0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3.3. Realizar busca ativa em 100% de mulheres com exame citopatológico alterado sem acompanhamento pela unidade de saúde</a:t>
            </a: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Foi  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3.4. Realizar busca ativa em 100% de mulheres com mamografia alterada sem acompanhamento pela unidade de saúde</a:t>
            </a:r>
          </a:p>
          <a:p>
            <a:pPr algn="just"/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Foi  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3. </a:t>
            </a:r>
            <a:r>
              <a:rPr lang="pt-BR" sz="2400" dirty="0" smtClean="0"/>
              <a:t>Melhorar a adesão das mulheres à realização de exame citopatológico de colo de útero e mamografia.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9"/>
          <p:cNvGraphicFramePr>
            <a:graphicFrameLocks/>
          </p:cNvGraphicFramePr>
          <p:nvPr/>
        </p:nvGraphicFramePr>
        <p:xfrm>
          <a:off x="5281448" y="2049517"/>
          <a:ext cx="6700345" cy="3957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1703305"/>
          </a:xfrm>
        </p:spPr>
        <p:txBody>
          <a:bodyPr/>
          <a:lstStyle/>
          <a:p>
            <a:pPr lvl="1"/>
            <a:r>
              <a:rPr lang="pt-BR" sz="2000" dirty="0" smtClean="0"/>
              <a:t>Metas 4.1. Manter registro da coleta de exame citopatológico de colo de útero em registro específico em 100% das mulheres cadastradas.</a:t>
            </a:r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 4.</a:t>
            </a:r>
            <a:r>
              <a:rPr lang="pt-BR" sz="2800" dirty="0" smtClean="0"/>
              <a:t> Melhorar o registro das informações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 rot="10800000" flipV="1">
            <a:off x="5644054" y="6027003"/>
            <a:ext cx="6547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3. Proporção de mulheres com registro adequado do exame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de colo de útero na ESF Albino Portella</a:t>
            </a:r>
          </a:p>
          <a:p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61696" y="4177863"/>
            <a:ext cx="29323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1:  110 mulheres</a:t>
            </a:r>
          </a:p>
          <a:p>
            <a:r>
              <a:rPr lang="pt-BR" sz="2000" dirty="0" smtClean="0"/>
              <a:t>Mês 2:  371mulheres</a:t>
            </a:r>
          </a:p>
          <a:p>
            <a:r>
              <a:rPr lang="pt-BR" sz="2000" dirty="0" smtClean="0"/>
              <a:t>Mês 3:  489 mulheres</a:t>
            </a:r>
          </a:p>
          <a:p>
            <a:r>
              <a:rPr lang="pt-BR" sz="2000" dirty="0" smtClean="0"/>
              <a:t>Mês 4:  805 mulhere</a:t>
            </a:r>
            <a:r>
              <a:rPr lang="pt-BR" dirty="0" smtClean="0"/>
              <a:t>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>
            <a:noAutofit/>
          </a:bodyPr>
          <a:lstStyle/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4.2. Manter registro da realização da mamografia em registro específico em 100% das mulheres cadastras.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1475" y="440892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 4.</a:t>
            </a:r>
            <a:r>
              <a:rPr kumimoji="0" lang="pt-B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Melhorar o registro das informações</a:t>
            </a:r>
            <a:r>
              <a:rPr kumimoji="0" lang="pt-B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45931" y="4319753"/>
            <a:ext cx="29323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Mês 1: 47 mulheres</a:t>
            </a:r>
          </a:p>
          <a:p>
            <a:r>
              <a:rPr lang="pt-BR" sz="2000" dirty="0" smtClean="0"/>
              <a:t>Mês 2: 168 mulheres</a:t>
            </a:r>
          </a:p>
          <a:p>
            <a:r>
              <a:rPr lang="pt-BR" sz="2000" dirty="0" smtClean="0"/>
              <a:t>Mês 3: 191 mulheres</a:t>
            </a:r>
          </a:p>
          <a:p>
            <a:r>
              <a:rPr lang="pt-BR" sz="2000" dirty="0" smtClean="0"/>
              <a:t>Mês 4: 239 mulheres</a:t>
            </a:r>
            <a:endParaRPr lang="pt-BR" sz="2000" dirty="0"/>
          </a:p>
        </p:txBody>
      </p:sp>
      <p:graphicFrame>
        <p:nvGraphicFramePr>
          <p:cNvPr id="7" name="Chart 10"/>
          <p:cNvGraphicFramePr>
            <a:graphicFrameLocks/>
          </p:cNvGraphicFramePr>
          <p:nvPr/>
        </p:nvGraphicFramePr>
        <p:xfrm>
          <a:off x="4493172" y="2427891"/>
          <a:ext cx="7062951" cy="368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0" y="6101255"/>
            <a:ext cx="7099738" cy="55179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Figura 4 . Proporção de mulheres com registro adequado da mamografia na ESF Albino Portella. 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Metas 5.1. Pesquisar sinais de alerta para câncer de colo de útero em 100% das mulheres entre 25 e 64 anos (Dor e sangramento após relação sexual e/ou corrimento vaginal excessivo).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pt-BR" sz="1800" dirty="0" smtClean="0"/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pt-BR" sz="1800" dirty="0" smtClean="0"/>
              <a:t>Meta atingida em 100%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5. Mapear as mulheres de risco para câncer de colo de útero e de mama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04405" y="1270660"/>
            <a:ext cx="9654639" cy="4818310"/>
          </a:xfrm>
        </p:spPr>
        <p:txBody>
          <a:bodyPr rtlCol="0">
            <a:noAutofit/>
          </a:bodyPr>
          <a:lstStyle/>
          <a:p>
            <a:pPr marL="480060" indent="-342900"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câncer é considerado um grave problema de saúde mundial. No Brasil, os elevados índices de incidência e mortalidade por câncer de colo de útero e de mama justificam a implantação de estratégias de controle dessas doenças, incluindo ações de promoção e prevenção, com o fim de detectá-los precocemente.</a:t>
            </a:r>
          </a:p>
          <a:p>
            <a:pPr marL="480060" indent="-342900" algn="just">
              <a:buNone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80060" indent="-342900"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Frente a esta alarmante realidade, é de suma importância trabalhar esta ação programática na Atenção Primária a Saúde, com ações que visam à prevenção e o diagnóstico precoce destes cânceres.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760" indent="-365760" algn="just">
              <a:lnSpc>
                <a:spcPct val="150000"/>
              </a:lnSpc>
              <a:defRPr/>
            </a:pP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xmlns="" val="27392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2"/>
          <p:cNvGraphicFramePr>
            <a:graphicFrameLocks/>
          </p:cNvGraphicFramePr>
          <p:nvPr/>
        </p:nvGraphicFramePr>
        <p:xfrm>
          <a:off x="4058288" y="2175641"/>
          <a:ext cx="7891974" cy="3807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pPr lvl="1"/>
            <a:r>
              <a:rPr lang="pt-BR" sz="2400" dirty="0" smtClean="0"/>
              <a:t>Meta 5.2. Realizar avaliação de risco para câncer de mama em 100% das mulheres entre 50 e 69 anos.</a:t>
            </a:r>
          </a:p>
          <a:p>
            <a:endParaRPr lang="pt-BR" sz="2400" dirty="0" smtClean="0"/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5. Mapear as mulheres de risco para câncer de colo de útero e de mama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6385" y="3972911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1:  99  mulheres</a:t>
            </a:r>
          </a:p>
          <a:p>
            <a:r>
              <a:rPr lang="pt-BR" dirty="0" smtClean="0"/>
              <a:t>Mês 2: 259 mulheres</a:t>
            </a:r>
          </a:p>
          <a:p>
            <a:r>
              <a:rPr lang="pt-BR" dirty="0" smtClean="0"/>
              <a:t>Mês 3: 304 mulheres</a:t>
            </a:r>
          </a:p>
          <a:p>
            <a:r>
              <a:rPr lang="pt-BR" dirty="0" smtClean="0"/>
              <a:t>Mês 4: 348 mulheres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974276" y="5625818"/>
            <a:ext cx="8217724" cy="94840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Figura 5.Proporção de mulheres entre 50 e 69 anos com avaliação de risco para câncer de mama na ESF Albino Portella. 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>
            <a:normAutofit/>
          </a:bodyPr>
          <a:lstStyle/>
          <a:p>
            <a:pPr lvl="1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6.1. Orientar 100% das mulheres cadastradas sobre doenças sexualmente transmissíveis (DST) e fatores de risco para câncer de colo de útero.</a:t>
            </a:r>
          </a:p>
          <a:p>
            <a:endParaRPr lang="pt-BR" sz="2400" dirty="0" smtClean="0"/>
          </a:p>
          <a:p>
            <a:pPr lvl="2"/>
            <a:r>
              <a:rPr lang="pt-BR" sz="1800" dirty="0" smtClean="0"/>
              <a:t>* Meta atingida em 100%</a:t>
            </a:r>
          </a:p>
          <a:p>
            <a:pPr lvl="1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6. Promover a saúde das mulheres que realizam a detecção precoce de câncer de colo de útero e de mama na unidade de saúde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>
            <a:normAutofit/>
          </a:bodyPr>
          <a:lstStyle/>
          <a:p>
            <a:pPr lvl="2"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6.2. Orientar 100% das mulheres cadastradas sobre doenças sexualmente transmissíveis (DST) e fatores de risco para câncer de mama.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6. Promover a saúde das mulheres que realizam a detecção precoce de câncer de colo de útero e de mama na unidade de saúde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14"/>
          <p:cNvGraphicFramePr>
            <a:graphicFrameLocks/>
          </p:cNvGraphicFramePr>
          <p:nvPr/>
        </p:nvGraphicFramePr>
        <p:xfrm>
          <a:off x="4051738" y="2682391"/>
          <a:ext cx="7754585" cy="337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158958" y="6012190"/>
            <a:ext cx="8033042" cy="8458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Figura 6. Proporção de mulheres entre 50 e 69 anos que receberam orientações sobre DTS e fatores de risco para câncer de mama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46385" y="3972911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Mês 1:  99  mulheres</a:t>
            </a:r>
          </a:p>
          <a:p>
            <a:r>
              <a:rPr lang="pt-BR" dirty="0" smtClean="0"/>
              <a:t>Mês 2: 259 mulheres</a:t>
            </a:r>
          </a:p>
          <a:p>
            <a:r>
              <a:rPr lang="pt-BR" dirty="0" smtClean="0"/>
              <a:t>Mês 3: 304 mulheres</a:t>
            </a:r>
          </a:p>
          <a:p>
            <a:r>
              <a:rPr lang="pt-BR" dirty="0" smtClean="0"/>
              <a:t>Mês 4: 348 mulheres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Para o Equipe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mais união, dedicação, integralidade e preocupação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pelas usuárias.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Exigiu capacitação da equipe         Ministério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(rastreamento, busca e detenção dos fatores de risco e sinais de alerta destes cânceres)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Todos envolvidos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projeto, já que participaram na realização e execução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mesmas e continuaram seu trabalho na rotina da 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Importância da Intervenção </a:t>
            </a:r>
            <a:endParaRPr lang="pt-BR" sz="3600" dirty="0"/>
          </a:p>
        </p:txBody>
      </p:sp>
      <p:sp>
        <p:nvSpPr>
          <p:cNvPr id="4" name="Seta para a direita 3"/>
          <p:cNvSpPr/>
          <p:nvPr/>
        </p:nvSpPr>
        <p:spPr>
          <a:xfrm>
            <a:off x="5407573" y="3862551"/>
            <a:ext cx="441434" cy="78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20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3351" y="1208196"/>
            <a:ext cx="10897589" cy="5061975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Para os Serviço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Mudança da estratégia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 e incorporação 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rotina diária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UBS.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registros, controle nas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consultas       ficha espelho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Aumentamos a qualidade das consultas e avaliação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usuárias,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aumentamos os níveis dos indicadores que ficavam baixos em relação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cobertura oferecida pelo serviço a estas usuárias.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Importância da </a:t>
            </a:r>
            <a:r>
              <a:rPr lang="pt-BR" sz="3600" dirty="0" smtClean="0"/>
              <a:t>Intervenção </a:t>
            </a:r>
            <a:endParaRPr lang="pt-BR" sz="3600" dirty="0"/>
          </a:p>
        </p:txBody>
      </p:sp>
      <p:sp>
        <p:nvSpPr>
          <p:cNvPr id="4" name="Seta para a direita 3"/>
          <p:cNvSpPr/>
          <p:nvPr/>
        </p:nvSpPr>
        <p:spPr>
          <a:xfrm>
            <a:off x="7630510" y="3436883"/>
            <a:ext cx="346841" cy="141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14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108" y="1474074"/>
            <a:ext cx="10515600" cy="435133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Para a Comunidade </a:t>
            </a:r>
          </a:p>
          <a:p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Orientação através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palestras em diferentes pontos da comunidade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onde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população participou de forma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ativa.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 comunidade conhece todas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ações que realizamos na intervenção como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rotina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Aumentou o número de mulheres com exames em dia</a:t>
            </a:r>
          </a:p>
          <a:p>
            <a:pPr lvl="1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Melhorou o acompanhamento e monitoramento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Importância da Intervenção </a:t>
            </a:r>
          </a:p>
        </p:txBody>
      </p:sp>
    </p:spTree>
    <p:extLst>
      <p:ext uri="{BB962C8B-B14F-4D97-AF65-F5344CB8AC3E}">
        <p14:creationId xmlns:p14="http://schemas.microsoft.com/office/powerpoint/2010/main" xmlns="" val="8869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Temos já disponível e incorporadas  esta ações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realizamos na intervenção como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trabalho  para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saúde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usuários e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comunidade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geral.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Seguir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cumprindo  com os princípios do SUS: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integralidade, universalidade e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acessibilidade.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 os atributos 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funções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APS: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integralidade, focalização na família, orientação comunitária, resolutividade e sempre trabalhar em equipe. 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Este projeto será um exemplo para implementar outros programas na UBS como o Programa de Pré-natal e de  Saúde do idoso.</a:t>
            </a:r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Nível de incorporação da intervenção a rotina do serviço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7084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Aumentamos o numero de atendimento na UBS com horário muito mais flexível e levamos as consultas mais perto da comunidade.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planejamento das ações em saúde e a organização do processo do trabalho, com os membros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Organização dos arquivos e prontuários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equipe continuará com sua reunião com frequência semanal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discutir diferentes aspecto que podem afetar a comunidade e planejar novas ações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Mudanças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4619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Fiquei curioso, já que nunca tinha feito um curso a distância e também foi um pouquinho difícil pelo idioma, o qual foi um grande desafio, tanto a escrita como a leitura, mas fui superando no transcurso do curso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Foi necessário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estudar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 protocolo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atuação no Brasil e compreender o Projeto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Pedagógico.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Todos os aspectos desenvolvidos durante a especialização foram primordiais para atualizar os conhecimentos,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Destaco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apoio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orientadora que trabalhou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durante todo o curso nas orientações,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revisão e avaliação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diferentes tarefas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construção do TCC.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25005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Na prática profissional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tive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possibilidade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reforçar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conhecimentos acerca da Estratégia Saúde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Família.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Os aprendizados mais interessantes do curso foram o planejamento das ações em saúde e a organização do processo do trabalho, com os membros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Reforcei os conhecimentos que tinha em relação ao acompanhamento das duas doenças que trabalhei na intervenção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Em relação aos planejamentos das ações aprendi que tivemos que trabalhar com os principais problemas da comunidade, com os dados obtidos na análise situacional da UBS, para assim alcançar esses problemas e tentar dar soluções através de trabalhos preventivos no processo de saúde–doença da comunidade e pela organização do trabalho em equipe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8236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705051" y="1444831"/>
            <a:ext cx="8050213" cy="4319588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localizada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mesorregião Centro Ocidental Rio-grandense (Rio Grande do Sul)</a:t>
            </a:r>
          </a:p>
          <a:p>
            <a:pPr marL="109728" indent="0" algn="just"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13.676 habitantes</a:t>
            </a:r>
          </a:p>
          <a:p>
            <a:pPr algn="just"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Área de 2.369.949 km²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cidade possui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7 UBS com 7 Equipe de Saúde da Família, sendo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 3 UBS na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zona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rural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Disponibilidade do NASF para 4 ESF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indent="-457200" algn="just">
              <a:lnSpc>
                <a:spcPct val="150000"/>
              </a:lnSpc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r" eaLnBrk="1" hangingPunct="1">
              <a:lnSpc>
                <a:spcPct val="150000"/>
              </a:lnSpc>
              <a:defRPr/>
            </a:pPr>
            <a:endParaRPr lang="pt-BR" sz="16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" name="AutoShape 2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Picture 2" descr="D:\Documents\Nova pasta (2)\280px-RioGrandedoSul_Municip_Cacequi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8740" y="195571"/>
            <a:ext cx="2667000" cy="257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21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Expectativa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foi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cumprida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conseguimos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cadastrar o maior número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usuárias, 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maior número de usuárias com exames em dia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1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Incorporação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das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ações na nossa 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diária da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UBS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 consegui trabalhar em equipe para demonstrar que uma  equipe unida faz bem para comunidade.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62000" y="4270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9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64644" y="2967335"/>
            <a:ext cx="41969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OBRIGADO</a:t>
            </a:r>
            <a:endParaRPr lang="pt-BR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2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554622" y="1319800"/>
            <a:ext cx="8676788" cy="450126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chamada de </a:t>
            </a:r>
            <a:r>
              <a:rPr lang="pt-BR" altLang="pt-BR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ESF Albino Portella </a:t>
            </a: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(urbana)</a:t>
            </a:r>
            <a:endParaRPr lang="pt-BR" altLang="pt-B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Total de pessoas na área de abrangência: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4.237(</a:t>
            </a:r>
            <a:r>
              <a:rPr lang="pt-BR" sz="2400" dirty="0" smtClean="0"/>
              <a:t>2481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mulheres  e </a:t>
            </a:r>
            <a:r>
              <a:rPr lang="pt-BR" sz="2400" dirty="0" smtClean="0"/>
              <a:t>1756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homens)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t-BR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quipe ESF: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Enfermeira (gerente da UBS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);1 médico geral,1 técnica  de enfermagem ,1 Auxiliar de enfermagem ,5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ACS,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Assistente para Serviços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Gerais, 1 odontólogo, 1 técnica em saúde bucal.</a:t>
            </a:r>
            <a:endParaRPr lang="pt-BR" alt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xmlns="" val="13666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09600" y="1198179"/>
            <a:ext cx="10972800" cy="498190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Situação da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ESF Albino Portella antes da Intervenção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pt-BR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953 mulheres na faixa etária 25 a 64 anos          Exame em dia somente  257 (27% de cobertura)</a:t>
            </a:r>
          </a:p>
          <a:p>
            <a:pPr algn="just">
              <a:buFont typeface="Arial" pitchFamily="34" charset="0"/>
              <a:buChar char="•"/>
              <a:defRPr/>
            </a:pPr>
            <a:endParaRPr lang="pt-BR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253 mulheres na faixa etária 50 a 69 anos           Exame em dia somente 127 (50% de cobertura) </a:t>
            </a:r>
            <a:endParaRPr lang="pt-BR" sz="1800" i="1" dirty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  <a:defRPr/>
            </a:pPr>
            <a:endParaRPr lang="pt-BR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Fragilidades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no Processo de Trabalho: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UBS com dificuldades estruturais.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otina de trabalho limitada na UBS: atenção a saúde da mulher não era um programa de vital importância Visita domiciliar só aos acamado ou impossibilitado de locomover-se.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Equipe atuando de forma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fragmentada: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sem planejamento e  seguimento de protocolos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adequadamente, atrasos nos exames das usuárias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poucas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atividades na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comunidades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411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sz="4000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5391798" y="1954927"/>
            <a:ext cx="488731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5418072" y="2580297"/>
            <a:ext cx="488731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32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045029" y="1628782"/>
            <a:ext cx="10010898" cy="345385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dirty="0"/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prevenção do câncer de colo de útero e o controle do câncer de mama na ESF Albino Portella, Cacequi/RS.</a:t>
            </a:r>
          </a:p>
          <a:p>
            <a:pPr algn="just">
              <a:lnSpc>
                <a:spcPct val="150000"/>
              </a:lnSpc>
              <a:buNone/>
              <a:defRPr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None/>
              <a:defRPr/>
            </a:pPr>
            <a:endParaRPr lang="pt-BR" altLang="pt-BR" dirty="0" smtClean="0"/>
          </a:p>
          <a:p>
            <a:pPr eaLnBrk="1" hangingPunct="1">
              <a:buFontTx/>
              <a:buNone/>
              <a:defRPr/>
            </a:pPr>
            <a:endParaRPr lang="pt-BR" altLang="pt-BR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alt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Focamos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ações da intervenção nas 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semanas de duração, nos quatro eixos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gestão do serviço;                                   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qualificação da prática clínica;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sz="2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e avaliação dos serviços.</a:t>
            </a:r>
          </a:p>
          <a:p>
            <a:pPr marL="411163" lvl="1" indent="0" algn="just">
              <a:buClr>
                <a:prstClr val="black"/>
              </a:buClr>
              <a:buNone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à"/>
              <a:defRPr/>
            </a:pPr>
            <a:endParaRPr lang="pt-BR" sz="400" i="1" dirty="0">
              <a:solidFill>
                <a:prstClr val="black"/>
              </a:solidFill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8715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buClr>
                <a:prstClr val="black"/>
              </a:buClr>
              <a:defRPr/>
            </a:pP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Fichas 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espelho fornecidas pelo curso </a:t>
            </a: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UFPEL </a:t>
            </a:r>
          </a:p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endParaRPr lang="pt-BR" dirty="0" smtClean="0">
              <a:solidFill>
                <a:prstClr val="black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lvl="1" algn="just">
              <a:buClr>
                <a:prstClr val="black"/>
              </a:buClr>
              <a:defRPr/>
            </a:pP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Prontuário 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próprio </a:t>
            </a: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das usuárias</a:t>
            </a:r>
          </a:p>
          <a:p>
            <a:pPr lvl="1" algn="just">
              <a:buClr>
                <a:prstClr val="black"/>
              </a:buClr>
              <a:defRPr/>
            </a:pPr>
            <a:endParaRPr lang="pt-BR" dirty="0" smtClean="0">
              <a:solidFill>
                <a:prstClr val="black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lvl="1" algn="just">
              <a:buClr>
                <a:prstClr val="black"/>
              </a:buClr>
              <a:defRPr/>
            </a:pP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Planilha 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de coleta de dados para análise dos </a:t>
            </a: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indicadores.</a:t>
            </a:r>
          </a:p>
          <a:p>
            <a:pPr lvl="1" algn="just">
              <a:buClr>
                <a:prstClr val="black"/>
              </a:buClr>
              <a:defRPr/>
            </a:pPr>
            <a:endParaRPr lang="pt-BR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lvl="1" algn="just">
              <a:buClr>
                <a:prstClr val="black"/>
              </a:buClr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Manual Técnico de Controle dos cânceres do colo do útero e da mama, do Ministério da Saúde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29485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intervenção iniciou com a capacitação sobre o protocolo do MS, para que toda a equipe utilize esta referência na atenção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usuárias.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Discussões foram realizadas no sentido de orientar o acolhimento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mulheres das duas faixas etárias.</a:t>
            </a:r>
          </a:p>
          <a:p>
            <a:pPr marL="109728" indent="0" algn="just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Usuárias das duas faixas etárias foram cadastrados, pelos ACS (durante procura ou busca ativa).</a:t>
            </a:r>
          </a:p>
          <a:p>
            <a:pPr marL="109728" indent="0" algn="just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7005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</TotalTime>
  <Words>1972</Words>
  <Application>Microsoft Office PowerPoint</Application>
  <PresentationFormat>Personalizar</PresentationFormat>
  <Paragraphs>239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Concurso</vt:lpstr>
      <vt:lpstr>Slide 1</vt:lpstr>
      <vt:lpstr>Introdução</vt:lpstr>
      <vt:lpstr>Introdução</vt:lpstr>
      <vt:lpstr>Introdução</vt:lpstr>
      <vt:lpstr>Introdução</vt:lpstr>
      <vt:lpstr>Objetivo Geral</vt:lpstr>
      <vt:lpstr>Metodologia</vt:lpstr>
      <vt:lpstr>Logística</vt:lpstr>
      <vt:lpstr>Metodologia</vt:lpstr>
      <vt:lpstr>Metodologia</vt:lpstr>
      <vt:lpstr>Metodologia</vt:lpstr>
      <vt:lpstr>Objetivos, Metas e Resultados </vt:lpstr>
      <vt:lpstr>Objetivo 1. Ampliar cobertura de detecção precoce do câncer de colo e do câncer de mama </vt:lpstr>
      <vt:lpstr>Slide 14</vt:lpstr>
      <vt:lpstr>Slide 15</vt:lpstr>
      <vt:lpstr>Objetivo 3. Melhorar a adesão das mulheres à realização de exame citopatológico de colo de útero e mamografia.</vt:lpstr>
      <vt:lpstr>Objetivo 4. Melhorar o registro das informações </vt:lpstr>
      <vt:lpstr>Slide 18</vt:lpstr>
      <vt:lpstr>Objetivo 5. Mapear as mulheres de risco para câncer de colo de útero e de mama</vt:lpstr>
      <vt:lpstr>Objetivo 5. Mapear as mulheres de risco para câncer de colo de útero e de mama</vt:lpstr>
      <vt:lpstr>Objetivo 6. Promover a saúde das mulheres que realizam a detecção precoce de câncer de colo de útero e de mama na unidade de saúde</vt:lpstr>
      <vt:lpstr>Objetivo 6. Promover a saúde das mulheres que realizam a detecção precoce de câncer de colo de útero e de mama na unidade de saúde</vt:lpstr>
      <vt:lpstr>Importância da Intervenção </vt:lpstr>
      <vt:lpstr>Importância da Intervenção </vt:lpstr>
      <vt:lpstr>Importância da Intervenção </vt:lpstr>
      <vt:lpstr>Nível de incorporação da intervenção a rotina do serviço</vt:lpstr>
      <vt:lpstr>Mudanças </vt:lpstr>
      <vt:lpstr>Reflexão crítica sobre o processo pessoal de aprendizagem</vt:lpstr>
      <vt:lpstr>Reflexão crítica sobre o processo pessoal de aprendizagem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</dc:creator>
  <cp:lastModifiedBy>Pc 04</cp:lastModifiedBy>
  <cp:revision>277</cp:revision>
  <dcterms:created xsi:type="dcterms:W3CDTF">2015-05-13T23:46:28Z</dcterms:created>
  <dcterms:modified xsi:type="dcterms:W3CDTF">2015-08-12T17:08:47Z</dcterms:modified>
</cp:coreProperties>
</file>