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56" r:id="rId2"/>
    <p:sldId id="257" r:id="rId3"/>
    <p:sldId id="269" r:id="rId4"/>
    <p:sldId id="266" r:id="rId5"/>
    <p:sldId id="267" r:id="rId6"/>
    <p:sldId id="268" r:id="rId7"/>
    <p:sldId id="258" r:id="rId8"/>
    <p:sldId id="259" r:id="rId9"/>
    <p:sldId id="271" r:id="rId10"/>
    <p:sldId id="270" r:id="rId11"/>
    <p:sldId id="260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62" r:id="rId23"/>
    <p:sldId id="282" r:id="rId2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85080" autoAdjust="0"/>
  </p:normalViewPr>
  <p:slideViewPr>
    <p:cSldViewPr>
      <p:cViewPr varScale="1">
        <p:scale>
          <a:sx n="74" d="100"/>
          <a:sy n="74" d="100"/>
        </p:scale>
        <p:origin x="116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6D9EF1-CB05-4A25-8219-18D213AA6390}" type="datetimeFigureOut">
              <a:rPr lang="pt-BR" smtClean="0"/>
              <a:t>14/02/2014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C059DF-FA9B-4BB1-B9FF-3EBD91C9BD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2166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Não há SAMU, não há </a:t>
            </a:r>
            <a:r>
              <a:rPr lang="pt-BR" dirty="0" err="1" smtClean="0"/>
              <a:t>CEOs</a:t>
            </a:r>
            <a:r>
              <a:rPr lang="pt-BR" dirty="0" smtClean="0"/>
              <a:t>, não há atendimento especializado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059DF-FA9B-4BB1-B9FF-3EBD91C9BD34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4042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Fábio,</a:t>
            </a:r>
          </a:p>
          <a:p>
            <a:r>
              <a:rPr lang="pt-BR" dirty="0" smtClean="0"/>
              <a:t>Inicialmente o total</a:t>
            </a:r>
            <a:r>
              <a:rPr lang="pt-BR" baseline="0" dirty="0" smtClean="0"/>
              <a:t> de mulheres entre 25 e 64 anos era de 535 mulheres e, após o redimensionamento, ficaram 578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059DF-FA9B-4BB1-B9FF-3EBD91C9BD34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3296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00C13-A2A9-4756-93D4-39335B4DBB0E}" type="datetimeFigureOut">
              <a:rPr lang="pt-BR" smtClean="0"/>
              <a:t>14/02/2014</a:t>
            </a:fld>
            <a:endParaRPr lang="pt-B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50BA81-C953-43E3-9042-7C86AF3326C6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00C13-A2A9-4756-93D4-39335B4DBB0E}" type="datetimeFigureOut">
              <a:rPr lang="pt-BR" smtClean="0"/>
              <a:t>14/02/2014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0BA81-C953-43E3-9042-7C86AF3326C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00C13-A2A9-4756-93D4-39335B4DBB0E}" type="datetimeFigureOut">
              <a:rPr lang="pt-BR" smtClean="0"/>
              <a:t>14/02/2014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0BA81-C953-43E3-9042-7C86AF3326C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00C13-A2A9-4756-93D4-39335B4DBB0E}" type="datetimeFigureOut">
              <a:rPr lang="pt-BR" smtClean="0"/>
              <a:t>14/02/2014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0BA81-C953-43E3-9042-7C86AF3326C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00C13-A2A9-4756-93D4-39335B4DBB0E}" type="datetimeFigureOut">
              <a:rPr lang="pt-BR" smtClean="0"/>
              <a:t>14/02/2014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0BA81-C953-43E3-9042-7C86AF3326C6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00C13-A2A9-4756-93D4-39335B4DBB0E}" type="datetimeFigureOut">
              <a:rPr lang="pt-BR" smtClean="0"/>
              <a:t>14/02/2014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0BA81-C953-43E3-9042-7C86AF3326C6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00C13-A2A9-4756-93D4-39335B4DBB0E}" type="datetimeFigureOut">
              <a:rPr lang="pt-BR" smtClean="0"/>
              <a:t>14/02/2014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0BA81-C953-43E3-9042-7C86AF3326C6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00C13-A2A9-4756-93D4-39335B4DBB0E}" type="datetimeFigureOut">
              <a:rPr lang="pt-BR" smtClean="0"/>
              <a:t>14/02/2014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0BA81-C953-43E3-9042-7C86AF3326C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00C13-A2A9-4756-93D4-39335B4DBB0E}" type="datetimeFigureOut">
              <a:rPr lang="pt-BR" smtClean="0"/>
              <a:t>14/02/2014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0BA81-C953-43E3-9042-7C86AF3326C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00C13-A2A9-4756-93D4-39335B4DBB0E}" type="datetimeFigureOut">
              <a:rPr lang="pt-BR" smtClean="0"/>
              <a:t>14/02/2014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0BA81-C953-43E3-9042-7C86AF3326C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00C13-A2A9-4756-93D4-39335B4DBB0E}" type="datetimeFigureOut">
              <a:rPr lang="pt-BR" smtClean="0"/>
              <a:t>14/02/2014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0BA81-C953-43E3-9042-7C86AF3326C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FC00C13-A2A9-4756-93D4-39335B4DBB0E}" type="datetimeFigureOut">
              <a:rPr lang="pt-BR" smtClean="0"/>
              <a:t>14/02/2014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150BA81-C953-43E3-9042-7C86AF3326C6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57920" y="2636912"/>
            <a:ext cx="7772400" cy="2232248"/>
          </a:xfrm>
        </p:spPr>
        <p:txBody>
          <a:bodyPr>
            <a:normAutofit fontScale="90000"/>
          </a:bodyPr>
          <a:lstStyle/>
          <a:p>
            <a:r>
              <a:rPr lang="pt-BR" sz="2000" b="1" dirty="0" smtClean="0"/>
              <a:t/>
            </a:r>
            <a:br>
              <a:rPr lang="pt-BR" sz="2000" b="1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sz="2000" b="1" dirty="0"/>
              <a:t>UNIVERSIDADE ABERTA DO SUS - UNASUS</a:t>
            </a:r>
            <a:r>
              <a:rPr lang="pt-BR" sz="2000" dirty="0"/>
              <a:t/>
            </a:r>
            <a:br>
              <a:rPr lang="pt-BR" sz="2000" dirty="0"/>
            </a:br>
            <a:r>
              <a:rPr lang="pt-BR" sz="2000" b="1" dirty="0"/>
              <a:t>UNIVERSIDADE FEDERAL DE PELOTAS</a:t>
            </a:r>
            <a:r>
              <a:rPr lang="pt-BR" sz="2000" dirty="0"/>
              <a:t/>
            </a:r>
            <a:br>
              <a:rPr lang="pt-BR" sz="2000" dirty="0"/>
            </a:br>
            <a:r>
              <a:rPr lang="pt-BR" sz="2000" b="1" dirty="0"/>
              <a:t>Curso de Especialização em Saúde da Família</a:t>
            </a:r>
            <a:r>
              <a:rPr lang="pt-BR" sz="2000" dirty="0"/>
              <a:t/>
            </a:r>
            <a:br>
              <a:rPr lang="pt-BR" sz="2000" dirty="0"/>
            </a:br>
            <a:r>
              <a:rPr lang="pt-BR" sz="2000" b="1" dirty="0"/>
              <a:t>Modalidade a Distância</a:t>
            </a:r>
            <a:r>
              <a:rPr lang="pt-BR" sz="2000" dirty="0"/>
              <a:t/>
            </a:r>
            <a:br>
              <a:rPr lang="pt-BR" sz="2000" dirty="0"/>
            </a:br>
            <a:r>
              <a:rPr lang="pt-BR" sz="2000" b="1" dirty="0"/>
              <a:t>Turma </a:t>
            </a:r>
            <a:r>
              <a:rPr lang="pt-BR" sz="2000" b="1" dirty="0" smtClean="0"/>
              <a:t>4</a:t>
            </a:r>
            <a:br>
              <a:rPr lang="pt-BR" sz="2000" b="1" dirty="0" smtClean="0"/>
            </a:br>
            <a:r>
              <a:rPr lang="pt-BR" sz="4400" b="1" dirty="0" smtClean="0"/>
              <a:t/>
            </a:r>
            <a:br>
              <a:rPr lang="pt-BR" sz="4400" b="1" dirty="0" smtClean="0"/>
            </a:br>
            <a:r>
              <a:rPr lang="pt-BR" sz="3600" b="1" dirty="0" smtClean="0"/>
              <a:t>Qualificação </a:t>
            </a:r>
            <a:r>
              <a:rPr lang="pt-BR" sz="3600" b="1" dirty="0"/>
              <a:t>do programa de saúde da mulher da Unidade de </a:t>
            </a:r>
            <a:r>
              <a:rPr lang="pt-BR" sz="3600" b="1" dirty="0" smtClean="0"/>
              <a:t>Saúde Cidade </a:t>
            </a:r>
            <a:r>
              <a:rPr lang="pt-BR" sz="3600" b="1" dirty="0"/>
              <a:t>Nova em Demerval Lobão/PI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91680" y="5229200"/>
            <a:ext cx="6400800" cy="1152128"/>
          </a:xfrm>
        </p:spPr>
        <p:txBody>
          <a:bodyPr>
            <a:normAutofit fontScale="85000" lnSpcReduction="20000"/>
          </a:bodyPr>
          <a:lstStyle/>
          <a:p>
            <a:r>
              <a:rPr lang="pt-BR" sz="2000" dirty="0">
                <a:solidFill>
                  <a:schemeClr val="tx1"/>
                </a:solidFill>
                <a:latin typeface="+mn-lt"/>
              </a:rPr>
              <a:t>Antônio Rodrigues Coimbra </a:t>
            </a:r>
            <a:r>
              <a:rPr lang="pt-BR" sz="2000" dirty="0" smtClean="0">
                <a:solidFill>
                  <a:schemeClr val="tx1"/>
                </a:solidFill>
                <a:latin typeface="+mn-lt"/>
              </a:rPr>
              <a:t>Neto</a:t>
            </a:r>
          </a:p>
          <a:p>
            <a:r>
              <a:rPr lang="pt-BR" sz="2000" dirty="0" smtClean="0">
                <a:solidFill>
                  <a:schemeClr val="tx1"/>
                </a:solidFill>
                <a:latin typeface="+mn-lt"/>
              </a:rPr>
              <a:t>Orientador: Prof. Dr. Fábio Renato </a:t>
            </a:r>
            <a:r>
              <a:rPr lang="pt-BR" sz="2000" dirty="0" err="1" smtClean="0">
                <a:solidFill>
                  <a:schemeClr val="tx1"/>
                </a:solidFill>
                <a:latin typeface="+mn-lt"/>
              </a:rPr>
              <a:t>Manzolli</a:t>
            </a:r>
            <a:r>
              <a:rPr lang="pt-BR" sz="2000" dirty="0" smtClean="0">
                <a:solidFill>
                  <a:schemeClr val="tx1"/>
                </a:solidFill>
                <a:latin typeface="+mn-lt"/>
              </a:rPr>
              <a:t> Leite</a:t>
            </a:r>
          </a:p>
          <a:p>
            <a:endParaRPr lang="pt-BR" sz="2000" dirty="0">
              <a:solidFill>
                <a:schemeClr val="tx1"/>
              </a:solidFill>
              <a:latin typeface="+mn-lt"/>
            </a:endParaRPr>
          </a:p>
          <a:p>
            <a:r>
              <a:rPr lang="pt-BR" sz="2000" dirty="0" smtClean="0">
                <a:solidFill>
                  <a:schemeClr val="tx1"/>
                </a:solidFill>
                <a:latin typeface="+mn-lt"/>
              </a:rPr>
              <a:t>Pelotas, 2014</a:t>
            </a:r>
            <a:endParaRPr lang="pt-BR" sz="2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9218" name="Imagem 1" descr="http://www.minhapos.com.br/data/artigos/images/ufpe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4077072"/>
            <a:ext cx="776288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56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Logística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2215405"/>
            <a:ext cx="8640960" cy="4525963"/>
          </a:xfrm>
        </p:spPr>
        <p:txBody>
          <a:bodyPr>
            <a:normAutofit/>
          </a:bodyPr>
          <a:lstStyle/>
          <a:p>
            <a:pPr lvl="1">
              <a:lnSpc>
                <a:spcPct val="200000"/>
              </a:lnSpc>
            </a:pPr>
            <a:r>
              <a:rPr lang="pt-BR" sz="2000" b="1" dirty="0" smtClean="0">
                <a:solidFill>
                  <a:schemeClr val="tx1"/>
                </a:solidFill>
              </a:rPr>
              <a:t>Registros em planilhas do curso de especialização UFPel</a:t>
            </a:r>
          </a:p>
          <a:p>
            <a:pPr lvl="1">
              <a:lnSpc>
                <a:spcPct val="200000"/>
              </a:lnSpc>
            </a:pPr>
            <a:r>
              <a:rPr lang="pt-BR" sz="2000" b="1" dirty="0" smtClean="0">
                <a:solidFill>
                  <a:schemeClr val="tx1"/>
                </a:solidFill>
              </a:rPr>
              <a:t>Avaliação do risco para neoplasias</a:t>
            </a:r>
          </a:p>
          <a:p>
            <a:pPr lvl="1">
              <a:lnSpc>
                <a:spcPct val="200000"/>
              </a:lnSpc>
            </a:pPr>
            <a:r>
              <a:rPr lang="pt-BR" sz="2000" b="1" dirty="0" smtClean="0">
                <a:solidFill>
                  <a:schemeClr val="tx1"/>
                </a:solidFill>
              </a:rPr>
              <a:t>Incremento do fornecimento de insumos para </a:t>
            </a:r>
            <a:r>
              <a:rPr lang="pt-BR" sz="2000" b="1" dirty="0" err="1" smtClean="0">
                <a:solidFill>
                  <a:schemeClr val="tx1"/>
                </a:solidFill>
              </a:rPr>
              <a:t>colpocitologia</a:t>
            </a:r>
            <a:endParaRPr lang="pt-BR" sz="2000" b="1" dirty="0" smtClean="0">
              <a:solidFill>
                <a:schemeClr val="tx1"/>
              </a:solidFill>
            </a:endParaRPr>
          </a:p>
          <a:p>
            <a:pPr lvl="1">
              <a:lnSpc>
                <a:spcPct val="200000"/>
              </a:lnSpc>
            </a:pPr>
            <a:r>
              <a:rPr lang="pt-BR" sz="2000" b="1" dirty="0" smtClean="0">
                <a:solidFill>
                  <a:schemeClr val="tx1"/>
                </a:solidFill>
              </a:rPr>
              <a:t>Pactuação com o gestor para acelerar marcação de mamografias</a:t>
            </a:r>
          </a:p>
          <a:p>
            <a:pPr lvl="1">
              <a:lnSpc>
                <a:spcPct val="200000"/>
              </a:lnSpc>
            </a:pPr>
            <a:r>
              <a:rPr lang="pt-BR" sz="2000" b="1" dirty="0" smtClean="0">
                <a:solidFill>
                  <a:schemeClr val="tx1"/>
                </a:solidFill>
              </a:rPr>
              <a:t>Acolhimento das pacientes que procurarem a unidade</a:t>
            </a:r>
            <a:endParaRPr lang="pt-BR" sz="2000" b="1" dirty="0">
              <a:solidFill>
                <a:schemeClr val="tx1"/>
              </a:solidFill>
            </a:endParaRPr>
          </a:p>
        </p:txBody>
      </p:sp>
      <p:pic>
        <p:nvPicPr>
          <p:cNvPr id="4098" name="Picture 2" descr="http://content.presentermedia.com/files/clipart/00002000/2569/stick_figure_sitting_confused_image_500_cl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96145" cy="216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-72403" y="-99392"/>
            <a:ext cx="11160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/>
              <a:t>c</a:t>
            </a:r>
            <a:r>
              <a:rPr lang="pt-BR" sz="1100" dirty="0" smtClean="0"/>
              <a:t>haosmap.com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295448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483568"/>
            <a:ext cx="8640960" cy="525780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pt-BR" sz="2000" b="1" dirty="0">
                <a:solidFill>
                  <a:schemeClr val="tx1"/>
                </a:solidFill>
              </a:rPr>
              <a:t>Ampliar a cobertura de detecção precoce do câncer de colo e </a:t>
            </a:r>
            <a:r>
              <a:rPr lang="pt-BR" sz="2000" b="1" dirty="0" smtClean="0">
                <a:solidFill>
                  <a:schemeClr val="tx1"/>
                </a:solidFill>
              </a:rPr>
              <a:t>de mama</a:t>
            </a:r>
          </a:p>
          <a:p>
            <a:pPr lvl="0" algn="just">
              <a:lnSpc>
                <a:spcPct val="150000"/>
              </a:lnSpc>
            </a:pPr>
            <a:r>
              <a:rPr lang="pt-BR" sz="2000" b="1" dirty="0">
                <a:solidFill>
                  <a:schemeClr val="tx1"/>
                </a:solidFill>
              </a:rPr>
              <a:t>Melhorar a adesão das mulheres à realização de exame citopatológico de colo uterino e mamografia</a:t>
            </a:r>
          </a:p>
          <a:p>
            <a:pPr lvl="0" algn="just">
              <a:lnSpc>
                <a:spcPct val="150000"/>
              </a:lnSpc>
            </a:pPr>
            <a:r>
              <a:rPr lang="pt-BR" sz="2000" b="1" dirty="0">
                <a:solidFill>
                  <a:schemeClr val="tx1"/>
                </a:solidFill>
              </a:rPr>
              <a:t>Melhorar a qualidade do atendimento das mulheres que realizam detecção precoce de câncer de colo de útero e de </a:t>
            </a:r>
            <a:r>
              <a:rPr lang="pt-BR" sz="2000" b="1" dirty="0" smtClean="0">
                <a:solidFill>
                  <a:schemeClr val="tx1"/>
                </a:solidFill>
              </a:rPr>
              <a:t>mama</a:t>
            </a:r>
            <a:endParaRPr lang="pt-BR" sz="2000" b="1" dirty="0">
              <a:solidFill>
                <a:schemeClr val="tx1"/>
              </a:solidFill>
            </a:endParaRPr>
          </a:p>
          <a:p>
            <a:pPr lvl="0" algn="just">
              <a:lnSpc>
                <a:spcPct val="150000"/>
              </a:lnSpc>
            </a:pPr>
            <a:r>
              <a:rPr lang="pt-BR" sz="2000" b="1" dirty="0">
                <a:solidFill>
                  <a:schemeClr val="tx1"/>
                </a:solidFill>
              </a:rPr>
              <a:t>Melhorar </a:t>
            </a:r>
            <a:r>
              <a:rPr lang="pt-BR" sz="2000" b="1" dirty="0" smtClean="0">
                <a:solidFill>
                  <a:schemeClr val="tx1"/>
                </a:solidFill>
              </a:rPr>
              <a:t>registro </a:t>
            </a:r>
            <a:r>
              <a:rPr lang="pt-BR" sz="2000" b="1" dirty="0">
                <a:solidFill>
                  <a:schemeClr val="tx1"/>
                </a:solidFill>
              </a:rPr>
              <a:t>das informações</a:t>
            </a:r>
          </a:p>
          <a:p>
            <a:pPr lvl="0" algn="just">
              <a:lnSpc>
                <a:spcPct val="150000"/>
              </a:lnSpc>
            </a:pPr>
            <a:r>
              <a:rPr lang="pt-BR" sz="2000" b="1" dirty="0">
                <a:solidFill>
                  <a:schemeClr val="tx1"/>
                </a:solidFill>
              </a:rPr>
              <a:t>Mapear as mulheres de risco para </a:t>
            </a:r>
            <a:r>
              <a:rPr lang="pt-BR" sz="2000" b="1" dirty="0" smtClean="0">
                <a:solidFill>
                  <a:schemeClr val="tx1"/>
                </a:solidFill>
              </a:rPr>
              <a:t>ambos os tipos de câncer</a:t>
            </a:r>
            <a:endParaRPr lang="pt-BR" sz="2000" b="1" dirty="0">
              <a:solidFill>
                <a:schemeClr val="tx1"/>
              </a:solidFill>
            </a:endParaRPr>
          </a:p>
          <a:p>
            <a:pPr lvl="0" algn="just">
              <a:lnSpc>
                <a:spcPct val="150000"/>
              </a:lnSpc>
            </a:pPr>
            <a:r>
              <a:rPr lang="pt-BR" sz="2000" b="1" dirty="0">
                <a:solidFill>
                  <a:schemeClr val="tx1"/>
                </a:solidFill>
              </a:rPr>
              <a:t>Promover a saúde das mulheres que realizam detecção precoce de câncer de colo de útero e de mama na unidade de </a:t>
            </a:r>
            <a:r>
              <a:rPr lang="pt-BR" sz="2000" b="1" dirty="0" smtClean="0">
                <a:solidFill>
                  <a:schemeClr val="tx1"/>
                </a:solidFill>
              </a:rPr>
              <a:t>saúde</a:t>
            </a:r>
            <a:endParaRPr lang="pt-BR" sz="2000" b="1" dirty="0">
              <a:solidFill>
                <a:schemeClr val="tx1"/>
              </a:solidFill>
            </a:endParaRPr>
          </a:p>
        </p:txBody>
      </p:sp>
      <p:pic>
        <p:nvPicPr>
          <p:cNvPr id="5122" name="Picture 2" descr="http://gator1905.hostgator.com/~jrch10zm/wp-content/uploads/2011/05/stick_figure_searching_for_answers_400_cl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3391" y="49094"/>
            <a:ext cx="1392089" cy="143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8064501" y="-72970"/>
            <a:ext cx="11160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/>
              <a:t>c</a:t>
            </a:r>
            <a:r>
              <a:rPr lang="pt-BR" sz="1100" dirty="0" smtClean="0"/>
              <a:t>haosmap.com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47798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Metas X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Ampliar a cobertura de detecção precoce do câncer de colo uterino das mulheres na faixa etária entre 25 e 64 anos de idade para 70</a:t>
            </a:r>
            <a:r>
              <a:rPr lang="pt-BR" b="1" dirty="0" smtClean="0">
                <a:solidFill>
                  <a:schemeClr val="tx1"/>
                </a:solidFill>
              </a:rPr>
              <a:t>%.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2050" name="Gráfico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3232982"/>
            <a:ext cx="432048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763688" y="5852357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Figura 1 – Gráfico da proporção de mulheres com rastreamento para câncer de colo do útero em dia 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48756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Metas X Resultados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Ampliar a cobertura de detecção precoce do câncer de mama das mulheres na faixa etária entre 50 a 69 anos de idade para 65%.</a:t>
            </a:r>
          </a:p>
        </p:txBody>
      </p:sp>
      <p:pic>
        <p:nvPicPr>
          <p:cNvPr id="3075" name="Gráfico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3212976"/>
            <a:ext cx="511256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1619672" y="5930425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Figura </a:t>
            </a:r>
            <a:r>
              <a:rPr lang="pt-BR" b="1" dirty="0" smtClean="0"/>
              <a:t>2 </a:t>
            </a:r>
            <a:r>
              <a:rPr lang="pt-BR" b="1" dirty="0"/>
              <a:t>– Gráfico da proporção de Mulheres </a:t>
            </a:r>
            <a:r>
              <a:rPr lang="pt-BR" b="1" dirty="0" smtClean="0"/>
              <a:t>entre 50 e 69 anos com rastreamento em dia para câncer de mama.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81386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Metas X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Buscar 100% das mulheres que tiveram exame alterado e que não retornaram a unidade de saúde.</a:t>
            </a:r>
          </a:p>
          <a:p>
            <a:endParaRPr lang="pt-BR" dirty="0"/>
          </a:p>
        </p:txBody>
      </p:sp>
      <p:pic>
        <p:nvPicPr>
          <p:cNvPr id="4098" name="Gráfico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356992"/>
            <a:ext cx="4131910" cy="2212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Gráfico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3356991"/>
            <a:ext cx="4353714" cy="2212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96074" y="5733256"/>
            <a:ext cx="3915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Figura </a:t>
            </a:r>
            <a:r>
              <a:rPr lang="pt-BR" b="1" dirty="0" smtClean="0"/>
              <a:t>3 </a:t>
            </a:r>
            <a:r>
              <a:rPr lang="pt-BR" b="1" dirty="0"/>
              <a:t>– Gráfico da proporção de </a:t>
            </a:r>
            <a:r>
              <a:rPr lang="pt-BR" b="1" dirty="0" smtClean="0"/>
              <a:t>mulheres com mamografia alterada</a:t>
            </a:r>
            <a:endParaRPr lang="pt-BR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4860032" y="5773608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Figura </a:t>
            </a:r>
            <a:r>
              <a:rPr lang="pt-BR" b="1" dirty="0" smtClean="0"/>
              <a:t>4 </a:t>
            </a:r>
            <a:r>
              <a:rPr lang="pt-BR" b="1" dirty="0"/>
              <a:t>– Gráfico da proporção de </a:t>
            </a:r>
            <a:r>
              <a:rPr lang="pt-BR" b="1" dirty="0" smtClean="0"/>
              <a:t>mulheres com citologia alterada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87539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Metas X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Obter 100% de coleta de amostras satisfatórias do exame citopatológico de colo uterino.</a:t>
            </a:r>
          </a:p>
        </p:txBody>
      </p:sp>
      <p:pic>
        <p:nvPicPr>
          <p:cNvPr id="5122" name="Gráfico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3140968"/>
            <a:ext cx="45148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145383" y="5590981"/>
            <a:ext cx="4802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Figura </a:t>
            </a:r>
            <a:r>
              <a:rPr lang="pt-BR" b="1" dirty="0" smtClean="0"/>
              <a:t>5 </a:t>
            </a:r>
            <a:r>
              <a:rPr lang="pt-BR" b="1" dirty="0"/>
              <a:t>– Gráfico da proporção de </a:t>
            </a:r>
            <a:r>
              <a:rPr lang="pt-BR" b="1" dirty="0" smtClean="0"/>
              <a:t>exames </a:t>
            </a:r>
            <a:r>
              <a:rPr lang="pt-BR" b="1" dirty="0" err="1" smtClean="0"/>
              <a:t>colpocitológicos</a:t>
            </a:r>
            <a:r>
              <a:rPr lang="pt-BR" b="1" dirty="0" smtClean="0"/>
              <a:t> com amostras satisfatórias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58447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Metas X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Manter registro da coleta de exame citopatológico de colo uterino e realização da mamografia em registro específico em 100% das mulheres cadastradas nos programas da unidade de saúde.</a:t>
            </a:r>
          </a:p>
          <a:p>
            <a:endParaRPr lang="pt-BR" dirty="0"/>
          </a:p>
        </p:txBody>
      </p:sp>
      <p:pic>
        <p:nvPicPr>
          <p:cNvPr id="6146" name="Gráfico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3502055"/>
            <a:ext cx="5184576" cy="2591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403648" y="6093296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Figura </a:t>
            </a:r>
            <a:r>
              <a:rPr lang="pt-BR" b="1" dirty="0" smtClean="0"/>
              <a:t>6 </a:t>
            </a:r>
            <a:r>
              <a:rPr lang="pt-BR" b="1" dirty="0"/>
              <a:t>– Gráfico da proporção de </a:t>
            </a:r>
            <a:r>
              <a:rPr lang="pt-BR" b="1" dirty="0" smtClean="0"/>
              <a:t>mulheres com registro adequado de colpocitologia oncótica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08617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Metas X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Manter registro da coleta de exame citopatológico de colo uterino e realização da mamografia em registro específico em 100% das mulheres cadastradas nos programas da unidade de saúde.</a:t>
            </a:r>
          </a:p>
          <a:p>
            <a:endParaRPr lang="pt-BR" b="1" dirty="0">
              <a:solidFill>
                <a:schemeClr val="tx1"/>
              </a:solidFill>
            </a:endParaRPr>
          </a:p>
        </p:txBody>
      </p:sp>
      <p:pic>
        <p:nvPicPr>
          <p:cNvPr id="7170" name="Gráfico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3371055"/>
            <a:ext cx="5040560" cy="2755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259632" y="6167045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Figura </a:t>
            </a:r>
            <a:r>
              <a:rPr lang="pt-BR" b="1" dirty="0" smtClean="0"/>
              <a:t>7 </a:t>
            </a:r>
            <a:r>
              <a:rPr lang="pt-BR" b="1" dirty="0"/>
              <a:t>– Gráfico da proporção de </a:t>
            </a:r>
            <a:r>
              <a:rPr lang="pt-BR" b="1" dirty="0" smtClean="0"/>
              <a:t>mulheres com registro adequado de mamografia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72216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Metas X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Orientar 100% das mulheres cadastradas no livro registro sobre doenças sexualmente transmissíveis (DST) e fatores de risco para câncer de colo de útero e de mama.</a:t>
            </a:r>
          </a:p>
        </p:txBody>
      </p:sp>
      <p:pic>
        <p:nvPicPr>
          <p:cNvPr id="8194" name="Gráfico 1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630950"/>
            <a:ext cx="4032448" cy="2246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57200" y="5965110"/>
            <a:ext cx="401348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700" b="1" dirty="0"/>
              <a:t>Figura </a:t>
            </a:r>
            <a:r>
              <a:rPr lang="pt-BR" sz="1700" b="1" dirty="0" smtClean="0"/>
              <a:t>8 </a:t>
            </a:r>
            <a:r>
              <a:rPr lang="pt-BR" sz="1700" b="1" dirty="0"/>
              <a:t>– Gráfico da proporção de </a:t>
            </a:r>
            <a:r>
              <a:rPr lang="pt-BR" sz="1700" b="1" dirty="0" smtClean="0"/>
              <a:t>mulheres com orientação para fatores de risco de câncer de colo do útero</a:t>
            </a:r>
            <a:endParaRPr lang="pt-BR" sz="1700" b="1" dirty="0"/>
          </a:p>
        </p:txBody>
      </p:sp>
      <p:pic>
        <p:nvPicPr>
          <p:cNvPr id="8195" name="Gráfico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3595495"/>
            <a:ext cx="4211960" cy="2281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4788024" y="5988694"/>
            <a:ext cx="421196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700" b="1" dirty="0"/>
              <a:t>Figura </a:t>
            </a:r>
            <a:r>
              <a:rPr lang="pt-BR" sz="1700" b="1" dirty="0" smtClean="0"/>
              <a:t>9 </a:t>
            </a:r>
            <a:r>
              <a:rPr lang="pt-BR" sz="1700" b="1" dirty="0"/>
              <a:t>– Gráfico da proporção de </a:t>
            </a:r>
            <a:r>
              <a:rPr lang="pt-BR" sz="1700" b="1" dirty="0" smtClean="0"/>
              <a:t>mulheres com orientação sobre fatores de risco para câncer de mama</a:t>
            </a:r>
            <a:endParaRPr lang="pt-BR" sz="1700" b="1" dirty="0"/>
          </a:p>
        </p:txBody>
      </p:sp>
    </p:spTree>
    <p:extLst>
      <p:ext uri="{BB962C8B-B14F-4D97-AF65-F5344CB8AC3E}">
        <p14:creationId xmlns:p14="http://schemas.microsoft.com/office/powerpoint/2010/main" val="220050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chemeClr val="tx1"/>
                </a:solidFill>
              </a:rPr>
              <a:t>Melhorias resultantes da intervenção</a:t>
            </a:r>
          </a:p>
          <a:p>
            <a:pPr lvl="1"/>
            <a:r>
              <a:rPr lang="pt-BR" sz="2000" b="1" dirty="0" smtClean="0">
                <a:solidFill>
                  <a:schemeClr val="tx1"/>
                </a:solidFill>
              </a:rPr>
              <a:t>incremento </a:t>
            </a:r>
            <a:r>
              <a:rPr lang="pt-BR" sz="2000" b="1" dirty="0">
                <a:solidFill>
                  <a:schemeClr val="tx1"/>
                </a:solidFill>
              </a:rPr>
              <a:t>no número de mulheres com exames em dia para rastreamento dos cânceres de colo do útero e da </a:t>
            </a:r>
            <a:r>
              <a:rPr lang="pt-BR" sz="2000" b="1" dirty="0" smtClean="0">
                <a:solidFill>
                  <a:schemeClr val="tx1"/>
                </a:solidFill>
              </a:rPr>
              <a:t>mama</a:t>
            </a:r>
          </a:p>
          <a:p>
            <a:pPr lvl="1"/>
            <a:endParaRPr lang="pt-BR" sz="2000" b="1" dirty="0" smtClean="0">
              <a:solidFill>
                <a:schemeClr val="tx1"/>
              </a:solidFill>
            </a:endParaRPr>
          </a:p>
          <a:p>
            <a:pPr lvl="1"/>
            <a:r>
              <a:rPr lang="pt-BR" sz="2000" b="1" dirty="0" smtClean="0">
                <a:solidFill>
                  <a:schemeClr val="tx1"/>
                </a:solidFill>
              </a:rPr>
              <a:t>melhoria </a:t>
            </a:r>
            <a:r>
              <a:rPr lang="pt-BR" sz="2000" b="1" dirty="0">
                <a:solidFill>
                  <a:schemeClr val="tx1"/>
                </a:solidFill>
              </a:rPr>
              <a:t>dos </a:t>
            </a:r>
            <a:r>
              <a:rPr lang="pt-BR" sz="2000" b="1" dirty="0" smtClean="0">
                <a:solidFill>
                  <a:schemeClr val="tx1"/>
                </a:solidFill>
              </a:rPr>
              <a:t>registros e </a:t>
            </a:r>
            <a:r>
              <a:rPr lang="pt-BR" sz="2000" b="1" dirty="0">
                <a:solidFill>
                  <a:schemeClr val="tx1"/>
                </a:solidFill>
              </a:rPr>
              <a:t>organização dos arquivos </a:t>
            </a:r>
            <a:r>
              <a:rPr lang="pt-BR" sz="2000" b="1" dirty="0" smtClean="0">
                <a:solidFill>
                  <a:schemeClr val="tx1"/>
                </a:solidFill>
              </a:rPr>
              <a:t>específicos</a:t>
            </a:r>
          </a:p>
          <a:p>
            <a:pPr lvl="1"/>
            <a:endParaRPr lang="pt-BR" sz="2000" b="1" dirty="0" smtClean="0">
              <a:solidFill>
                <a:schemeClr val="tx1"/>
              </a:solidFill>
            </a:endParaRPr>
          </a:p>
          <a:p>
            <a:pPr lvl="1"/>
            <a:r>
              <a:rPr lang="pt-BR" sz="2000" b="1" dirty="0" smtClean="0">
                <a:solidFill>
                  <a:schemeClr val="tx1"/>
                </a:solidFill>
              </a:rPr>
              <a:t>Qualificação </a:t>
            </a:r>
            <a:r>
              <a:rPr lang="pt-BR" sz="2000" b="1" dirty="0">
                <a:solidFill>
                  <a:schemeClr val="tx1"/>
                </a:solidFill>
              </a:rPr>
              <a:t>da atenção </a:t>
            </a:r>
            <a:endParaRPr lang="pt-BR" sz="2000" b="1" dirty="0" smtClean="0">
              <a:solidFill>
                <a:schemeClr val="tx1"/>
              </a:solidFill>
            </a:endParaRPr>
          </a:p>
          <a:p>
            <a:pPr lvl="2"/>
            <a:r>
              <a:rPr lang="pt-BR" sz="2000" b="1" dirty="0" smtClean="0">
                <a:solidFill>
                  <a:schemeClr val="tx1"/>
                </a:solidFill>
              </a:rPr>
              <a:t>capacitação </a:t>
            </a:r>
            <a:r>
              <a:rPr lang="pt-BR" sz="2000" b="1" dirty="0">
                <a:solidFill>
                  <a:schemeClr val="tx1"/>
                </a:solidFill>
              </a:rPr>
              <a:t>da equipe </a:t>
            </a:r>
            <a:endParaRPr lang="pt-BR" sz="2000" b="1" dirty="0" smtClean="0">
              <a:solidFill>
                <a:schemeClr val="tx1"/>
              </a:solidFill>
            </a:endParaRPr>
          </a:p>
          <a:p>
            <a:pPr lvl="2"/>
            <a:r>
              <a:rPr lang="pt-BR" sz="2000" b="1" dirty="0" smtClean="0">
                <a:solidFill>
                  <a:schemeClr val="tx1"/>
                </a:solidFill>
              </a:rPr>
              <a:t>conscientização </a:t>
            </a:r>
            <a:r>
              <a:rPr lang="pt-BR" sz="2000" b="1" dirty="0">
                <a:solidFill>
                  <a:schemeClr val="tx1"/>
                </a:solidFill>
              </a:rPr>
              <a:t>da comunidade quanto à importância do rastreamento das neoplasias e combate aos fatores de risco modificáveis</a:t>
            </a:r>
            <a:r>
              <a:rPr lang="pt-BR" b="1" dirty="0">
                <a:solidFill>
                  <a:schemeClr val="tx1"/>
                </a:solidFill>
              </a:rPr>
              <a:t>.</a:t>
            </a: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41328" b="-1026"/>
          <a:stretch/>
        </p:blipFill>
        <p:spPr>
          <a:xfrm>
            <a:off x="7550982" y="-3825"/>
            <a:ext cx="1620556" cy="1848649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32827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99381"/>
            <a:ext cx="8229600" cy="4525963"/>
          </a:xfrm>
        </p:spPr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Câncer de colo do útero</a:t>
            </a:r>
          </a:p>
          <a:p>
            <a:pPr lvl="1"/>
            <a:r>
              <a:rPr lang="pt-BR" sz="2000" b="1" dirty="0" smtClean="0">
                <a:solidFill>
                  <a:schemeClr val="tx1"/>
                </a:solidFill>
              </a:rPr>
              <a:t>INCA estima em 15.590 o número de novos casos em 2014</a:t>
            </a:r>
          </a:p>
          <a:p>
            <a:pPr lvl="1"/>
            <a:r>
              <a:rPr lang="pt-BR" sz="2000" b="1" dirty="0" smtClean="0">
                <a:solidFill>
                  <a:schemeClr val="tx1"/>
                </a:solidFill>
              </a:rPr>
              <a:t>Terceiro tumor mais frequente na população feminina do Brasil</a:t>
            </a:r>
          </a:p>
          <a:p>
            <a:pPr lvl="1"/>
            <a:r>
              <a:rPr lang="pt-BR" sz="2000" b="1" dirty="0" smtClean="0">
                <a:solidFill>
                  <a:schemeClr val="tx1"/>
                </a:solidFill>
              </a:rPr>
              <a:t>Quarta causa de morte de mulheres por CA no Brasil</a:t>
            </a:r>
          </a:p>
        </p:txBody>
      </p:sp>
    </p:spTree>
    <p:extLst>
      <p:ext uri="{BB962C8B-B14F-4D97-AF65-F5344CB8AC3E}">
        <p14:creationId xmlns:p14="http://schemas.microsoft.com/office/powerpoint/2010/main" val="261207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6976" y="0"/>
            <a:ext cx="8229600" cy="1600200"/>
          </a:xfrm>
        </p:spPr>
        <p:txBody>
          <a:bodyPr/>
          <a:lstStyle/>
          <a:p>
            <a:r>
              <a:rPr lang="pt-BR" dirty="0" smtClean="0"/>
              <a:t>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99381"/>
            <a:ext cx="8229600" cy="4525963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chemeClr val="tx1"/>
                </a:solidFill>
              </a:rPr>
              <a:t>Melhorias resultantes da </a:t>
            </a:r>
            <a:r>
              <a:rPr lang="pt-BR" b="1" dirty="0" smtClean="0">
                <a:solidFill>
                  <a:schemeClr val="tx1"/>
                </a:solidFill>
              </a:rPr>
              <a:t>intervenção</a:t>
            </a:r>
          </a:p>
          <a:p>
            <a:endParaRPr lang="pt-BR" b="1" dirty="0" smtClean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</a:pPr>
            <a:r>
              <a:rPr lang="pt-BR" sz="2000" b="1" dirty="0" smtClean="0">
                <a:solidFill>
                  <a:schemeClr val="tx1"/>
                </a:solidFill>
              </a:rPr>
              <a:t>Motivação da equipe</a:t>
            </a:r>
          </a:p>
          <a:p>
            <a:pPr lvl="1">
              <a:lnSpc>
                <a:spcPct val="150000"/>
              </a:lnSpc>
            </a:pPr>
            <a:r>
              <a:rPr lang="pt-BR" sz="2000" b="1" dirty="0" smtClean="0">
                <a:solidFill>
                  <a:schemeClr val="tx1"/>
                </a:solidFill>
              </a:rPr>
              <a:t>Capacitação dos funcionários</a:t>
            </a:r>
          </a:p>
          <a:p>
            <a:pPr lvl="1">
              <a:lnSpc>
                <a:spcPct val="150000"/>
              </a:lnSpc>
            </a:pPr>
            <a:r>
              <a:rPr lang="pt-BR" sz="2000" b="1" dirty="0" smtClean="0">
                <a:solidFill>
                  <a:schemeClr val="tx1"/>
                </a:solidFill>
              </a:rPr>
              <a:t>Melhoria no registro dos atendimentos e  organização dos prontuários</a:t>
            </a:r>
          </a:p>
          <a:p>
            <a:pPr lvl="1">
              <a:lnSpc>
                <a:spcPct val="150000"/>
              </a:lnSpc>
            </a:pPr>
            <a:r>
              <a:rPr lang="pt-BR" sz="2000" b="1" dirty="0" smtClean="0">
                <a:solidFill>
                  <a:schemeClr val="tx1"/>
                </a:solidFill>
              </a:rPr>
              <a:t>Integração entre trabalho do médico e enfermeira</a:t>
            </a:r>
          </a:p>
          <a:p>
            <a:pPr lvl="1">
              <a:lnSpc>
                <a:spcPct val="150000"/>
              </a:lnSpc>
            </a:pPr>
            <a:r>
              <a:rPr lang="pt-BR" sz="2000" b="1" dirty="0" smtClean="0">
                <a:solidFill>
                  <a:schemeClr val="tx1"/>
                </a:solidFill>
              </a:rPr>
              <a:t>Aproximação com equipe do NASF</a:t>
            </a:r>
          </a:p>
          <a:p>
            <a:pPr lvl="1">
              <a:lnSpc>
                <a:spcPct val="150000"/>
              </a:lnSpc>
            </a:pPr>
            <a:r>
              <a:rPr lang="pt-BR" sz="2000" b="1" dirty="0" smtClean="0">
                <a:solidFill>
                  <a:schemeClr val="tx1"/>
                </a:solidFill>
              </a:rPr>
              <a:t>Mudança cultura na comunidade </a:t>
            </a:r>
            <a:endParaRPr lang="pt-BR" sz="2000" b="1" dirty="0">
              <a:solidFill>
                <a:schemeClr val="tx1"/>
              </a:solidFill>
            </a:endParaRPr>
          </a:p>
        </p:txBody>
      </p:sp>
      <p:pic>
        <p:nvPicPr>
          <p:cNvPr id="6146" name="Picture 2" descr="http://fc08.deviantart.net/fs70/f/2012/148/f/b/water_splash_png_by_starlaa1-d51fso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-324544" y="-387426"/>
            <a:ext cx="5112568" cy="237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76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Ações da intervenção foram incorporadas em grande parte à rotina do serviço</a:t>
            </a:r>
          </a:p>
          <a:p>
            <a:endParaRPr lang="pt-BR" b="1" dirty="0" smtClean="0">
              <a:solidFill>
                <a:schemeClr val="tx1"/>
              </a:solidFill>
            </a:endParaRPr>
          </a:p>
          <a:p>
            <a:r>
              <a:rPr lang="pt-BR" b="1" dirty="0" smtClean="0">
                <a:solidFill>
                  <a:schemeClr val="tx1"/>
                </a:solidFill>
              </a:rPr>
              <a:t>O que pode melhorar </a:t>
            </a:r>
          </a:p>
          <a:p>
            <a:pPr lvl="1"/>
            <a:r>
              <a:rPr lang="pt-BR" sz="2000" b="1" dirty="0" smtClean="0">
                <a:solidFill>
                  <a:schemeClr val="tx1"/>
                </a:solidFill>
              </a:rPr>
              <a:t>Assistência às pacientes impossibilitadas de irem à unidade de saúde</a:t>
            </a:r>
          </a:p>
          <a:p>
            <a:pPr lvl="1"/>
            <a:r>
              <a:rPr lang="pt-BR" sz="2000" b="1" dirty="0" smtClean="0">
                <a:solidFill>
                  <a:schemeClr val="tx1"/>
                </a:solidFill>
              </a:rPr>
              <a:t>Facilitar acesso á mamografia</a:t>
            </a:r>
          </a:p>
          <a:p>
            <a:pPr lvl="1"/>
            <a:r>
              <a:rPr lang="pt-BR" sz="2000" b="1" dirty="0" smtClean="0">
                <a:solidFill>
                  <a:schemeClr val="tx1"/>
                </a:solidFill>
              </a:rPr>
              <a:t>Melhorar registros</a:t>
            </a:r>
          </a:p>
          <a:p>
            <a:pPr lvl="1"/>
            <a:r>
              <a:rPr lang="pt-BR" sz="2000" b="1" dirty="0" smtClean="0">
                <a:solidFill>
                  <a:schemeClr val="tx1"/>
                </a:solidFill>
              </a:rPr>
              <a:t>Incentivo à capacitação dos funcionários</a:t>
            </a:r>
          </a:p>
          <a:p>
            <a:endParaRPr lang="pt-BR" sz="20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9143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Reflexão crítica sobre o processo de aprendizagem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16224"/>
            <a:ext cx="8229600" cy="5357192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chemeClr val="tx1"/>
                </a:solidFill>
              </a:rPr>
              <a:t>Curso X expectativas </a:t>
            </a:r>
          </a:p>
          <a:p>
            <a:pPr lvl="1"/>
            <a:r>
              <a:rPr lang="pt-BR" sz="2000" b="1" dirty="0" smtClean="0">
                <a:solidFill>
                  <a:schemeClr val="tx1"/>
                </a:solidFill>
              </a:rPr>
              <a:t>Adaptação à modalidade de ensino à distância</a:t>
            </a:r>
          </a:p>
          <a:p>
            <a:pPr lvl="1"/>
            <a:r>
              <a:rPr lang="pt-BR" sz="2000" b="1" dirty="0" smtClean="0">
                <a:solidFill>
                  <a:schemeClr val="tx1"/>
                </a:solidFill>
              </a:rPr>
              <a:t>Curso com abordagem não tradicional</a:t>
            </a:r>
          </a:p>
          <a:p>
            <a:pPr lvl="1"/>
            <a:endParaRPr lang="pt-BR" b="1" dirty="0" smtClean="0">
              <a:solidFill>
                <a:schemeClr val="tx1"/>
              </a:solidFill>
            </a:endParaRPr>
          </a:p>
          <a:p>
            <a:r>
              <a:rPr lang="pt-BR" b="1" dirty="0" smtClean="0">
                <a:solidFill>
                  <a:schemeClr val="tx1"/>
                </a:solidFill>
              </a:rPr>
              <a:t>O significado do curso para a prática profissional</a:t>
            </a:r>
          </a:p>
          <a:p>
            <a:pPr lvl="1"/>
            <a:r>
              <a:rPr lang="pt-BR" sz="2000" b="1" dirty="0" smtClean="0">
                <a:solidFill>
                  <a:schemeClr val="tx1"/>
                </a:solidFill>
              </a:rPr>
              <a:t>Importância do trabalho em equipe</a:t>
            </a:r>
          </a:p>
          <a:p>
            <a:pPr lvl="1"/>
            <a:r>
              <a:rPr lang="pt-BR" sz="2000" b="1" dirty="0" smtClean="0">
                <a:solidFill>
                  <a:schemeClr val="tx1"/>
                </a:solidFill>
              </a:rPr>
              <a:t>Importância de ter registros bem feitos</a:t>
            </a:r>
          </a:p>
          <a:p>
            <a:pPr lvl="1"/>
            <a:endParaRPr lang="pt-BR" b="1" dirty="0" smtClean="0">
              <a:solidFill>
                <a:schemeClr val="tx1"/>
              </a:solidFill>
            </a:endParaRPr>
          </a:p>
          <a:p>
            <a:r>
              <a:rPr lang="pt-BR" b="1" dirty="0" smtClean="0">
                <a:solidFill>
                  <a:schemeClr val="tx1"/>
                </a:solidFill>
              </a:rPr>
              <a:t>Aprendizados mais relevantes</a:t>
            </a:r>
          </a:p>
          <a:p>
            <a:pPr lvl="1"/>
            <a:r>
              <a:rPr lang="pt-BR" sz="2000" b="1" dirty="0" smtClean="0">
                <a:solidFill>
                  <a:schemeClr val="tx1"/>
                </a:solidFill>
              </a:rPr>
              <a:t>Importância do engajamento público</a:t>
            </a:r>
          </a:p>
          <a:p>
            <a:pPr lvl="1"/>
            <a:r>
              <a:rPr lang="pt-BR" sz="2000" b="1" dirty="0" smtClean="0">
                <a:solidFill>
                  <a:schemeClr val="tx1"/>
                </a:solidFill>
              </a:rPr>
              <a:t>Estabelecimento de diálogo gestão para melhorar o serviço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6000" contras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3859" t="12356" r="9335" b="-1207"/>
          <a:stretch/>
        </p:blipFill>
        <p:spPr>
          <a:xfrm>
            <a:off x="8172400" y="4941168"/>
            <a:ext cx="1008112" cy="2016224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54269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332856"/>
            <a:ext cx="8229600" cy="1600200"/>
          </a:xfrm>
        </p:spPr>
        <p:txBody>
          <a:bodyPr/>
          <a:lstStyle/>
          <a:p>
            <a:r>
              <a:rPr lang="pt-BR" dirty="0" smtClean="0"/>
              <a:t>Obrigado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4832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55365"/>
            <a:ext cx="8229600" cy="4525963"/>
          </a:xfrm>
        </p:spPr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Câncer de Mama</a:t>
            </a:r>
          </a:p>
          <a:p>
            <a:pPr lvl="1"/>
            <a:r>
              <a:rPr lang="pt-BR" sz="2000" b="1" dirty="0">
                <a:solidFill>
                  <a:schemeClr val="tx1"/>
                </a:solidFill>
              </a:rPr>
              <a:t>INCA estima em </a:t>
            </a:r>
            <a:r>
              <a:rPr lang="pt-BR" sz="2000" b="1" dirty="0" smtClean="0">
                <a:solidFill>
                  <a:schemeClr val="tx1"/>
                </a:solidFill>
              </a:rPr>
              <a:t>57.120 o </a:t>
            </a:r>
            <a:r>
              <a:rPr lang="pt-BR" sz="2000" b="1" dirty="0">
                <a:solidFill>
                  <a:schemeClr val="tx1"/>
                </a:solidFill>
              </a:rPr>
              <a:t>número de novos casos em 2014</a:t>
            </a:r>
          </a:p>
          <a:p>
            <a:pPr lvl="1"/>
            <a:r>
              <a:rPr lang="pt-BR" sz="2000" b="1" dirty="0" smtClean="0">
                <a:solidFill>
                  <a:schemeClr val="tx1"/>
                </a:solidFill>
              </a:rPr>
              <a:t>Tumor </a:t>
            </a:r>
            <a:r>
              <a:rPr lang="pt-BR" sz="2000" b="1" dirty="0">
                <a:solidFill>
                  <a:schemeClr val="tx1"/>
                </a:solidFill>
              </a:rPr>
              <a:t>mais frequente na população feminina do Brasil</a:t>
            </a:r>
          </a:p>
          <a:p>
            <a:pPr lvl="1"/>
            <a:r>
              <a:rPr lang="pt-BR" sz="2000" b="1" dirty="0" smtClean="0">
                <a:solidFill>
                  <a:schemeClr val="tx1"/>
                </a:solidFill>
              </a:rPr>
              <a:t>Principal causa </a:t>
            </a:r>
            <a:r>
              <a:rPr lang="pt-BR" sz="2000" b="1" dirty="0">
                <a:solidFill>
                  <a:schemeClr val="tx1"/>
                </a:solidFill>
              </a:rPr>
              <a:t>de morte de mulheres por CA no Brasil</a:t>
            </a:r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3279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425352" y="-459432"/>
            <a:ext cx="8229600" cy="1600200"/>
          </a:xfrm>
        </p:spPr>
        <p:txBody>
          <a:bodyPr/>
          <a:lstStyle/>
          <a:p>
            <a:r>
              <a:rPr lang="pt-BR" dirty="0" smtClean="0"/>
              <a:t>O Município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628800"/>
            <a:ext cx="8229600" cy="4525963"/>
          </a:xfrm>
        </p:spPr>
        <p:txBody>
          <a:bodyPr/>
          <a:lstStyle/>
          <a:p>
            <a:r>
              <a:rPr lang="pt-BR" b="1" dirty="0" err="1" smtClean="0">
                <a:solidFill>
                  <a:schemeClr val="tx1"/>
                </a:solidFill>
              </a:rPr>
              <a:t>Dermeval</a:t>
            </a:r>
            <a:r>
              <a:rPr lang="pt-BR" b="1" dirty="0" smtClean="0">
                <a:solidFill>
                  <a:schemeClr val="tx1"/>
                </a:solidFill>
              </a:rPr>
              <a:t> Lobão – PI</a:t>
            </a:r>
          </a:p>
          <a:p>
            <a:endParaRPr lang="pt-BR" b="1" dirty="0" smtClean="0">
              <a:solidFill>
                <a:schemeClr val="tx1"/>
              </a:solidFill>
            </a:endParaRPr>
          </a:p>
          <a:p>
            <a:r>
              <a:rPr lang="pt-BR" b="1" dirty="0" smtClean="0">
                <a:solidFill>
                  <a:schemeClr val="tx1"/>
                </a:solidFill>
              </a:rPr>
              <a:t>População estimada: 13.496 </a:t>
            </a:r>
            <a:r>
              <a:rPr lang="pt-BR" b="1" dirty="0" err="1" smtClean="0">
                <a:solidFill>
                  <a:schemeClr val="tx1"/>
                </a:solidFill>
              </a:rPr>
              <a:t>hab</a:t>
            </a:r>
            <a:endParaRPr lang="pt-BR" b="1" dirty="0" smtClean="0">
              <a:solidFill>
                <a:schemeClr val="tx1"/>
              </a:solidFill>
            </a:endParaRPr>
          </a:p>
          <a:p>
            <a:endParaRPr lang="pt-BR" b="1" dirty="0" smtClean="0">
              <a:solidFill>
                <a:schemeClr val="tx1"/>
              </a:solidFill>
            </a:endParaRPr>
          </a:p>
          <a:p>
            <a:r>
              <a:rPr lang="pt-BR" b="1" dirty="0" smtClean="0">
                <a:solidFill>
                  <a:schemeClr val="tx1"/>
                </a:solidFill>
              </a:rPr>
              <a:t>IDH: 0,618</a:t>
            </a:r>
          </a:p>
          <a:p>
            <a:endParaRPr lang="pt-BR" b="1" dirty="0" smtClean="0">
              <a:solidFill>
                <a:schemeClr val="tx1"/>
              </a:solidFill>
            </a:endParaRPr>
          </a:p>
          <a:p>
            <a:r>
              <a:rPr lang="pt-BR" b="1" dirty="0" smtClean="0">
                <a:solidFill>
                  <a:schemeClr val="tx1"/>
                </a:solidFill>
              </a:rPr>
              <a:t>Estrutura de saúde:</a:t>
            </a:r>
          </a:p>
          <a:p>
            <a:pPr lvl="1"/>
            <a:r>
              <a:rPr lang="pt-BR" sz="2000" b="1" dirty="0" smtClean="0">
                <a:solidFill>
                  <a:schemeClr val="tx1"/>
                </a:solidFill>
              </a:rPr>
              <a:t>3 unidades básicas de saúde</a:t>
            </a:r>
          </a:p>
          <a:p>
            <a:pPr lvl="1"/>
            <a:r>
              <a:rPr lang="pt-BR" sz="2000" b="1" dirty="0" smtClean="0">
                <a:solidFill>
                  <a:schemeClr val="tx1"/>
                </a:solidFill>
              </a:rPr>
              <a:t>6 equipes de saúde da família</a:t>
            </a:r>
          </a:p>
          <a:p>
            <a:pPr lvl="1"/>
            <a:r>
              <a:rPr lang="pt-BR" sz="2000" b="1" dirty="0" smtClean="0">
                <a:solidFill>
                  <a:schemeClr val="tx1"/>
                </a:solidFill>
              </a:rPr>
              <a:t>Hospital com urgência 24 h</a:t>
            </a:r>
          </a:p>
          <a:p>
            <a:pPr lvl="1"/>
            <a:endParaRPr lang="pt-BR" dirty="0" smtClean="0"/>
          </a:p>
        </p:txBody>
      </p:sp>
      <p:sp>
        <p:nvSpPr>
          <p:cNvPr id="4" name="Retângulo 3"/>
          <p:cNvSpPr/>
          <p:nvPr/>
        </p:nvSpPr>
        <p:spPr>
          <a:xfrm>
            <a:off x="615440" y="6372036"/>
            <a:ext cx="2156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(fonte: IBGE, 2013)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86493" y="3356992"/>
            <a:ext cx="2177995" cy="3312368"/>
          </a:xfrm>
          <a:prstGeom prst="rect">
            <a:avLst/>
          </a:prstGeom>
        </p:spPr>
      </p:pic>
      <p:pic>
        <p:nvPicPr>
          <p:cNvPr id="1026" name="Picture 2" descr="http://n.imguol.com/mapas/2010/11/11/mapa-brasil-piaui-teresina-1289484908553_300x300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4980" y="20005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7750312" y="6623774"/>
            <a:ext cx="143020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 smtClean="0"/>
              <a:t>Fonte: Google </a:t>
            </a:r>
            <a:r>
              <a:rPr lang="pt-BR" sz="1100" dirty="0" err="1" smtClean="0"/>
              <a:t>maps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301861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Caracterização da UBS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83264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60000"/>
              </a:lnSpc>
            </a:pPr>
            <a:r>
              <a:rPr lang="pt-BR" b="1" dirty="0" smtClean="0">
                <a:solidFill>
                  <a:schemeClr val="tx1"/>
                </a:solidFill>
              </a:rPr>
              <a:t>Zona urbana</a:t>
            </a:r>
          </a:p>
          <a:p>
            <a:pPr>
              <a:lnSpc>
                <a:spcPct val="160000"/>
              </a:lnSpc>
            </a:pPr>
            <a:r>
              <a:rPr lang="pt-BR" b="1" dirty="0" smtClean="0">
                <a:solidFill>
                  <a:schemeClr val="tx1"/>
                </a:solidFill>
              </a:rPr>
              <a:t>1 equipe de saúde da família</a:t>
            </a:r>
          </a:p>
          <a:p>
            <a:pPr>
              <a:lnSpc>
                <a:spcPct val="160000"/>
              </a:lnSpc>
            </a:pPr>
            <a:r>
              <a:rPr lang="pt-BR" b="1" dirty="0">
                <a:solidFill>
                  <a:schemeClr val="tx1"/>
                </a:solidFill>
              </a:rPr>
              <a:t>Ações programáticas: Hiperdia, Pré-natal, Puericultura, Saúde da Mulher</a:t>
            </a:r>
          </a:p>
          <a:p>
            <a:pPr>
              <a:lnSpc>
                <a:spcPct val="160000"/>
              </a:lnSpc>
            </a:pPr>
            <a:r>
              <a:rPr lang="pt-BR" b="1" dirty="0">
                <a:solidFill>
                  <a:schemeClr val="tx1"/>
                </a:solidFill>
              </a:rPr>
              <a:t>População adscrita: ~ 2500 pessoas</a:t>
            </a:r>
          </a:p>
          <a:p>
            <a:pPr>
              <a:lnSpc>
                <a:spcPct val="160000"/>
              </a:lnSpc>
            </a:pPr>
            <a:r>
              <a:rPr lang="pt-BR" b="1" dirty="0" smtClean="0">
                <a:solidFill>
                  <a:schemeClr val="tx1"/>
                </a:solidFill>
              </a:rPr>
              <a:t>Casa alugada adaptada para se tornar UBS</a:t>
            </a:r>
          </a:p>
          <a:p>
            <a:pPr>
              <a:lnSpc>
                <a:spcPct val="160000"/>
              </a:lnSpc>
            </a:pPr>
            <a:r>
              <a:rPr lang="pt-BR" b="1" dirty="0" smtClean="0">
                <a:solidFill>
                  <a:schemeClr val="tx1"/>
                </a:solidFill>
              </a:rPr>
              <a:t>Acessibilidade inexistente</a:t>
            </a:r>
          </a:p>
          <a:p>
            <a:pPr>
              <a:lnSpc>
                <a:spcPct val="160000"/>
              </a:lnSpc>
            </a:pPr>
            <a:r>
              <a:rPr lang="pt-BR" b="1" dirty="0" smtClean="0">
                <a:solidFill>
                  <a:schemeClr val="tx1"/>
                </a:solidFill>
              </a:rPr>
              <a:t>Sala de vacinas</a:t>
            </a:r>
          </a:p>
          <a:p>
            <a:pPr>
              <a:lnSpc>
                <a:spcPct val="160000"/>
              </a:lnSpc>
            </a:pPr>
            <a:r>
              <a:rPr lang="pt-BR" b="1" dirty="0" smtClean="0">
                <a:solidFill>
                  <a:schemeClr val="tx1"/>
                </a:solidFill>
              </a:rPr>
              <a:t>SAME</a:t>
            </a:r>
          </a:p>
          <a:p>
            <a:pPr>
              <a:lnSpc>
                <a:spcPct val="160000"/>
              </a:lnSpc>
            </a:pPr>
            <a:r>
              <a:rPr lang="pt-BR" b="1" dirty="0" smtClean="0">
                <a:solidFill>
                  <a:schemeClr val="tx1"/>
                </a:solidFill>
              </a:rPr>
              <a:t>Farmácia precária funcionando em mesmo espaço da sala de procedimentos</a:t>
            </a:r>
          </a:p>
          <a:p>
            <a:pPr>
              <a:lnSpc>
                <a:spcPct val="160000"/>
              </a:lnSpc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521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525963"/>
          </a:xfrm>
        </p:spPr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O rastreamento das neoplasias antes da intervenção...</a:t>
            </a:r>
          </a:p>
          <a:p>
            <a:pPr lvl="1"/>
            <a:endParaRPr lang="pt-BR" sz="1800" dirty="0" smtClean="0">
              <a:solidFill>
                <a:schemeClr val="tx1"/>
              </a:solidFill>
            </a:endParaRPr>
          </a:p>
          <a:p>
            <a:pPr lvl="1"/>
            <a:r>
              <a:rPr lang="pt-BR" sz="1800" dirty="0" smtClean="0">
                <a:solidFill>
                  <a:schemeClr val="tx1"/>
                </a:solidFill>
              </a:rPr>
              <a:t>178 mulheres entre 50 e 69 anos</a:t>
            </a:r>
          </a:p>
          <a:p>
            <a:pPr lvl="2"/>
            <a:r>
              <a:rPr lang="pt-BR" sz="1800" dirty="0" smtClean="0">
                <a:solidFill>
                  <a:schemeClr val="tx1"/>
                </a:solidFill>
              </a:rPr>
              <a:t>48% com rastreamento de CA de mama em dia</a:t>
            </a:r>
          </a:p>
          <a:p>
            <a:pPr lvl="2"/>
            <a:endParaRPr lang="pt-BR" sz="1800" dirty="0">
              <a:solidFill>
                <a:schemeClr val="tx1"/>
              </a:solidFill>
            </a:endParaRPr>
          </a:p>
          <a:p>
            <a:pPr lvl="1"/>
            <a:r>
              <a:rPr lang="pt-BR" sz="1800" dirty="0" smtClean="0">
                <a:solidFill>
                  <a:schemeClr val="tx1"/>
                </a:solidFill>
              </a:rPr>
              <a:t>535 mulheres entre 25 e 64 anos</a:t>
            </a:r>
          </a:p>
          <a:p>
            <a:pPr lvl="2"/>
            <a:r>
              <a:rPr lang="pt-BR" sz="1800" dirty="0" smtClean="0">
                <a:solidFill>
                  <a:schemeClr val="tx1"/>
                </a:solidFill>
              </a:rPr>
              <a:t>62% com colpocitologia oncótica em dia</a:t>
            </a:r>
          </a:p>
          <a:p>
            <a:pPr lvl="2"/>
            <a:endParaRPr lang="pt-BR" sz="1800" dirty="0" smtClean="0">
              <a:solidFill>
                <a:schemeClr val="tx1"/>
              </a:solidFill>
            </a:endParaRPr>
          </a:p>
          <a:p>
            <a:pPr lvl="1"/>
            <a:r>
              <a:rPr lang="pt-BR" sz="1800" dirty="0" smtClean="0">
                <a:solidFill>
                  <a:schemeClr val="tx1"/>
                </a:solidFill>
              </a:rPr>
              <a:t>Registros confusos</a:t>
            </a:r>
          </a:p>
          <a:p>
            <a:pPr lvl="1"/>
            <a:endParaRPr lang="pt-BR" sz="1800" dirty="0" smtClean="0">
              <a:solidFill>
                <a:schemeClr val="tx1"/>
              </a:solidFill>
            </a:endParaRPr>
          </a:p>
          <a:p>
            <a:pPr lvl="1"/>
            <a:r>
              <a:rPr lang="pt-BR" sz="1800" dirty="0" smtClean="0">
                <a:solidFill>
                  <a:schemeClr val="tx1"/>
                </a:solidFill>
              </a:rPr>
              <a:t>Redimensionamento da área</a:t>
            </a:r>
            <a:endParaRPr lang="pt-BR" sz="1800" dirty="0">
              <a:solidFill>
                <a:schemeClr val="tx1"/>
              </a:solidFill>
            </a:endParaRPr>
          </a:p>
          <a:p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</p:spPr>
        <p:txBody>
          <a:bodyPr>
            <a:normAutofit/>
          </a:bodyPr>
          <a:lstStyle/>
          <a:p>
            <a:r>
              <a:rPr lang="pt-BR" dirty="0" smtClean="0"/>
              <a:t>Situação inicial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2050" name="Picture 2" descr="http://www.luziaferreira.com.br/wp-content/themes/yamidoo/scripts/timthumb.php?src=http://www.luziaferreira.com.br/wp-content/uploads/2012/06/Cancer-de-mama.jpg&amp;w=310&amp;h=225&amp;zc=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82050" y="4725144"/>
            <a:ext cx="2398462" cy="214312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7019216" y="6669360"/>
            <a:ext cx="2233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 smtClean="0"/>
              <a:t>Fonte: www.luziaferreira.com.br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184346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 Geral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38944" y="2276872"/>
            <a:ext cx="7365504" cy="334096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250000"/>
              </a:lnSpc>
              <a:buNone/>
            </a:pPr>
            <a:r>
              <a:rPr lang="pt-BR" b="1" dirty="0">
                <a:solidFill>
                  <a:schemeClr val="tx1"/>
                </a:solidFill>
              </a:rPr>
              <a:t>Qualificar a atenção à saúde das mulheres acompanhadas pela Unidade Básica de Saúde Cidade Nova de Demerval Lobão-PI.</a:t>
            </a:r>
          </a:p>
        </p:txBody>
      </p:sp>
      <p:pic>
        <p:nvPicPr>
          <p:cNvPr id="3074" name="Picture 2" descr="http://1.bp.blogspot.com/-Ar5Oj7s6aLI/Tszi4HKJLBI/AAAAAAAACE8/ut1d-HTz7Ew/s1600/fumasa%2Bimagem%2Bdesign%2B3d%2B006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938" r="35902"/>
          <a:stretch/>
        </p:blipFill>
        <p:spPr bwMode="auto">
          <a:xfrm rot="21005571">
            <a:off x="-1279628" y="1980456"/>
            <a:ext cx="2920691" cy="516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42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b="1" dirty="0" smtClean="0">
                <a:solidFill>
                  <a:schemeClr val="tx1"/>
                </a:solidFill>
              </a:rPr>
              <a:t>Intervenção realizada em 12 semanas</a:t>
            </a:r>
          </a:p>
          <a:p>
            <a:pPr>
              <a:lnSpc>
                <a:spcPct val="150000"/>
              </a:lnSpc>
            </a:pPr>
            <a:r>
              <a:rPr lang="pt-BR" b="1" dirty="0" smtClean="0">
                <a:solidFill>
                  <a:schemeClr val="tx1"/>
                </a:solidFill>
              </a:rPr>
              <a:t>Diretrizes: INCA, 2011 e Caderno da Atenção Básica nº 13, Ministério da Saúde</a:t>
            </a:r>
          </a:p>
          <a:p>
            <a:pPr>
              <a:lnSpc>
                <a:spcPct val="150000"/>
              </a:lnSpc>
            </a:pPr>
            <a:r>
              <a:rPr lang="pt-BR" b="1" dirty="0" smtClean="0">
                <a:solidFill>
                  <a:schemeClr val="tx1"/>
                </a:solidFill>
              </a:rPr>
              <a:t>Reuniões da equipe para programar ações e capacitação</a:t>
            </a:r>
          </a:p>
          <a:p>
            <a:pPr>
              <a:lnSpc>
                <a:spcPct val="150000"/>
              </a:lnSpc>
            </a:pPr>
            <a:r>
              <a:rPr lang="pt-BR" b="1" dirty="0" smtClean="0">
                <a:solidFill>
                  <a:schemeClr val="tx1"/>
                </a:solidFill>
              </a:rPr>
              <a:t>Acolhimento e cadastro das pacientes</a:t>
            </a:r>
          </a:p>
          <a:p>
            <a:pPr>
              <a:lnSpc>
                <a:spcPct val="150000"/>
              </a:lnSpc>
            </a:pPr>
            <a:r>
              <a:rPr lang="pt-BR" b="1" dirty="0" smtClean="0">
                <a:solidFill>
                  <a:schemeClr val="tx1"/>
                </a:solidFill>
              </a:rPr>
              <a:t>Introdução das fichas-espelho</a:t>
            </a:r>
          </a:p>
          <a:p>
            <a:pPr>
              <a:lnSpc>
                <a:spcPct val="150000"/>
              </a:lnSpc>
            </a:pPr>
            <a:r>
              <a:rPr lang="pt-BR" b="1" dirty="0" smtClean="0">
                <a:solidFill>
                  <a:schemeClr val="tx1"/>
                </a:solidFill>
              </a:rPr>
              <a:t>Atividades de educação em saúde</a:t>
            </a:r>
          </a:p>
          <a:p>
            <a:pPr>
              <a:lnSpc>
                <a:spcPct val="150000"/>
              </a:lnSpc>
            </a:pPr>
            <a:endParaRPr lang="pt-BR" b="1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pt-BR" b="1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pt-BR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76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2"/>
          </p:nvPr>
        </p:nvSpPr>
        <p:spPr>
          <a:xfrm>
            <a:off x="251520" y="764704"/>
            <a:ext cx="5472608" cy="4525963"/>
          </a:xfrm>
        </p:spPr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Ação “Outubro Rosa”</a:t>
            </a:r>
          </a:p>
          <a:p>
            <a:endParaRPr lang="pt-BR" b="1" dirty="0" smtClean="0">
              <a:solidFill>
                <a:schemeClr val="tx1"/>
              </a:solidFill>
            </a:endParaRPr>
          </a:p>
          <a:p>
            <a:r>
              <a:rPr lang="pt-BR" b="1" dirty="0" smtClean="0">
                <a:solidFill>
                  <a:schemeClr val="tx1"/>
                </a:solidFill>
              </a:rPr>
              <a:t>Atendimentos por médico e enfermeira</a:t>
            </a:r>
          </a:p>
          <a:p>
            <a:endParaRPr lang="pt-BR" b="1" dirty="0" smtClean="0">
              <a:solidFill>
                <a:schemeClr val="tx1"/>
              </a:solidFill>
            </a:endParaRPr>
          </a:p>
          <a:p>
            <a:r>
              <a:rPr lang="pt-BR" b="1" dirty="0" smtClean="0">
                <a:solidFill>
                  <a:schemeClr val="tx1"/>
                </a:solidFill>
              </a:rPr>
              <a:t>Distribuição gratuita de preservativos</a:t>
            </a:r>
          </a:p>
          <a:p>
            <a:endParaRPr lang="pt-BR" b="1" dirty="0" smtClean="0">
              <a:solidFill>
                <a:schemeClr val="tx1"/>
              </a:solidFill>
            </a:endParaRPr>
          </a:p>
          <a:p>
            <a:endParaRPr lang="pt-BR" b="1" dirty="0" smtClean="0">
              <a:solidFill>
                <a:schemeClr val="tx1"/>
              </a:solidFill>
            </a:endParaRPr>
          </a:p>
          <a:p>
            <a:endParaRPr lang="pt-BR" b="1" dirty="0">
              <a:solidFill>
                <a:schemeClr val="tx1"/>
              </a:solidFill>
            </a:endParaRPr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120" y="1484784"/>
            <a:ext cx="2948136" cy="2450638"/>
          </a:xfr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6478" y="4221088"/>
            <a:ext cx="3371546" cy="252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63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o">
  <a:themeElements>
    <a:clrScheme name="Executiv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549</TotalTime>
  <Words>995</Words>
  <Application>Microsoft Office PowerPoint</Application>
  <PresentationFormat>Apresentação na tela (4:3)</PresentationFormat>
  <Paragraphs>153</Paragraphs>
  <Slides>23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Century Gothic</vt:lpstr>
      <vt:lpstr>Courier New</vt:lpstr>
      <vt:lpstr>Palatino Linotype</vt:lpstr>
      <vt:lpstr>Executivo</vt:lpstr>
      <vt:lpstr>  UNIVERSIDADE ABERTA DO SUS - UNASUS UNIVERSIDADE FEDERAL DE PELOTAS Curso de Especialização em Saúde da Família Modalidade a Distância Turma 4  Qualificação do programa de saúde da mulher da Unidade de Saúde Cidade Nova em Demerval Lobão/PI </vt:lpstr>
      <vt:lpstr>Introdução</vt:lpstr>
      <vt:lpstr>Introdução</vt:lpstr>
      <vt:lpstr>O Município</vt:lpstr>
      <vt:lpstr>Caracterização da UBS </vt:lpstr>
      <vt:lpstr>Situação inicial </vt:lpstr>
      <vt:lpstr>Objetivo Geral</vt:lpstr>
      <vt:lpstr>Metodologia</vt:lpstr>
      <vt:lpstr>Apresentação do PowerPoint</vt:lpstr>
      <vt:lpstr>Logística</vt:lpstr>
      <vt:lpstr>Objetivos</vt:lpstr>
      <vt:lpstr>Metas X Resultados</vt:lpstr>
      <vt:lpstr>Metas X Resultados</vt:lpstr>
      <vt:lpstr>Metas X Resultados</vt:lpstr>
      <vt:lpstr>Metas X Resultados</vt:lpstr>
      <vt:lpstr>Metas X Resultados</vt:lpstr>
      <vt:lpstr>Metas X Resultados</vt:lpstr>
      <vt:lpstr>Metas X Resultados</vt:lpstr>
      <vt:lpstr>Discussão</vt:lpstr>
      <vt:lpstr>Discussão</vt:lpstr>
      <vt:lpstr>Discussão</vt:lpstr>
      <vt:lpstr>Reflexão crítica sobre o processo de aprendizagem</vt:lpstr>
      <vt:lpstr>Obrigado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Antonio Neto</dc:creator>
  <cp:lastModifiedBy>Fabio Leite</cp:lastModifiedBy>
  <cp:revision>27</cp:revision>
  <dcterms:created xsi:type="dcterms:W3CDTF">2014-02-11T20:32:06Z</dcterms:created>
  <dcterms:modified xsi:type="dcterms:W3CDTF">2014-02-14T03:50:05Z</dcterms:modified>
</cp:coreProperties>
</file>