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257" r:id="rId2"/>
    <p:sldId id="258" r:id="rId3"/>
    <p:sldId id="294" r:id="rId4"/>
    <p:sldId id="431" r:id="rId5"/>
    <p:sldId id="304" r:id="rId6"/>
    <p:sldId id="329" r:id="rId7"/>
    <p:sldId id="306" r:id="rId8"/>
    <p:sldId id="305" r:id="rId9"/>
    <p:sldId id="259" r:id="rId10"/>
    <p:sldId id="260" r:id="rId11"/>
    <p:sldId id="385" r:id="rId12"/>
    <p:sldId id="389" r:id="rId13"/>
    <p:sldId id="390" r:id="rId14"/>
    <p:sldId id="425" r:id="rId15"/>
    <p:sldId id="308" r:id="rId16"/>
    <p:sldId id="315" r:id="rId17"/>
    <p:sldId id="328" r:id="rId18"/>
    <p:sldId id="366" r:id="rId19"/>
    <p:sldId id="416" r:id="rId20"/>
    <p:sldId id="388" r:id="rId21"/>
    <p:sldId id="413" r:id="rId22"/>
    <p:sldId id="397" r:id="rId23"/>
    <p:sldId id="398" r:id="rId24"/>
    <p:sldId id="414" r:id="rId25"/>
    <p:sldId id="400" r:id="rId26"/>
    <p:sldId id="415" r:id="rId27"/>
    <p:sldId id="417" r:id="rId28"/>
    <p:sldId id="418" r:id="rId29"/>
    <p:sldId id="430" r:id="rId30"/>
    <p:sldId id="409" r:id="rId31"/>
    <p:sldId id="420" r:id="rId32"/>
    <p:sldId id="411" r:id="rId33"/>
    <p:sldId id="423" r:id="rId34"/>
    <p:sldId id="422" r:id="rId35"/>
    <p:sldId id="421" r:id="rId36"/>
    <p:sldId id="424" r:id="rId37"/>
    <p:sldId id="267" r:id="rId38"/>
    <p:sldId id="268" r:id="rId39"/>
    <p:sldId id="432" r:id="rId40"/>
    <p:sldId id="295" r:id="rId4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93" autoAdjust="0"/>
    <p:restoredTop sz="91219" autoAdjust="0"/>
  </p:normalViewPr>
  <p:slideViewPr>
    <p:cSldViewPr>
      <p:cViewPr>
        <p:scale>
          <a:sx n="70" d="100"/>
          <a:sy n="70" d="100"/>
        </p:scale>
        <p:origin x="-1326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E94158-A807-418B-AD84-1E4603E66541}" type="datetimeFigureOut">
              <a:rPr lang="pt-BR" smtClean="0"/>
              <a:pPr/>
              <a:t>13/09/2015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E2FCCC-5625-452E-8DED-FFDC670D0A7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7617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207CE-1185-436F-BD6F-3899C8118F64}" type="datetimeFigureOut">
              <a:rPr lang="pt-BR" smtClean="0"/>
              <a:pPr/>
              <a:t>13/09/2015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55E99-E97E-4BE3-BAB4-4E8FD55D747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207CE-1185-436F-BD6F-3899C8118F64}" type="datetimeFigureOut">
              <a:rPr lang="pt-BR" smtClean="0"/>
              <a:pPr/>
              <a:t>13/09/2015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55E99-E97E-4BE3-BAB4-4E8FD55D747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slow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207CE-1185-436F-BD6F-3899C8118F64}" type="datetimeFigureOut">
              <a:rPr lang="pt-BR" smtClean="0"/>
              <a:pPr/>
              <a:t>13/09/2015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55E99-E97E-4BE3-BAB4-4E8FD55D747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slow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207CE-1185-436F-BD6F-3899C8118F64}" type="datetimeFigureOut">
              <a:rPr lang="pt-BR" smtClean="0"/>
              <a:pPr/>
              <a:t>13/09/2015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55E99-E97E-4BE3-BAB4-4E8FD55D747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slow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207CE-1185-436F-BD6F-3899C8118F64}" type="datetimeFigureOut">
              <a:rPr lang="pt-BR" smtClean="0"/>
              <a:pPr/>
              <a:t>13/09/2015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55E99-E97E-4BE3-BAB4-4E8FD55D747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207CE-1185-436F-BD6F-3899C8118F64}" type="datetimeFigureOut">
              <a:rPr lang="pt-BR" smtClean="0"/>
              <a:pPr/>
              <a:t>13/09/2015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55E99-E97E-4BE3-BAB4-4E8FD55D747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slow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207CE-1185-436F-BD6F-3899C8118F64}" type="datetimeFigureOut">
              <a:rPr lang="pt-BR" smtClean="0"/>
              <a:pPr/>
              <a:t>13/09/2015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55E99-E97E-4BE3-BAB4-4E8FD55D747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slow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207CE-1185-436F-BD6F-3899C8118F64}" type="datetimeFigureOut">
              <a:rPr lang="pt-BR" smtClean="0"/>
              <a:pPr/>
              <a:t>13/09/2015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55E99-E97E-4BE3-BAB4-4E8FD55D747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slow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207CE-1185-436F-BD6F-3899C8118F64}" type="datetimeFigureOut">
              <a:rPr lang="pt-BR" smtClean="0"/>
              <a:pPr/>
              <a:t>13/09/2015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55E99-E97E-4BE3-BAB4-4E8FD55D747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slow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207CE-1185-436F-BD6F-3899C8118F64}" type="datetimeFigureOut">
              <a:rPr lang="pt-BR" smtClean="0"/>
              <a:pPr/>
              <a:t>13/09/2015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55E99-E97E-4BE3-BAB4-4E8FD55D747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slow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com Único Canto Aparado e Arredondad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ângulo retângu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207CE-1185-436F-BD6F-3899C8118F64}" type="datetimeFigureOut">
              <a:rPr lang="pt-BR" smtClean="0"/>
              <a:pPr/>
              <a:t>13/09/2015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6355E99-E97E-4BE3-BAB4-4E8FD55D747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10" name="Forma liv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a liv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F207CE-1185-436F-BD6F-3899C8118F64}" type="datetimeFigureOut">
              <a:rPr lang="pt-BR" smtClean="0"/>
              <a:pPr/>
              <a:t>13/09/2015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6355E99-E97E-4BE3-BAB4-4E8FD55D7474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2" name="Gru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a liv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a liv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newsflash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it.123rf.com/photo_13770095_3d-segno-di-spunta-il-simbolo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ixa de texto 11"/>
          <p:cNvSpPr txBox="1">
            <a:spLocks noChangeArrowheads="1"/>
          </p:cNvSpPr>
          <p:nvPr/>
        </p:nvSpPr>
        <p:spPr bwMode="auto">
          <a:xfrm>
            <a:off x="5278438" y="457200"/>
            <a:ext cx="552450" cy="2127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9" name="Imagem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48619" y="642918"/>
            <a:ext cx="1123950" cy="1009650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226443" y="919143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1633051" y="540045"/>
            <a:ext cx="6306494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Universidade Aberta do SUS – UNASUS</a:t>
            </a:r>
            <a:endParaRPr kumimoji="0" lang="pt-B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Universidade Federal de Pelotas – UFPel</a:t>
            </a:r>
            <a:endParaRPr kumimoji="0" lang="pt-B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Departamento de Medicina Social</a:t>
            </a:r>
            <a:endParaRPr kumimoji="0" lang="pt-B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Curso de Especialização em Saúde da Família</a:t>
            </a:r>
            <a:endParaRPr kumimoji="0" lang="pt-B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Modalidade a Distância</a:t>
            </a:r>
            <a:endParaRPr kumimoji="0" lang="pt-B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Turma 8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297547" y="2564904"/>
            <a:ext cx="8560367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24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Melhoria da Atenção à Saúde Pré-natal e do Puerpério, na UBS Itaara,/RS.</a:t>
            </a:r>
            <a:endParaRPr kumimoji="0" lang="pt-B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2000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Especializando: </a:t>
            </a:r>
            <a:r>
              <a:rPr lang="pt-BR" sz="20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Arbelis Hernandez Romero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2000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2000" b="1" dirty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1187624" y="4754199"/>
            <a:ext cx="63001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Orientadora: </a:t>
            </a:r>
            <a:r>
              <a:rPr lang="pt-BR" sz="2000" b="1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Ana Luiza Parcianello Cerdótes</a:t>
            </a: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67524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Objetivo Geral</a:t>
            </a:r>
            <a:endParaRPr lang="pt-BR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2492896"/>
            <a:ext cx="8229600" cy="208823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O projeto de intervenção teve como objetivo geral qualificar e melhorar a atenção ao Pré-natal e Puerpério,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na UBS Itaara,/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RS.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23528" y="620688"/>
            <a:ext cx="856895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400" b="1" dirty="0">
                <a:latin typeface="Arial" pitchFamily="34" charset="0"/>
                <a:cs typeface="Arial" pitchFamily="34" charset="0"/>
              </a:rPr>
              <a:t>Objetivos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específicos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1. Ampliar a cobertura de pré-natal e puerpério da área adstrita;</a:t>
            </a:r>
          </a:p>
          <a:p>
            <a:pPr>
              <a:lnSpc>
                <a:spcPct val="150000"/>
              </a:lnSpc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2. Melhorar a qualidade de atenção ao Pré-natal e Puerpério;</a:t>
            </a:r>
          </a:p>
          <a:p>
            <a:pPr>
              <a:lnSpc>
                <a:spcPct val="150000"/>
              </a:lnSpc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3. Melhorar a adesão ao pré-natal e puerpério;</a:t>
            </a:r>
          </a:p>
          <a:p>
            <a:pPr>
              <a:lnSpc>
                <a:spcPct val="150000"/>
              </a:lnSpc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4. Melhorar o registro do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programa de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pré-natal e puerpério da área adstrita;</a:t>
            </a:r>
          </a:p>
          <a:p>
            <a:pPr>
              <a:lnSpc>
                <a:spcPct val="150000"/>
              </a:lnSpc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5. Realizar avaliação de risco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;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6. Promover a saúde das gestantes e puérperas da área adstrita.</a:t>
            </a:r>
          </a:p>
        </p:txBody>
      </p:sp>
    </p:spTree>
    <p:extLst>
      <p:ext uri="{BB962C8B-B14F-4D97-AF65-F5344CB8AC3E}">
        <p14:creationId xmlns:p14="http://schemas.microsoft.com/office/powerpoint/2010/main" val="3210190114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3204" y="482372"/>
            <a:ext cx="8229600" cy="714380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Metodologia</a:t>
            </a:r>
            <a:endParaRPr lang="pt-BR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23528" y="1196752"/>
            <a:ext cx="856895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intervenção teve duração de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16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semanas no período de fevereiro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junho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de 2015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. 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   A população alvo da intervenção →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gestantes e puérperas até 42 dias após parto.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b="1" dirty="0">
                <a:latin typeface="Arial" pitchFamily="34" charset="0"/>
                <a:cs typeface="Arial" pitchFamily="34" charset="0"/>
              </a:rPr>
              <a:t>   D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esenvolvimento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das ações </a:t>
            </a: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	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Monitoramento e avaliação.  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         - Organização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e gestão dos serviços. 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         -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Engajamento público. </a:t>
            </a:r>
          </a:p>
          <a:p>
            <a:pPr algn="just">
              <a:lnSpc>
                <a:spcPct val="150000"/>
              </a:lnSpc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 	- Qualificação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da pratica clinica.</a:t>
            </a:r>
          </a:p>
          <a:p>
            <a:pPr algn="just">
              <a:lnSpc>
                <a:spcPct val="150000"/>
              </a:lnSpc>
              <a:buNone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  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	    	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714380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Metodologia</a:t>
            </a:r>
            <a:endParaRPr lang="pt-BR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556792"/>
            <a:ext cx="8586790" cy="4429156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Foi adotado o Manual Técnico de pré-natal e puerpério do Ministério da Saúde, 2013. 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 Ficha espelho fornecida pelo curso</a:t>
            </a:r>
          </a:p>
          <a:p>
            <a:pPr algn="just">
              <a:lnSpc>
                <a:spcPct val="150000"/>
              </a:lnSpc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Planilha coleta de dados fornecida pelo curso</a:t>
            </a:r>
          </a:p>
          <a:p>
            <a:pPr algn="just">
              <a:buFont typeface="Arial" pitchFamily="34" charset="0"/>
              <a:buChar char="•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es-CO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714380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Metodologia</a:t>
            </a:r>
            <a:endParaRPr lang="pt-BR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556792"/>
            <a:ext cx="8586790" cy="4429156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O acolhimento das gestantes, puérperas e mulheres com atraso menstrual, bem como, a demanda de intercorrências agudas na gestação que buscaram o serviço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foram acolhidas pela técnica e auxiliar em enfermagem e odontologia.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714380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Logística</a:t>
            </a:r>
            <a:endParaRPr lang="pt-BR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2844" y="1357298"/>
            <a:ext cx="8858312" cy="492922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 </a:t>
            </a:r>
          </a:p>
          <a:p>
            <a:pPr algn="just">
              <a:lnSpc>
                <a:spcPct val="150000"/>
              </a:lnSpc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B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usca ativa de todas as gestantes.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Registro específico.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Planilha de coleta de dados.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Capacitação da equipe.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Promoção da saúde.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Apoio da comunidade e gestor.</a:t>
            </a:r>
          </a:p>
          <a:p>
            <a:pPr algn="just">
              <a:lnSpc>
                <a:spcPct val="150000"/>
              </a:lnSpc>
            </a:pPr>
            <a:endParaRPr lang="pt-BR" sz="2400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8643998" cy="1285884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Resultados</a:t>
            </a:r>
            <a:br>
              <a:rPr lang="pt-BR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t-BR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Pré-natal e Puerpério</a:t>
            </a:r>
            <a:endParaRPr lang="pt-BR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43377" y="2372980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lnSpc>
                <a:spcPct val="150000"/>
              </a:lnSpc>
              <a:buNone/>
            </a:pPr>
            <a:r>
              <a:rPr lang="pt-BR" sz="2400" b="1" u="sng" dirty="0">
                <a:latin typeface="Arial" pitchFamily="34" charset="0"/>
                <a:cs typeface="Arial" pitchFamily="34" charset="0"/>
              </a:rPr>
              <a:t>Metas de cobertura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: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Ampliar a cobertura do programa de pré-natal para 80% e de puerpério para 100%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531091" y="4160535"/>
            <a:ext cx="40495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457200" algn="just">
              <a:lnSpc>
                <a:spcPct val="150000"/>
              </a:lnSpc>
              <a:buNone/>
            </a:pPr>
            <a:r>
              <a:rPr lang="pt-BR" sz="2400" b="1" dirty="0">
                <a:latin typeface="Arial" pitchFamily="34" charset="0"/>
                <a:cs typeface="Arial" pitchFamily="34" charset="0"/>
              </a:rPr>
              <a:t>Metas de Qualidade: 100%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-142900"/>
            <a:ext cx="8229600" cy="928670"/>
          </a:xfrm>
        </p:spPr>
        <p:txBody>
          <a:bodyPr>
            <a:normAutofit/>
          </a:bodyPr>
          <a:lstStyle/>
          <a:p>
            <a:pPr algn="ctr"/>
            <a:r>
              <a:rPr lang="es-CO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Resultados</a:t>
            </a:r>
            <a:endParaRPr lang="es-CO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548680"/>
            <a:ext cx="8858312" cy="1562516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60000"/>
              </a:lnSpc>
              <a:buNone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       </a:t>
            </a:r>
            <a:r>
              <a:rPr lang="pt-BR" sz="9600" b="1" dirty="0" smtClean="0">
                <a:latin typeface="Arial" pitchFamily="34" charset="0"/>
                <a:cs typeface="Arial" pitchFamily="34" charset="0"/>
              </a:rPr>
              <a:t>Atenção ao pré-natal	</a:t>
            </a:r>
            <a:endParaRPr lang="es-CO" sz="96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60000"/>
              </a:lnSpc>
              <a:buNone/>
            </a:pPr>
            <a:r>
              <a:rPr lang="es-CO" sz="96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pt-BR" sz="9600" b="1" dirty="0" smtClean="0">
                <a:latin typeface="Arial" pitchFamily="34" charset="0"/>
                <a:cs typeface="Arial" pitchFamily="34" charset="0"/>
              </a:rPr>
              <a:t>Objetivo1: </a:t>
            </a:r>
            <a:r>
              <a:rPr lang="pt-BR" sz="9600" dirty="0" smtClean="0">
                <a:latin typeface="Arial" pitchFamily="34" charset="0"/>
                <a:cs typeface="Arial" pitchFamily="34" charset="0"/>
              </a:rPr>
              <a:t>Ampliar a cobertura de pré-natal.</a:t>
            </a:r>
            <a:endParaRPr lang="es-CO" sz="96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60000"/>
              </a:lnSpc>
              <a:buNone/>
            </a:pPr>
            <a:r>
              <a:rPr lang="pt-BR" sz="9600" b="1" dirty="0" smtClean="0">
                <a:latin typeface="Arial" pitchFamily="34" charset="0"/>
                <a:cs typeface="Arial" pitchFamily="34" charset="0"/>
              </a:rPr>
              <a:t>  Meta 1.1: </a:t>
            </a:r>
            <a:r>
              <a:rPr lang="pt-BR" sz="9600" dirty="0" smtClean="0">
                <a:latin typeface="Arial" pitchFamily="34" charset="0"/>
                <a:cs typeface="Arial" pitchFamily="34" charset="0"/>
              </a:rPr>
              <a:t>Aumentar a cobertura do programa pré-natal de 47% para 80%.</a:t>
            </a:r>
            <a:endParaRPr lang="es-CO" sz="96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BR" sz="9600" dirty="0" smtClean="0">
                <a:latin typeface="Arial" pitchFamily="34" charset="0"/>
                <a:cs typeface="Arial" pitchFamily="34" charset="0"/>
              </a:rPr>
              <a:t>   </a:t>
            </a:r>
            <a:endParaRPr lang="es-CO" sz="9600" dirty="0"/>
          </a:p>
        </p:txBody>
      </p:sp>
      <p:sp>
        <p:nvSpPr>
          <p:cNvPr id="5" name="Retângulo 4"/>
          <p:cNvSpPr/>
          <p:nvPr/>
        </p:nvSpPr>
        <p:spPr>
          <a:xfrm>
            <a:off x="642910" y="5917736"/>
            <a:ext cx="76735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sz="1400" dirty="0" smtClean="0">
                <a:latin typeface="Arial" pitchFamily="34" charset="0"/>
                <a:cs typeface="Arial" pitchFamily="34" charset="0"/>
              </a:rPr>
              <a:t>Figura 3 - Proporção de gestantes cadastradas no Programa de Pré-natal na UBS </a:t>
            </a:r>
            <a:r>
              <a:rPr lang="pt-BR" sz="1400" dirty="0" err="1" smtClean="0">
                <a:latin typeface="Arial" pitchFamily="34" charset="0"/>
                <a:cs typeface="Arial" pitchFamily="34" charset="0"/>
              </a:rPr>
              <a:t>Itaara,RS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. Fonte: Planilha de coleta de dados de pré-natal UNASUS/UFPEL</a:t>
            </a:r>
            <a:endParaRPr lang="pt-BR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953237" y="5098259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Arial" pitchFamily="34" charset="0"/>
                <a:cs typeface="Arial" pitchFamily="34" charset="0"/>
              </a:rPr>
              <a:t>9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996952"/>
            <a:ext cx="6480720" cy="267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7158" y="-142900"/>
            <a:ext cx="8229600" cy="928670"/>
          </a:xfrm>
        </p:spPr>
        <p:txBody>
          <a:bodyPr>
            <a:normAutofit/>
          </a:bodyPr>
          <a:lstStyle/>
          <a:p>
            <a:pPr algn="ctr"/>
            <a:r>
              <a:rPr lang="es-CO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Resultados</a:t>
            </a:r>
            <a:endParaRPr lang="es-CO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78799" y="857232"/>
            <a:ext cx="8765201" cy="2197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Objetivo  2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: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Melhorar a qualidade de atenção ao Pré-natal.</a:t>
            </a:r>
            <a:endParaRPr lang="es-CO" sz="24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2.1: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Garantir a 100% das gestantes o ingresso no primeiro trimestre de gestação.</a:t>
            </a:r>
            <a:endParaRPr lang="es-CO" sz="24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60000"/>
              </a:lnSpc>
              <a:buNone/>
            </a:pPr>
            <a:r>
              <a:rPr lang="pt-BR" dirty="0">
                <a:latin typeface="Arial" pitchFamily="34" charset="0"/>
                <a:cs typeface="Arial" pitchFamily="34" charset="0"/>
              </a:rPr>
              <a:t>   </a:t>
            </a:r>
            <a:endParaRPr lang="es-CO" dirty="0"/>
          </a:p>
        </p:txBody>
      </p:sp>
      <p:sp>
        <p:nvSpPr>
          <p:cNvPr id="7" name="Retângulo 6"/>
          <p:cNvSpPr/>
          <p:nvPr/>
        </p:nvSpPr>
        <p:spPr>
          <a:xfrm>
            <a:off x="755576" y="5861397"/>
            <a:ext cx="76328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t-BR" sz="1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Figura </a:t>
            </a:r>
            <a:r>
              <a:rPr lang="pt-BR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4 - </a:t>
            </a:r>
            <a:r>
              <a:rPr lang="pt-BR" sz="1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Proporção de gestantes com ingresso no primeiro trimestre da gestação Pré-natal na UBS </a:t>
            </a:r>
            <a:r>
              <a:rPr lang="pt-BR" sz="14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Itaara,RS</a:t>
            </a:r>
            <a:r>
              <a:rPr lang="pt-BR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. Fonte</a:t>
            </a:r>
            <a:r>
              <a:rPr lang="pt-BR" sz="1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: Planilha de coleta de dados de pré-natal UNASUS/UFPEL</a:t>
            </a:r>
            <a:endParaRPr lang="pt-BR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555776" y="4077072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latin typeface="Arial" pitchFamily="34" charset="0"/>
                <a:cs typeface="Arial" pitchFamily="34" charset="0"/>
              </a:rPr>
              <a:t>1</a:t>
            </a:r>
            <a:endParaRPr lang="pt-BR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995936" y="3890757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latin typeface="Arial" pitchFamily="34" charset="0"/>
                <a:cs typeface="Arial" pitchFamily="34" charset="0"/>
              </a:rPr>
              <a:t>10</a:t>
            </a:r>
            <a:endParaRPr lang="pt-BR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5508104" y="3890756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latin typeface="Arial" pitchFamily="34" charset="0"/>
                <a:cs typeface="Arial" pitchFamily="34" charset="0"/>
              </a:rPr>
              <a:t>11</a:t>
            </a:r>
            <a:endParaRPr lang="pt-BR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874482"/>
            <a:ext cx="7426709" cy="2712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8429684" cy="2214578"/>
          </a:xfrm>
        </p:spPr>
        <p:txBody>
          <a:bodyPr>
            <a:normAutofit/>
          </a:bodyPr>
          <a:lstStyle/>
          <a:p>
            <a:r>
              <a:rPr lang="pt-BR" sz="2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2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t-BR" sz="27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2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es-ES_tradnl" sz="2700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1445" y="359024"/>
            <a:ext cx="8355011" cy="3071834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50000"/>
              </a:lnSpc>
              <a:buNone/>
            </a:pPr>
            <a:r>
              <a:rPr lang="pt-BR" sz="7200" dirty="0">
                <a:latin typeface="Arial" pitchFamily="34" charset="0"/>
                <a:cs typeface="Arial" pitchFamily="34" charset="0"/>
              </a:rPr>
              <a:t>Meta. 2.2. Realizar pelo menos um exame ginecológico por trimestre em 100% das gestantes na Unidade</a:t>
            </a:r>
          </a:p>
          <a:p>
            <a:pPr algn="just">
              <a:lnSpc>
                <a:spcPct val="150000"/>
              </a:lnSpc>
              <a:buNone/>
            </a:pPr>
            <a:r>
              <a:rPr lang="pt-BR" sz="7200" dirty="0" smtClean="0">
                <a:latin typeface="Arial" pitchFamily="34" charset="0"/>
                <a:cs typeface="Arial" pitchFamily="34" charset="0"/>
              </a:rPr>
              <a:t>Meta </a:t>
            </a:r>
            <a:r>
              <a:rPr lang="pt-BR" sz="7200" dirty="0">
                <a:latin typeface="Arial" pitchFamily="34" charset="0"/>
                <a:cs typeface="Arial" pitchFamily="34" charset="0"/>
              </a:rPr>
              <a:t>2.3. Realizar pelo menos um exame das mamas durante o pré-natal</a:t>
            </a:r>
          </a:p>
          <a:p>
            <a:pPr algn="just">
              <a:lnSpc>
                <a:spcPct val="150000"/>
              </a:lnSpc>
              <a:buNone/>
            </a:pPr>
            <a:r>
              <a:rPr lang="pt-BR" sz="7200" dirty="0" smtClean="0">
                <a:latin typeface="Arial" pitchFamily="34" charset="0"/>
                <a:cs typeface="Arial" pitchFamily="34" charset="0"/>
              </a:rPr>
              <a:t>Meta </a:t>
            </a:r>
            <a:r>
              <a:rPr lang="pt-BR" sz="7200" dirty="0">
                <a:latin typeface="Arial" pitchFamily="34" charset="0"/>
                <a:cs typeface="Arial" pitchFamily="34" charset="0"/>
              </a:rPr>
              <a:t>2.4. Garantir a 100% das gestantes a solicitação de exames laboratoriais de acordo com protocolo</a:t>
            </a:r>
          </a:p>
          <a:p>
            <a:pPr algn="just">
              <a:lnSpc>
                <a:spcPct val="150000"/>
              </a:lnSpc>
              <a:buNone/>
            </a:pPr>
            <a:r>
              <a:rPr lang="pt-BR" sz="7200" dirty="0" smtClean="0">
                <a:latin typeface="Arial" pitchFamily="34" charset="0"/>
                <a:cs typeface="Arial" pitchFamily="34" charset="0"/>
              </a:rPr>
              <a:t>Meta </a:t>
            </a:r>
            <a:r>
              <a:rPr lang="pt-BR" sz="7200" dirty="0">
                <a:latin typeface="Arial" pitchFamily="34" charset="0"/>
                <a:cs typeface="Arial" pitchFamily="34" charset="0"/>
              </a:rPr>
              <a:t>2.5. Garantir a 100% das gestantes a prescrição de sulfato ferroso e ácido fólico conforme protocolo.</a:t>
            </a:r>
          </a:p>
          <a:p>
            <a:pPr algn="just">
              <a:lnSpc>
                <a:spcPct val="150000"/>
              </a:lnSpc>
              <a:buNone/>
            </a:pPr>
            <a:r>
              <a:rPr lang="pt-BR" sz="7200" dirty="0" smtClean="0">
                <a:latin typeface="Arial" pitchFamily="34" charset="0"/>
                <a:cs typeface="Arial" pitchFamily="34" charset="0"/>
              </a:rPr>
              <a:t>Meta </a:t>
            </a:r>
            <a:r>
              <a:rPr lang="pt-BR" sz="7200" dirty="0">
                <a:latin typeface="Arial" pitchFamily="34" charset="0"/>
                <a:cs typeface="Arial" pitchFamily="34" charset="0"/>
              </a:rPr>
              <a:t>2.6. Garantir que 100% das gestantes estejam com vacina antitetânica em dia.</a:t>
            </a:r>
          </a:p>
          <a:p>
            <a:pPr algn="just">
              <a:lnSpc>
                <a:spcPct val="150000"/>
              </a:lnSpc>
              <a:buNone/>
            </a:pPr>
            <a:r>
              <a:rPr lang="pt-BR" sz="7200" dirty="0" smtClean="0">
                <a:latin typeface="Arial" pitchFamily="34" charset="0"/>
                <a:cs typeface="Arial" pitchFamily="34" charset="0"/>
              </a:rPr>
              <a:t>Meta </a:t>
            </a:r>
            <a:r>
              <a:rPr lang="pt-BR" sz="7200" dirty="0">
                <a:latin typeface="Arial" pitchFamily="34" charset="0"/>
                <a:cs typeface="Arial" pitchFamily="34" charset="0"/>
              </a:rPr>
              <a:t>2.7. Garantir que 100% das gestantes estejam com vacina contra hepatite B em dia</a:t>
            </a:r>
          </a:p>
          <a:p>
            <a:pPr>
              <a:buNone/>
            </a:pPr>
            <a:endParaRPr lang="es-ES_tradnl" sz="24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es-ES_tradnl" dirty="0"/>
          </a:p>
        </p:txBody>
      </p:sp>
      <p:sp>
        <p:nvSpPr>
          <p:cNvPr id="81922" name="AutoShape 2" descr="Resultado de imagen para simbolo  satisfactorio"/>
          <p:cNvSpPr>
            <a:spLocks noChangeAspect="1" noChangeArrowheads="1"/>
          </p:cNvSpPr>
          <p:nvPr/>
        </p:nvSpPr>
        <p:spPr bwMode="auto">
          <a:xfrm>
            <a:off x="1174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5" name="Elipse 4"/>
          <p:cNvSpPr/>
          <p:nvPr/>
        </p:nvSpPr>
        <p:spPr>
          <a:xfrm>
            <a:off x="2214546" y="4509120"/>
            <a:ext cx="4286280" cy="2063152"/>
          </a:xfrm>
          <a:prstGeom prst="ellipse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 as usuárias avaliadas estas metas atingiram 100%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13770095" descr="correggere : 3D segno di spunta il simbolo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4876331"/>
            <a:ext cx="1800200" cy="1328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11560" y="548680"/>
            <a:ext cx="8424936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b="1" dirty="0" smtClean="0">
                <a:latin typeface="Arial" pitchFamily="34" charset="0"/>
                <a:cs typeface="Arial" pitchFamily="34" charset="0"/>
              </a:rPr>
              <a:t>Estrutura  da Apresentação</a:t>
            </a:r>
            <a:endParaRPr lang="pt-BR" sz="3200" b="1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800" dirty="0"/>
              <a:t>•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Introdução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•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Objetivo geral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• Metodologia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• Objetivos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• Metas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•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Resultado  para cada meta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• Discussão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•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Reflexão crítica sobre seu processo pessoal de aprendizagem e na implementação da intervenção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357158" y="620688"/>
            <a:ext cx="855091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Objetivo  2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: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Melhorar a qualidade de atenção ao Pré-natal.</a:t>
            </a:r>
            <a:endParaRPr lang="es-CO" sz="24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pt-BR" sz="2400" b="1" dirty="0">
                <a:latin typeface="Arial" pitchFamily="34" charset="0"/>
                <a:cs typeface="Arial" pitchFamily="34" charset="0"/>
              </a:rPr>
              <a:t>Meta 2.8. </a:t>
            </a:r>
            <a:r>
              <a:rPr lang="pt-BR" sz="2000" b="1" dirty="0">
                <a:latin typeface="Arial" pitchFamily="34" charset="0"/>
                <a:cs typeface="Arial" pitchFamily="34" charset="0"/>
              </a:rPr>
              <a:t>Realizar avaliação da necessidade de atendimento odontológico em 100% das gestantes durante o pré-natal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.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  </a:t>
            </a:r>
            <a:endParaRPr lang="es-CO" dirty="0"/>
          </a:p>
        </p:txBody>
      </p:sp>
      <p:sp>
        <p:nvSpPr>
          <p:cNvPr id="8" name="CaixaDeTexto 7"/>
          <p:cNvSpPr txBox="1"/>
          <p:nvPr/>
        </p:nvSpPr>
        <p:spPr>
          <a:xfrm>
            <a:off x="2555776" y="4077072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latin typeface="Arial" pitchFamily="34" charset="0"/>
                <a:cs typeface="Arial" pitchFamily="34" charset="0"/>
              </a:rPr>
              <a:t>1</a:t>
            </a:r>
            <a:endParaRPr lang="pt-BR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995936" y="3890757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latin typeface="Arial" pitchFamily="34" charset="0"/>
                <a:cs typeface="Arial" pitchFamily="34" charset="0"/>
              </a:rPr>
              <a:t>10</a:t>
            </a:r>
            <a:endParaRPr lang="pt-BR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5508104" y="3890756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latin typeface="Arial" pitchFamily="34" charset="0"/>
                <a:cs typeface="Arial" pitchFamily="34" charset="0"/>
              </a:rPr>
              <a:t>11</a:t>
            </a:r>
            <a:endParaRPr lang="pt-BR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539552" y="6000768"/>
            <a:ext cx="82809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>
                <a:latin typeface="Arial" pitchFamily="34" charset="0"/>
                <a:cs typeface="Arial" pitchFamily="34" charset="0"/>
              </a:rPr>
              <a:t>. Figura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5 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- Gráfico indicativo da proporção de gestantes com avaliação da necessidade atendimento odontológico, </a:t>
            </a:r>
            <a:r>
              <a:rPr lang="pt-BR" sz="1400" dirty="0" err="1" smtClean="0">
                <a:latin typeface="Arial" pitchFamily="34" charset="0"/>
                <a:cs typeface="Arial" pitchFamily="34" charset="0"/>
              </a:rPr>
              <a:t>Itaara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-RS. Fonte: Planilha de coleta de dados de pré-natal UNASUS/UFPEL</a:t>
            </a:r>
            <a:endParaRPr lang="pt-BR" sz="14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2403376" y="4064214"/>
            <a:ext cx="512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latin typeface="Arial" pitchFamily="34" charset="0"/>
                <a:cs typeface="Arial" pitchFamily="34" charset="0"/>
              </a:rPr>
              <a:t>8</a:t>
            </a:r>
            <a:endParaRPr lang="pt-BR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3721636" y="3930552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latin typeface="Arial" pitchFamily="34" charset="0"/>
                <a:cs typeface="Arial" pitchFamily="34" charset="0"/>
              </a:rPr>
              <a:t>10</a:t>
            </a:r>
            <a:endParaRPr lang="pt-BR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5119296" y="3923183"/>
            <a:ext cx="567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latin typeface="Arial" pitchFamily="34" charset="0"/>
                <a:cs typeface="Arial" pitchFamily="34" charset="0"/>
              </a:rPr>
              <a:t>11</a:t>
            </a:r>
            <a:endParaRPr lang="pt-BR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28802"/>
            <a:ext cx="7920880" cy="3032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2275" y="836712"/>
            <a:ext cx="8429684" cy="907604"/>
          </a:xfrm>
        </p:spPr>
        <p:txBody>
          <a:bodyPr>
            <a:noAutofit/>
          </a:bodyPr>
          <a:lstStyle/>
          <a:p>
            <a:r>
              <a:rPr lang="pt-BR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Meta 2.9. Garantir a primeira consulta odontológica programática para 100% das gestantes cadastradas.</a:t>
            </a:r>
            <a:endParaRPr lang="es-ES_tradnl" sz="2400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0570" y="195726"/>
            <a:ext cx="8229600" cy="3929066"/>
          </a:xfrm>
        </p:spPr>
        <p:txBody>
          <a:bodyPr/>
          <a:lstStyle/>
          <a:p>
            <a:pPr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es-ES_tradnl" sz="24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es-ES_tradnl" dirty="0"/>
          </a:p>
        </p:txBody>
      </p:sp>
      <p:sp>
        <p:nvSpPr>
          <p:cNvPr id="81922" name="AutoShape 2" descr="Resultado de imagen para simbolo  satisfactorio"/>
          <p:cNvSpPr>
            <a:spLocks noChangeAspect="1" noChangeArrowheads="1"/>
          </p:cNvSpPr>
          <p:nvPr/>
        </p:nvSpPr>
        <p:spPr bwMode="auto">
          <a:xfrm>
            <a:off x="1174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4" name="Retângulo 3"/>
          <p:cNvSpPr/>
          <p:nvPr/>
        </p:nvSpPr>
        <p:spPr>
          <a:xfrm>
            <a:off x="683568" y="5908683"/>
            <a:ext cx="8064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>
                <a:latin typeface="Arial" pitchFamily="34" charset="0"/>
                <a:cs typeface="Arial" pitchFamily="34" charset="0"/>
              </a:rPr>
              <a:t>Figura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6 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- Gráfico indicativo da proporção de gestantes com primeira consulta odontológica programática, Itaara-RS.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Fonte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: Planilha de coleta de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dados de 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pré-natal UNASUS/UFPEL.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62163"/>
            <a:ext cx="7344815" cy="3383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785818"/>
          </a:xfrm>
        </p:spPr>
        <p:txBody>
          <a:bodyPr>
            <a:normAutofit/>
          </a:bodyPr>
          <a:lstStyle/>
          <a:p>
            <a:pPr algn="ctr"/>
            <a:r>
              <a:rPr lang="es-CO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Resultados</a:t>
            </a:r>
            <a:endParaRPr lang="es-CO" sz="3200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484784"/>
            <a:ext cx="8358246" cy="514353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t-BR" sz="2800" dirty="0" smtClean="0"/>
              <a:t>  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Objetivo 3: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Melhorar a adesão ao pré-natal.</a:t>
            </a:r>
          </a:p>
          <a:p>
            <a:pPr algn="just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3.1: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Realizar busca ativa de 100% das gestantes faltosas às consultas de pré-natal.</a:t>
            </a:r>
          </a:p>
          <a:p>
            <a:pPr algn="just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 Durante o decorrer da intervenção no primeiro mês tivemos 1 gestante faltosa que recebeu busca ativa pelo serviço (100%), no resto do período não tivemos faltosas as consultas. </a:t>
            </a:r>
            <a:endParaRPr lang="es-CO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85818"/>
          </a:xfrm>
        </p:spPr>
        <p:txBody>
          <a:bodyPr>
            <a:normAutofit/>
          </a:bodyPr>
          <a:lstStyle/>
          <a:p>
            <a:pPr algn="ctr"/>
            <a:r>
              <a:rPr lang="es-CO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Resultados</a:t>
            </a:r>
            <a:endParaRPr lang="es-CO" sz="3200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428736"/>
            <a:ext cx="8358246" cy="471490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t-BR" sz="22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Objetivo 4: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Melhorar o registro do programa de pré-natal.</a:t>
            </a:r>
          </a:p>
          <a:p>
            <a:pPr algn="just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4.1: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Manter registro na ficha espelho de pré-natal/vacinação em 100% das gestantes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.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  </a:t>
            </a:r>
            <a:endParaRPr lang="pt-BR" sz="2400" dirty="0" smtClean="0"/>
          </a:p>
          <a:p>
            <a:pPr algn="just">
              <a:buNone/>
            </a:pPr>
            <a:endParaRPr lang="es-CO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lipse 3"/>
          <p:cNvSpPr/>
          <p:nvPr/>
        </p:nvSpPr>
        <p:spPr>
          <a:xfrm>
            <a:off x="2071670" y="3500438"/>
            <a:ext cx="4286280" cy="2643206"/>
          </a:xfrm>
          <a:prstGeom prst="ellipse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 as usuárias avaliadas esta meta atingiu 100%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785818"/>
          </a:xfrm>
        </p:spPr>
        <p:txBody>
          <a:bodyPr>
            <a:normAutofit/>
          </a:bodyPr>
          <a:lstStyle/>
          <a:p>
            <a:pPr algn="ctr"/>
            <a:r>
              <a:rPr lang="es-CO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Resultados</a:t>
            </a:r>
            <a:endParaRPr lang="es-CO" sz="3200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1214422"/>
            <a:ext cx="8358246" cy="457203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t-BR" sz="22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Objetivo 5: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Realizar avaliação de risco. </a:t>
            </a:r>
          </a:p>
          <a:p>
            <a:pPr algn="just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5.1: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Avaliar risco gestacional em 100%das gestantes.</a:t>
            </a:r>
          </a:p>
          <a:p>
            <a:pPr algn="just">
              <a:buNone/>
            </a:pPr>
            <a:endParaRPr lang="es-CO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lipse 3"/>
          <p:cNvSpPr/>
          <p:nvPr/>
        </p:nvSpPr>
        <p:spPr>
          <a:xfrm>
            <a:off x="2071670" y="3500438"/>
            <a:ext cx="4286280" cy="2643206"/>
          </a:xfrm>
          <a:prstGeom prst="ellipse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 as usuárias avaliadas esta meta atingiu 100%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34" y="-214338"/>
            <a:ext cx="8229600" cy="785818"/>
          </a:xfrm>
        </p:spPr>
        <p:txBody>
          <a:bodyPr>
            <a:normAutofit/>
          </a:bodyPr>
          <a:lstStyle/>
          <a:p>
            <a:pPr algn="ctr"/>
            <a:r>
              <a:rPr lang="es-CO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Resultados</a:t>
            </a:r>
            <a:endParaRPr lang="es-CO" sz="3200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1000108"/>
            <a:ext cx="8715436" cy="4929222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Objetivo 6: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Promover a saúde das gestantes.</a:t>
            </a:r>
          </a:p>
          <a:p>
            <a:pPr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6.1: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Garantir a 100% das gestantes com orientação nutricional durante a gestação.</a:t>
            </a:r>
          </a:p>
          <a:p>
            <a:pPr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6.2: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Promover o aleitamento materno exclusivo a 100% das gestantes.</a:t>
            </a:r>
          </a:p>
          <a:p>
            <a:pPr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6.3: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Orientar 100% das gestantes sobre os cuidados como recém-nascido</a:t>
            </a:r>
          </a:p>
          <a:p>
            <a:pPr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6.4: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Orientar 100% das gestantes sobre anticoncepção após o parto.</a:t>
            </a:r>
          </a:p>
          <a:p>
            <a:pPr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6.5: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Orientar 100% das gestantes sobre os riscos do tabagismo e do uso de álcool e drogas na gestação.</a:t>
            </a:r>
          </a:p>
          <a:p>
            <a:pPr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6.6: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Orientar 100% das gestantes sobre higiene bucal.</a:t>
            </a:r>
          </a:p>
          <a:p>
            <a:pPr algn="just">
              <a:buNone/>
            </a:pPr>
            <a:endParaRPr lang="pt-BR" sz="2400" dirty="0" smtClean="0"/>
          </a:p>
          <a:p>
            <a:pPr algn="just">
              <a:buNone/>
            </a:pPr>
            <a:endParaRPr lang="pt-BR" sz="2400" dirty="0" smtClean="0"/>
          </a:p>
          <a:p>
            <a:pPr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endParaRPr lang="pt-BR" sz="2400" dirty="0" smtClean="0"/>
          </a:p>
          <a:p>
            <a:pPr algn="just">
              <a:buNone/>
            </a:pPr>
            <a:endParaRPr lang="es-CO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1641" y="260648"/>
            <a:ext cx="8229600" cy="785818"/>
          </a:xfrm>
        </p:spPr>
        <p:txBody>
          <a:bodyPr>
            <a:normAutofit/>
          </a:bodyPr>
          <a:lstStyle/>
          <a:p>
            <a:pPr algn="ctr"/>
            <a:r>
              <a:rPr lang="es-CO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Resultados</a:t>
            </a:r>
            <a:endParaRPr lang="es-CO" sz="3200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785794"/>
            <a:ext cx="8358246" cy="500066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t-BR" sz="2200" dirty="0" smtClean="0">
                <a:latin typeface="Arial" pitchFamily="34" charset="0"/>
                <a:cs typeface="Arial" pitchFamily="34" charset="0"/>
              </a:rPr>
              <a:t>    </a:t>
            </a:r>
            <a:endParaRPr lang="es-CO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lipse 3"/>
          <p:cNvSpPr/>
          <p:nvPr/>
        </p:nvSpPr>
        <p:spPr>
          <a:xfrm>
            <a:off x="2411760" y="2132856"/>
            <a:ext cx="3786214" cy="3071834"/>
          </a:xfrm>
          <a:prstGeom prst="ellipse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 as usuárias avaliadas estas metas atingiram 100%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785818"/>
          </a:xfrm>
        </p:spPr>
        <p:txBody>
          <a:bodyPr>
            <a:normAutofit/>
          </a:bodyPr>
          <a:lstStyle/>
          <a:p>
            <a:pPr algn="ctr"/>
            <a:r>
              <a:rPr lang="es-CO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Resultados</a:t>
            </a:r>
            <a:endParaRPr lang="es-CO" sz="3200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340768"/>
            <a:ext cx="8358246" cy="457203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t-BR" sz="22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pt-BR" sz="2400" b="1" u="sng" dirty="0" smtClean="0">
                <a:latin typeface="Arial" pitchFamily="34" charset="0"/>
                <a:cs typeface="Arial" pitchFamily="34" charset="0"/>
              </a:rPr>
              <a:t>Atenção ao puerpério</a:t>
            </a:r>
          </a:p>
          <a:p>
            <a:pPr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Objetivo 1: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Ampliar a cobertura da atenção ás puérperas de 85% para 100%.</a:t>
            </a:r>
          </a:p>
          <a:p>
            <a:pPr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1.1: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Garantir a 100% das puérperas cadastradas no programa de Pré-Natal e Puerpério da unidade de Saúde consulta puerperal antes dos 42 dias após o parto.</a:t>
            </a:r>
          </a:p>
          <a:p>
            <a:pPr algn="just">
              <a:buNone/>
            </a:pPr>
            <a:endParaRPr lang="es-CO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lipse 3"/>
          <p:cNvSpPr/>
          <p:nvPr/>
        </p:nvSpPr>
        <p:spPr>
          <a:xfrm>
            <a:off x="2411760" y="4005064"/>
            <a:ext cx="3857652" cy="2643206"/>
          </a:xfrm>
          <a:prstGeom prst="ellipse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 as usuárias avaliadas esta meta atingiu 100%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785818"/>
          </a:xfrm>
        </p:spPr>
        <p:txBody>
          <a:bodyPr>
            <a:normAutofit/>
          </a:bodyPr>
          <a:lstStyle/>
          <a:p>
            <a:pPr algn="ctr"/>
            <a:r>
              <a:rPr lang="es-CO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Resultados</a:t>
            </a:r>
            <a:endParaRPr lang="es-CO" sz="3200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857232"/>
            <a:ext cx="8358246" cy="5786478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pt-BR" sz="2200" dirty="0" smtClean="0">
                <a:latin typeface="Arial" pitchFamily="34" charset="0"/>
                <a:cs typeface="Arial" pitchFamily="34" charset="0"/>
              </a:rPr>
              <a:t>    </a:t>
            </a: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Objetivo 2: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Melhorar a qualidade da atenção ás puérperas.</a:t>
            </a:r>
          </a:p>
          <a:p>
            <a:pPr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2.1: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Examinar as mamas em 100% das puérperas cadastradas no Programa.</a:t>
            </a:r>
          </a:p>
          <a:p>
            <a:pPr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2.2: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Examinar o abdome em 100% das puérperas cadastradas no Programa.</a:t>
            </a:r>
          </a:p>
          <a:p>
            <a:pPr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2.3: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Realizar exame ginecológico em 100 %das puérperas cadastradas no Programa.</a:t>
            </a:r>
          </a:p>
          <a:p>
            <a:pPr algn="just"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   Meta 2.4: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Avaliar o estado psíquico em 100% das puérperas cadastradas no Programa.</a:t>
            </a:r>
          </a:p>
          <a:p>
            <a:pPr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2.5: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Avaliar intercorrências em 100% das puérperas cadastradas no Programa.</a:t>
            </a:r>
          </a:p>
          <a:p>
            <a:pPr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2.6: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Prescrever a 100% das puérperas um dos métodos de anticoncepção.</a:t>
            </a:r>
          </a:p>
          <a:p>
            <a:pPr algn="just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es-CO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785818"/>
          </a:xfrm>
        </p:spPr>
        <p:txBody>
          <a:bodyPr>
            <a:normAutofit/>
          </a:bodyPr>
          <a:lstStyle/>
          <a:p>
            <a:pPr algn="ctr"/>
            <a:r>
              <a:rPr lang="es-CO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Resultados</a:t>
            </a:r>
            <a:endParaRPr lang="es-CO" sz="3200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857232"/>
            <a:ext cx="8358246" cy="5786478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pt-BR" sz="2200" dirty="0" smtClean="0">
                <a:latin typeface="Arial" pitchFamily="34" charset="0"/>
                <a:cs typeface="Arial" pitchFamily="34" charset="0"/>
              </a:rPr>
              <a:t>    </a:t>
            </a: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Objetivo 2: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Melhorar a qualidade da atenção ás puérperas.</a:t>
            </a:r>
          </a:p>
          <a:p>
            <a:pPr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2.1: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Examinar as mamas em 100% das puérperas cadastradas no Programa.</a:t>
            </a:r>
          </a:p>
          <a:p>
            <a:pPr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2.2: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Examinar o abdome em 100% das puérperas cadastradas no Programa.</a:t>
            </a:r>
          </a:p>
          <a:p>
            <a:pPr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2.3: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Realizar exame ginecológico em 100 %das puérperas cadastradas no Programa.</a:t>
            </a:r>
          </a:p>
          <a:p>
            <a:pPr algn="just"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   Meta 2.4: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Avaliar o estado psíquico em 100% das puérperas cadastradas no Programa.</a:t>
            </a:r>
          </a:p>
          <a:p>
            <a:pPr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2.5: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Avaliar intercorrências em 100% das puérperas cadastradas no Programa.</a:t>
            </a:r>
          </a:p>
          <a:p>
            <a:pPr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2.6: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Prescrever a 100% das puérperas um dos métodos de anticoncepção.</a:t>
            </a:r>
          </a:p>
          <a:p>
            <a:pPr algn="just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es-CO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392909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28694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Introdução</a:t>
            </a:r>
            <a:endParaRPr lang="pt-BR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980728"/>
            <a:ext cx="8501154" cy="5688632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50000"/>
              </a:lnSpc>
              <a:buNone/>
            </a:pPr>
            <a:r>
              <a:rPr lang="pt-BR" dirty="0" smtClean="0"/>
              <a:t>   		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A atenção no Pré-natal e do puerpério é o conjunto de ações realizadas antes, durante e depois do período gestacional visando um atendimento global da saúde materno-fetal. Deve ser desenvolvida de maneira individualizada e procurando sempre qualidade e resolubilidade do processo de atenção à saúde da mulher e do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concepto. </a:t>
            </a: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assistência ao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pré-natal e do puerpério de qualidade é uma estratégia importante na redução da mortalidade materna e perinatal visto que muitas patologias no período gravídico-puerperal podem ser diagnosticadas precocemente, bem como tratadas e/ou controladas a fim de prevenir complicações no que diz respeito ao binômio mãe e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filho.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	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	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34" y="-142900"/>
            <a:ext cx="8229600" cy="785818"/>
          </a:xfrm>
        </p:spPr>
        <p:txBody>
          <a:bodyPr>
            <a:normAutofit/>
          </a:bodyPr>
          <a:lstStyle/>
          <a:p>
            <a:pPr algn="ctr"/>
            <a:r>
              <a:rPr lang="es-CO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Resultados</a:t>
            </a:r>
            <a:endParaRPr lang="es-CO" sz="3200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1000108"/>
            <a:ext cx="8786874" cy="528641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t-BR" sz="22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Objetivo 3: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Melhorar a adesão das mães ao puerpério. </a:t>
            </a:r>
          </a:p>
          <a:p>
            <a:pPr algn="just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3.1: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Realizar busca ativa em 100% das puérperas que não realizaram a consulta de puerpério até 30 dias após o parto.</a:t>
            </a:r>
          </a:p>
          <a:p>
            <a:pPr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  	</a:t>
            </a:r>
          </a:p>
          <a:p>
            <a:pPr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   </a:t>
            </a:r>
          </a:p>
          <a:p>
            <a:pPr algn="just">
              <a:buNone/>
            </a:pPr>
            <a:r>
              <a:rPr lang="pt-BR" sz="22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>
              <a:buNone/>
            </a:pPr>
            <a:endParaRPr lang="es-CO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825" y="3284984"/>
            <a:ext cx="5084763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229600" cy="785818"/>
          </a:xfrm>
        </p:spPr>
        <p:txBody>
          <a:bodyPr>
            <a:normAutofit/>
          </a:bodyPr>
          <a:lstStyle/>
          <a:p>
            <a:pPr algn="ctr"/>
            <a:r>
              <a:rPr lang="es-CO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Resultados</a:t>
            </a:r>
            <a:endParaRPr lang="es-CO" sz="3200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556792"/>
            <a:ext cx="8358246" cy="457203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Objetivo 4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: Melhorar o registro das informações.</a:t>
            </a:r>
          </a:p>
          <a:p>
            <a:pPr algn="just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4.1: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Manter registro na ficha de acompanhamento  do Programa 100% das puérperas.</a:t>
            </a:r>
          </a:p>
          <a:p>
            <a:pPr algn="just">
              <a:buNone/>
            </a:pP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  </a:t>
            </a:r>
            <a:endParaRPr lang="es-CO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lipse 3"/>
          <p:cNvSpPr/>
          <p:nvPr/>
        </p:nvSpPr>
        <p:spPr>
          <a:xfrm>
            <a:off x="2214546" y="3714752"/>
            <a:ext cx="3857652" cy="2643206"/>
          </a:xfrm>
          <a:prstGeom prst="ellipse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 as usuárias avaliadas esta meta atingiu 100%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34" y="-142900"/>
            <a:ext cx="8229600" cy="785818"/>
          </a:xfrm>
        </p:spPr>
        <p:txBody>
          <a:bodyPr>
            <a:normAutofit/>
          </a:bodyPr>
          <a:lstStyle/>
          <a:p>
            <a:pPr algn="ctr"/>
            <a:r>
              <a:rPr lang="es-CO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Resultados</a:t>
            </a:r>
            <a:endParaRPr lang="es-CO" sz="3200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714356"/>
            <a:ext cx="8786874" cy="528641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t-BR" sz="22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Objetivo 5: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Promover a saúde das puérperas.</a:t>
            </a:r>
          </a:p>
          <a:p>
            <a:pPr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5.1: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Orientar 100% das puérperas cadastradas no Programa sobre os cuidados do recém-nascido.</a:t>
            </a:r>
          </a:p>
          <a:p>
            <a:pPr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5.2: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Orientar 100% das puérperas cadastradas no Programa sobre aleitamento materno exclusivo.</a:t>
            </a:r>
          </a:p>
          <a:p>
            <a:pPr algn="just"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   Meta 5.3: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Orientar 100% das puérperas cadastradas no Programa de Pré-Natal e Puerpério sobre planejamento familiar.</a:t>
            </a:r>
          </a:p>
          <a:p>
            <a:pPr algn="just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BR" sz="22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>
              <a:buNone/>
            </a:pPr>
            <a:endParaRPr lang="es-CO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lipse 3"/>
          <p:cNvSpPr/>
          <p:nvPr/>
        </p:nvSpPr>
        <p:spPr>
          <a:xfrm>
            <a:off x="1571604" y="4214818"/>
            <a:ext cx="3857652" cy="2428892"/>
          </a:xfrm>
          <a:prstGeom prst="ellipse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 as usuárias avaliadas estas metas atingiram 100%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Discussão</a:t>
            </a:r>
            <a:endParaRPr lang="es-ES_tradnl" sz="32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67808"/>
          </a:xfrm>
        </p:spPr>
        <p:txBody>
          <a:bodyPr/>
          <a:lstStyle/>
          <a:p>
            <a:pPr algn="just">
              <a:lnSpc>
                <a:spcPct val="90000"/>
              </a:lnSpc>
              <a:buNone/>
            </a:pPr>
            <a:r>
              <a:rPr lang="pt-BR" sz="2800" dirty="0" smtClean="0">
                <a:solidFill>
                  <a:schemeClr val="accent4"/>
                </a:solidFill>
              </a:rPr>
              <a:t>  </a:t>
            </a:r>
            <a:r>
              <a:rPr lang="pt-BR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Importância da intervenção para a equipe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pt-BR" sz="2800" dirty="0" smtClean="0"/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A intervenção está incorporada à rotina da equipe e é capaz de absorver estas mudanças e adaptar-se para suprir as necessidades.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Capacitação da equipe de forma sistemática.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Definição do papel de cada membro da equipe neste projeto.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Execução de outras ações programáticas (sem prejuízo para outros grupos populacionais).    </a:t>
            </a:r>
          </a:p>
          <a:p>
            <a:pPr algn="just">
              <a:lnSpc>
                <a:spcPct val="90000"/>
              </a:lnSpc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Discussão</a:t>
            </a:r>
            <a:endParaRPr lang="es-ES_tradnl" sz="32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67808"/>
          </a:xfrm>
        </p:spPr>
        <p:txBody>
          <a:bodyPr/>
          <a:lstStyle/>
          <a:p>
            <a:pPr algn="just">
              <a:lnSpc>
                <a:spcPct val="90000"/>
              </a:lnSpc>
              <a:buNone/>
            </a:pPr>
            <a:r>
              <a:rPr lang="pt-BR" sz="2800" dirty="0" smtClean="0">
                <a:solidFill>
                  <a:schemeClr val="accent4"/>
                </a:solidFill>
              </a:rPr>
              <a:t>   </a:t>
            </a:r>
            <a:r>
              <a:rPr lang="pt-BR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Importância da intervenção para o serviço</a:t>
            </a:r>
          </a:p>
          <a:p>
            <a:pPr algn="just">
              <a:buFont typeface="Wingdings" pitchFamily="2" charset="2"/>
              <a:buChar char="Ø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Melhor qualidade dos registros médicos e da equipe de enfermagem.</a:t>
            </a:r>
          </a:p>
          <a:p>
            <a:pPr algn="just">
              <a:buFont typeface="Wingdings" pitchFamily="2" charset="2"/>
              <a:buChar char="Ø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Maior agilidade no pedido e resultado dos exames complementares</a:t>
            </a:r>
          </a:p>
          <a:p>
            <a:pPr algn="just">
              <a:buFont typeface="Wingdings" pitchFamily="2" charset="2"/>
              <a:buChar char="Ø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Maior ênfase na realização do exame ginecológico, exame clínico das mamas, exame do abdome e na estratificação de risco gestacional.</a:t>
            </a:r>
          </a:p>
          <a:p>
            <a:pPr algn="just">
              <a:buFont typeface="Wingdings" pitchFamily="2" charset="2"/>
              <a:buChar char="Ø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Reorganização e reestruturação dos serviços.</a:t>
            </a:r>
          </a:p>
          <a:p>
            <a:pPr algn="just">
              <a:buNone/>
            </a:pPr>
            <a:endParaRPr lang="es-ES_tradnl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648072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Discussão</a:t>
            </a:r>
            <a:endParaRPr lang="es-ES_tradnl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0034" y="1428736"/>
            <a:ext cx="8229600" cy="438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pt-BR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Importância da intervenção (comunidade)</a:t>
            </a:r>
          </a:p>
          <a:p>
            <a:pPr algn="just">
              <a:buFont typeface="Wingdings" pitchFamily="2" charset="2"/>
              <a:buChar char="Ø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Respondeu de forma positiva às mudanças do cuidado recebido na unidade.</a:t>
            </a:r>
          </a:p>
          <a:p>
            <a:pPr algn="just">
              <a:buFont typeface="Wingdings" pitchFamily="2" charset="2"/>
              <a:buChar char="Ø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Atendimento prioritário as gestantes e puérperas.</a:t>
            </a:r>
          </a:p>
          <a:p>
            <a:pPr algn="just">
              <a:buFont typeface="Wingdings" pitchFamily="2" charset="2"/>
              <a:buChar char="Ø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Início dos atendimentos a gestante de baixo risco pelos clínicos gerais em conjunto com a ginecologista</a:t>
            </a:r>
          </a:p>
          <a:p>
            <a:pPr algn="just">
              <a:buFont typeface="Wingdings" pitchFamily="2" charset="2"/>
              <a:buChar char="Ø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Convidada a participar das educações em saúde através das conversas e folders distribuídos pelas ACS. </a:t>
            </a:r>
          </a:p>
          <a:p>
            <a:pPr algn="just">
              <a:buFont typeface="Wingdings" pitchFamily="2" charset="2"/>
              <a:buChar char="Ø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Melhoria na ampliação da cobertura das usuárias.</a:t>
            </a:r>
          </a:p>
          <a:p>
            <a:pPr>
              <a:buFont typeface="Wingdings" pitchFamily="2" charset="2"/>
              <a:buChar char="v"/>
            </a:pPr>
            <a:endParaRPr lang="pt-BR" dirty="0" smtClean="0"/>
          </a:p>
          <a:p>
            <a:pPr>
              <a:buNone/>
            </a:pPr>
            <a:endParaRPr lang="es-ES_tradnl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Discussão</a:t>
            </a:r>
            <a:endParaRPr lang="es-ES_tradnl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438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pt-BR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Mudança para viabilizar sua continuidade após o término do curso.</a:t>
            </a:r>
          </a:p>
          <a:p>
            <a:pPr algn="just">
              <a:buFont typeface="Wingdings" pitchFamily="2" charset="2"/>
              <a:buChar char="Ø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Necessidade de priorização da atenção das gestantes e puérperas, em especial as de alto risco.</a:t>
            </a:r>
          </a:p>
          <a:p>
            <a:pPr algn="just">
              <a:buFont typeface="Wingdings" pitchFamily="2" charset="2"/>
              <a:buChar char="Ø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Garantir e manter a capacitação de toda equipe de forma sistemática e permanente</a:t>
            </a:r>
          </a:p>
          <a:p>
            <a:pPr algn="just">
              <a:buFont typeface="Wingdings" pitchFamily="2" charset="2"/>
              <a:buChar char="Ø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Garantir o completamento dos recursos humanos necessários. </a:t>
            </a:r>
          </a:p>
          <a:p>
            <a:pPr marL="0" indent="0">
              <a:buNone/>
            </a:pPr>
            <a:endParaRPr lang="es-ES_tradnl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29600" cy="1000132"/>
          </a:xfrm>
        </p:spPr>
        <p:txBody>
          <a:bodyPr>
            <a:noAutofit/>
          </a:bodyPr>
          <a:lstStyle/>
          <a:p>
            <a:pPr algn="ctr"/>
            <a:r>
              <a:rPr lang="pt-BR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Reflexão crítica sobre o processo pessoal de aprendizagem</a:t>
            </a:r>
            <a:endParaRPr lang="pt-BR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2276872"/>
            <a:ext cx="8572560" cy="4248472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    	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N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o início do curso não entendia a importância nem a necessidade de realizar o curso, mas com o decorrer do tempo soube como é que funciona o SUS no Brasil e do comportamento dos indicadores e problemas de saúde, que mais incidem na população e que podemos fazer algo para solucioná-los. </a:t>
            </a:r>
          </a:p>
          <a:p>
            <a:pPr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         Cria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um espaço para nosso vínculo com os demais profissionais da unidade de saúde, assim como com a comunidade, desse jeito nos mostra a realidade do município proporcionando o melhoramento do estado de saúde da comunidade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Referências:</a:t>
            </a:r>
            <a:endParaRPr lang="pt-BR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158" y="1643050"/>
            <a:ext cx="8229600" cy="4389120"/>
          </a:xfrm>
        </p:spPr>
        <p:txBody>
          <a:bodyPr>
            <a:normAutofit/>
          </a:bodyPr>
          <a:lstStyle/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BRASIL. Ministério da Saúde. Cadernos de Atenção Básica, no 32: atenção ao pré-natal de baixo risco.Brasília: Ministério da Saúde, 2013.</a:t>
            </a:r>
          </a:p>
          <a:p>
            <a:pPr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BRASIL. Ministério da Saúde.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Pré-natal e puerpério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: atenção qualificada e humanizada. Brasília: Ministério da Saúde, 2006b, 160 p.</a:t>
            </a:r>
          </a:p>
          <a:p>
            <a:pPr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Fonte: IBGE. Censos Demográficos do Brasil 2010. NEPO/UNICAMP</a:t>
            </a:r>
          </a:p>
          <a:p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na Luiza\Downloads\IMG_20150204_103728 (3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52513"/>
            <a:ext cx="7128791" cy="475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2843808" y="5980638"/>
            <a:ext cx="3179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Figura 7 – Equipe da UBS de </a:t>
            </a:r>
            <a:r>
              <a:rPr lang="pt-BR" sz="1400" dirty="0" err="1" smtClean="0"/>
              <a:t>Itaara</a:t>
            </a:r>
            <a:r>
              <a:rPr lang="pt-BR" sz="1400" dirty="0" smtClean="0"/>
              <a:t>/RS</a:t>
            </a:r>
            <a:r>
              <a:rPr lang="pt-BR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58664906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59905"/>
            <a:ext cx="8229600" cy="1139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61" y="2060848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ângulo 3"/>
          <p:cNvSpPr/>
          <p:nvPr/>
        </p:nvSpPr>
        <p:spPr>
          <a:xfrm>
            <a:off x="0" y="1305342"/>
            <a:ext cx="874846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                Apesar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da redução importante da mortalidade infantil no Brasil nas últimas décadas, os indicadores de óbitos neonatais e mortalidade materna apresentaram uma velocidade de queda aquém do desejado.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Um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número expressivo de mortes ainda faz parte da realidade social e sanitária no brasil. Tais mortes ainda ocorrem por causas evitáveis, principalmente no que diz respeito às ações dos serviços de saúde e, entre elas, a atenção pré-natal, ao parto,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puerpério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e ao recém-nascido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BRASIL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. Ministério da Saúde. Cadernos de Atenção Básica, no 32: atenção ao pré-natal de baixo risco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. Brasília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: Ministério da Saúde,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2013 p15 -21)</a:t>
            </a: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Razões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pelas quais se faz importante a realização deste projeto de intervenção na UBS Itaara,/RS.</a:t>
            </a:r>
          </a:p>
        </p:txBody>
      </p:sp>
    </p:spTree>
    <p:extLst>
      <p:ext uri="{BB962C8B-B14F-4D97-AF65-F5344CB8AC3E}">
        <p14:creationId xmlns:p14="http://schemas.microsoft.com/office/powerpoint/2010/main" val="346707983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4348" y="2714620"/>
            <a:ext cx="8229600" cy="1071570"/>
          </a:xfrm>
        </p:spPr>
        <p:txBody>
          <a:bodyPr>
            <a:noAutofit/>
          </a:bodyPr>
          <a:lstStyle/>
          <a:p>
            <a:pPr algn="ctr"/>
            <a:r>
              <a:rPr lang="pt-BR" sz="4400" b="1" dirty="0" smtClean="0">
                <a:latin typeface="Arial" pitchFamily="34" charset="0"/>
                <a:cs typeface="Arial" pitchFamily="34" charset="0"/>
              </a:rPr>
              <a:t>OBRIGADA</a:t>
            </a:r>
            <a:endParaRPr lang="pt-BR" sz="4400" b="1" dirty="0"/>
          </a:p>
        </p:txBody>
      </p:sp>
    </p:spTree>
  </p:cSld>
  <p:clrMapOvr>
    <a:masterClrMapping/>
  </p:clrMapOvr>
  <p:transition spd="slow">
    <p:newsflash/>
    <p:sndAc>
      <p:stSnd loop="1"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928694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Introdução</a:t>
            </a:r>
            <a:endParaRPr lang="pt-BR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628800"/>
            <a:ext cx="8572592" cy="4857784"/>
          </a:xfrm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Em 1º de janeiro de 1997 foi criado pela Lei Estadual nº 10.643 de 1995 o município de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Itaara, possui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atualmente 5.010 de habitantes, segundo estimativa do IBGE (2010). Seu nome significa "Pedra Alta ou Altar de Pedra", de acordo com a tradução do Tupi-Guarani. Com área territorial de 172,4 Km² e altitude média de 425 metros, Itaara está a 295 Km da Capital, Porto alegre, e a 14 Km de Santa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Maria, seus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limites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territoriais são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com três municípios: Júlio de Castilhos, Santa Maria e São Martinho da Serra.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174891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8352928" cy="5561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1259632" y="6295037"/>
            <a:ext cx="68207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400" dirty="0" smtClean="0"/>
              <a:t>Figura 1 – Ponte turística “Garganta do diabo” pertencente ao município de </a:t>
            </a:r>
            <a:r>
              <a:rPr lang="pt-BR" sz="1400" dirty="0" err="1" smtClean="0"/>
              <a:t>Itaara</a:t>
            </a:r>
            <a:r>
              <a:rPr lang="pt-BR" sz="1400" dirty="0" smtClean="0"/>
              <a:t>/RS.</a:t>
            </a:r>
            <a:endParaRPr lang="pt-BR" sz="1400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654032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Introdução</a:t>
            </a:r>
            <a:endParaRPr lang="pt-BR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1285860"/>
            <a:ext cx="8644030" cy="5286412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50000"/>
              </a:lnSpc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O sistema de saúde de Itaara é formado por uma única unidade de saúde, chamada de Ambulatório Médico e 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CRAS, tem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características de UBS tradicionais, com atenção básica à saúde, mas também presta serviços ambulatoriais e de urgências e emergências, ainda estamos aguardando a implementação nas UBS da ESF.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Contamos com três médicos gerais, dois enfermeiros, um farmacêutico, dois odontólogos, quatro ACS, dois recepcionistas, dois técnicos de enfermagem, cinco motoristas, um técnico administrativo, dois funcionários para serviços gerais 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três agentes de vigilância em saúde..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Ainda não contamos com disponibilidade de NASF nem disponibilidade de CEO, quando necessário os pacientes são encaminhados ao Hospital Universitário de Santa Maria RS, nossa principal referência.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Backup Abelis 29.05.2015\Documentos\para arreglar las tarefas\septiembre\20150901_1005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97" y="908721"/>
            <a:ext cx="7816805" cy="496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771800" y="6101412"/>
            <a:ext cx="30721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Figura 2 – Frente da UBS de </a:t>
            </a:r>
            <a:r>
              <a:rPr lang="pt-BR" sz="1400" dirty="0" err="1" smtClean="0"/>
              <a:t>Itaara</a:t>
            </a:r>
            <a:r>
              <a:rPr lang="pt-BR" sz="1400" dirty="0" smtClean="0"/>
              <a:t>/RS</a:t>
            </a:r>
            <a:endParaRPr lang="pt-BR" sz="1400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654032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Introdução</a:t>
            </a:r>
            <a:endParaRPr lang="pt-BR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1428736"/>
            <a:ext cx="8572560" cy="500066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Antes da intervenção tínhamos 47% (35) de cobertura para o pré-natal e 85% (51) para puerpério no último ano, segundo caderno de ações programáticas. 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 meta estipulada foi aumentar de 47% para 80% para pré-natal e de 85% para 100% para puerpério.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O projeto de intervenção será uma estratégia fundamental para ampliação da cobertura e melhorar a situação da atenção a saúde de nossa população. 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x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2021</TotalTime>
  <Words>2110</Words>
  <Application>Microsoft Office PowerPoint</Application>
  <PresentationFormat>Apresentação na tela (4:3)</PresentationFormat>
  <Paragraphs>227</Paragraphs>
  <Slides>40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40</vt:i4>
      </vt:variant>
    </vt:vector>
  </HeadingPairs>
  <TitlesOfParts>
    <vt:vector size="41" baseType="lpstr">
      <vt:lpstr>Fluxo</vt:lpstr>
      <vt:lpstr>Apresentação do PowerPoint</vt:lpstr>
      <vt:lpstr>Apresentação do PowerPoint</vt:lpstr>
      <vt:lpstr>Introdução</vt:lpstr>
      <vt:lpstr>Apresentação do PowerPoint</vt:lpstr>
      <vt:lpstr>Introdução</vt:lpstr>
      <vt:lpstr>Apresentação do PowerPoint</vt:lpstr>
      <vt:lpstr>Introdução</vt:lpstr>
      <vt:lpstr>Apresentação do PowerPoint</vt:lpstr>
      <vt:lpstr>Introdução</vt:lpstr>
      <vt:lpstr>Objetivo Geral</vt:lpstr>
      <vt:lpstr>Apresentação do PowerPoint</vt:lpstr>
      <vt:lpstr>Metodologia</vt:lpstr>
      <vt:lpstr>Metodologia</vt:lpstr>
      <vt:lpstr>Metodologia</vt:lpstr>
      <vt:lpstr>Logística</vt:lpstr>
      <vt:lpstr>Resultados Pré-natal e Puerpério</vt:lpstr>
      <vt:lpstr>Resultados</vt:lpstr>
      <vt:lpstr>Resultados</vt:lpstr>
      <vt:lpstr>   </vt:lpstr>
      <vt:lpstr>Apresentação do PowerPoint</vt:lpstr>
      <vt:lpstr>Meta 2.9. Garantir a primeira consulta odontológica programática para 100% das gestantes cadastradas.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Discussão</vt:lpstr>
      <vt:lpstr>Discussão</vt:lpstr>
      <vt:lpstr>Discussão</vt:lpstr>
      <vt:lpstr>Discussão</vt:lpstr>
      <vt:lpstr>Reflexão crítica sobre o processo pessoal de aprendizagem</vt:lpstr>
      <vt:lpstr>Referências:</vt:lpstr>
      <vt:lpstr>Apresentação do PowerPoint</vt:lpstr>
      <vt:lpstr>OBRIGADA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Microsoft User</dc:creator>
  <cp:lastModifiedBy>ABELIS</cp:lastModifiedBy>
  <cp:revision>204</cp:revision>
  <dcterms:created xsi:type="dcterms:W3CDTF">2015-07-28T18:21:13Z</dcterms:created>
  <dcterms:modified xsi:type="dcterms:W3CDTF">2015-09-13T19:53:15Z</dcterms:modified>
</cp:coreProperties>
</file>