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99" r:id="rId4"/>
    <p:sldId id="301" r:id="rId5"/>
    <p:sldId id="302" r:id="rId6"/>
    <p:sldId id="298" r:id="rId7"/>
    <p:sldId id="303" r:id="rId8"/>
    <p:sldId id="304" r:id="rId9"/>
    <p:sldId id="260" r:id="rId10"/>
    <p:sldId id="261" r:id="rId11"/>
    <p:sldId id="262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1" r:id="rId38"/>
    <p:sldId id="292" r:id="rId39"/>
    <p:sldId id="293" r:id="rId40"/>
    <p:sldId id="294" r:id="rId41"/>
    <p:sldId id="305" r:id="rId42"/>
    <p:sldId id="296" r:id="rId4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c\Documents\especialidad\unidade%204\tema%201\Planiha%20pre%20natal_ARCADIO_FINAL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c\Documents\especialidad\unidade%203\tema%2016%20recuperacao\Planilha%20Coleta%20Puerp&#233;rio_Arcadio_05_07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c\Documents\especialidad\unidade%204\tema%201\Planilha%20Coleta%20Puerp&#233;rio_Arcadio_05_07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c\Documents\especialidad\unidade%204\tema%201\Planiha%20pre%20natal_ARCADIO_FINAL.xl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c\Documents\especialidad\unidade%204\tema%201\Planilha%20Coleta%20Puerp&#233;rio_Arcadio_05_07.xls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c\Documents\especialidad\unidade%204\tema%201\Planiha%20pre%20natal_ARCADIO_FINAL.xls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c\Documents\especialidad\unidade%204\tema%201\Planiha%20pre%20natal_ARCADIO_FINAL.xls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c\Documents\especialidad\unidade%204\tema%201\Planiha%20pre%20natal_ARCADIO_FINAL.xls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c\Documents\especialidad\unidade%204\tema%201\Planiha%20pre%20natal_ARCADIO_FINAL.xls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c\Documents\especialidad\unidade%204\tema%201\Planiha%20pre%20natal_ARCADIO_FINAL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c\Documents\especialidad\unidade%204\tema%201\Planilha%20Coleta%20Puerp&#233;rio_Arcadio_05_07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c\Documents\especialidad\unidade%204\tema%201\Planiha%20pre%20natal_ARCADIO_FINAL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c\Documents\especialidad\unidade%204\tema%201\Planiha%20pre%20natal_ARCADIO_FINAL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c\Documents\especialidad\unidade%204\tema%201\Planiha%20pre%20natal_ARCADIO_FINAL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c\Documents\especialidad\unidade%204\tema%201\Planiha%20pre%20natal_ARCADIO_FINAL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c\Documents\especialidad\unidade%204\tema%201\Planiha%20pre%20natal_ARCADIO_FINAL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c\Documents\especialidad\unidade%204\tema%201\Planiha%20pre%20natal_ARCADIO_FINAL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c\Documents\especialidad\unidade%204\tema%201\Planilha%20Coleta%20Puerp&#233;rio_Arcadio_05_07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VE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Indicadores!$C$5</c:f>
              <c:strCache>
                <c:ptCount val="1"/>
                <c:pt idx="0">
                  <c:v>Proporção de gestantes cadastradas no Programa de Pré-natal. 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showVal val="1"/>
          </c:dLbls>
          <c:cat>
            <c:strRef>
              <c:f>Indicadores!$D$4:$G$4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Indicadores!$D$5:$G$5</c:f>
              <c:numCache>
                <c:formatCode>0.0%</c:formatCode>
                <c:ptCount val="4"/>
                <c:pt idx="0">
                  <c:v>0.72972972972972971</c:v>
                </c:pt>
                <c:pt idx="1">
                  <c:v>1</c:v>
                </c:pt>
                <c:pt idx="2">
                  <c:v>0.78378378378378377</c:v>
                </c:pt>
                <c:pt idx="3">
                  <c:v>0</c:v>
                </c:pt>
              </c:numCache>
            </c:numRef>
          </c:val>
        </c:ser>
        <c:axId val="55632256"/>
        <c:axId val="55633792"/>
      </c:barChart>
      <c:catAx>
        <c:axId val="5563225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VE"/>
          </a:p>
        </c:txPr>
        <c:crossAx val="55633792"/>
        <c:crosses val="autoZero"/>
        <c:auto val="1"/>
        <c:lblAlgn val="ctr"/>
        <c:lblOffset val="100"/>
      </c:catAx>
      <c:valAx>
        <c:axId val="55633792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VE"/>
          </a:p>
        </c:txPr>
        <c:crossAx val="55632256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VE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VE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Indicadores!$C$18</c:f>
              <c:strCache>
                <c:ptCount val="1"/>
                <c:pt idx="0">
                  <c:v>Proporção de puérperas que tiveram o abdome examinado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dLbls>
            <c:showVal val="1"/>
          </c:dLbls>
          <c:cat>
            <c:strRef>
              <c:f>Indicadores!$D$17:$G$17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Indicadores!$D$18:$G$18</c:f>
              <c:numCache>
                <c:formatCode>0.0%</c:formatCode>
                <c:ptCount val="4"/>
                <c:pt idx="0">
                  <c:v>0.75000000000000366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axId val="36568064"/>
        <c:axId val="36569856"/>
      </c:barChart>
      <c:catAx>
        <c:axId val="3656806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VE"/>
          </a:p>
        </c:txPr>
        <c:crossAx val="36569856"/>
        <c:crosses val="autoZero"/>
        <c:auto val="1"/>
        <c:lblAlgn val="ctr"/>
        <c:lblOffset val="100"/>
      </c:catAx>
      <c:valAx>
        <c:axId val="36569856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VE"/>
          </a:p>
        </c:txPr>
        <c:crossAx val="36568064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VE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VE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Indicadores!$C$24</c:f>
              <c:strCache>
                <c:ptCount val="1"/>
                <c:pt idx="0">
                  <c:v>Proporção de puérperas que receberam exame ginecológico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dLbls>
            <c:showVal val="1"/>
          </c:dLbls>
          <c:cat>
            <c:strRef>
              <c:f>Indicadores!$D$23:$G$23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Indicadores!$D$24:$G$24</c:f>
              <c:numCache>
                <c:formatCode>0.0%</c:formatCode>
                <c:ptCount val="4"/>
                <c:pt idx="0">
                  <c:v>0.62500000000000411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axId val="36589952"/>
        <c:axId val="36591488"/>
      </c:barChart>
      <c:catAx>
        <c:axId val="3658995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VE"/>
          </a:p>
        </c:txPr>
        <c:crossAx val="36591488"/>
        <c:crosses val="autoZero"/>
        <c:auto val="1"/>
        <c:lblAlgn val="ctr"/>
        <c:lblOffset val="100"/>
      </c:catAx>
      <c:valAx>
        <c:axId val="36591488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VE"/>
          </a:p>
        </c:txPr>
        <c:crossAx val="36589952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VE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VE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Indicadores!$C$61</c:f>
              <c:strCache>
                <c:ptCount val="1"/>
                <c:pt idx="0">
                  <c:v>Proporção de gestantes faltosas às consultas que receberam busca ativa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showVal val="1"/>
          </c:dLbls>
          <c:cat>
            <c:strRef>
              <c:f>Indicadores!$D$60:$G$60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Indicadores!$D$61:$G$61</c:f>
              <c:numCache>
                <c:formatCode>0.0%</c:formatCode>
                <c:ptCount val="4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axId val="36656640"/>
        <c:axId val="36658176"/>
      </c:barChart>
      <c:catAx>
        <c:axId val="3665664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VE"/>
          </a:p>
        </c:txPr>
        <c:crossAx val="36658176"/>
        <c:crosses val="autoZero"/>
        <c:auto val="1"/>
        <c:lblAlgn val="ctr"/>
        <c:lblOffset val="100"/>
      </c:catAx>
      <c:valAx>
        <c:axId val="36658176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VE"/>
          </a:p>
        </c:txPr>
        <c:crossAx val="3665664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VE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VE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Indicadores!$C$47</c:f>
              <c:strCache>
                <c:ptCount val="1"/>
                <c:pt idx="0">
                  <c:v>Proporção de puérperas faltosas à consulta que receberam busca ativa.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showVal val="1"/>
          </c:dLbls>
          <c:cat>
            <c:strRef>
              <c:f>Indicadores!$D$46:$G$46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Indicadores!$D$47:$G$47</c:f>
              <c:numCache>
                <c:formatCode>0.0%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axId val="36674176"/>
        <c:axId val="36704640"/>
      </c:barChart>
      <c:catAx>
        <c:axId val="3667417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VE"/>
          </a:p>
        </c:txPr>
        <c:crossAx val="36704640"/>
        <c:crosses val="autoZero"/>
        <c:auto val="1"/>
        <c:lblAlgn val="ctr"/>
        <c:lblOffset val="100"/>
      </c:catAx>
      <c:valAx>
        <c:axId val="36704640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VE"/>
          </a:p>
        </c:txPr>
        <c:crossAx val="36674176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VE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VE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Indicadores!$C$84</c:f>
              <c:strCache>
                <c:ptCount val="1"/>
                <c:pt idx="0">
                  <c:v>Proporção de gestantes que receberam orientação sobre aleitamento materno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dLbls>
            <c:showVal val="1"/>
          </c:dLbls>
          <c:cat>
            <c:strRef>
              <c:f>Indicadores!$D$83:$G$83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Indicadores!$D$84:$G$84</c:f>
              <c:numCache>
                <c:formatCode>0.0%</c:formatCode>
                <c:ptCount val="4"/>
                <c:pt idx="0">
                  <c:v>0.96296296296295558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axId val="36737024"/>
        <c:axId val="36738560"/>
      </c:barChart>
      <c:catAx>
        <c:axId val="3673702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VE"/>
          </a:p>
        </c:txPr>
        <c:crossAx val="36738560"/>
        <c:crosses val="autoZero"/>
        <c:auto val="1"/>
        <c:lblAlgn val="ctr"/>
        <c:lblOffset val="100"/>
      </c:catAx>
      <c:valAx>
        <c:axId val="36738560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VE"/>
          </a:p>
        </c:txPr>
        <c:crossAx val="36737024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VE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VE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Indicadores!$C$89</c:f>
              <c:strCache>
                <c:ptCount val="1"/>
                <c:pt idx="0">
                  <c:v>Proporção de gestantes que receberam orientação sobre cuidados com o recém-nascido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dLbls>
            <c:showVal val="1"/>
          </c:dLbls>
          <c:cat>
            <c:strRef>
              <c:f>Indicadores!$D$88:$G$88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Indicadores!$D$89:$G$89</c:f>
              <c:numCache>
                <c:formatCode>0.0%</c:formatCode>
                <c:ptCount val="4"/>
                <c:pt idx="0">
                  <c:v>0.96296296296295603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axId val="36779136"/>
        <c:axId val="36780672"/>
      </c:barChart>
      <c:catAx>
        <c:axId val="3677913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VE"/>
          </a:p>
        </c:txPr>
        <c:crossAx val="36780672"/>
        <c:crosses val="autoZero"/>
        <c:auto val="1"/>
        <c:lblAlgn val="ctr"/>
        <c:lblOffset val="100"/>
      </c:catAx>
      <c:valAx>
        <c:axId val="36780672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VE"/>
          </a:p>
        </c:txPr>
        <c:crossAx val="36779136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VE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VE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Indicadores!$C$94</c:f>
              <c:strCache>
                <c:ptCount val="1"/>
                <c:pt idx="0">
                  <c:v>Proporção de gestantes que receberam orientação sobre anticoncepção após o parto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showVal val="1"/>
          </c:dLbls>
          <c:cat>
            <c:strRef>
              <c:f>Indicadores!$D$93:$G$93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Indicadores!$D$94:$G$94</c:f>
              <c:numCache>
                <c:formatCode>0.0%</c:formatCode>
                <c:ptCount val="4"/>
                <c:pt idx="0">
                  <c:v>0.96296296296295603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axId val="36821248"/>
        <c:axId val="36827136"/>
      </c:barChart>
      <c:catAx>
        <c:axId val="3682124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VE"/>
          </a:p>
        </c:txPr>
        <c:crossAx val="36827136"/>
        <c:crosses val="autoZero"/>
        <c:auto val="1"/>
        <c:lblAlgn val="ctr"/>
        <c:lblOffset val="100"/>
      </c:catAx>
      <c:valAx>
        <c:axId val="36827136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VE"/>
          </a:p>
        </c:txPr>
        <c:crossAx val="36821248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VE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VE"/>
  <c:chart>
    <c:autoTitleDeleted val="1"/>
    <c:plotArea>
      <c:layout>
        <c:manualLayout>
          <c:layoutTarget val="inner"/>
          <c:xMode val="edge"/>
          <c:yMode val="edge"/>
          <c:x val="0.13333537011577259"/>
          <c:y val="4.8320510390908823E-2"/>
          <c:w val="0.84716318944028302"/>
          <c:h val="0.80954232915576085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Indicadores!$C$99</c:f>
              <c:strCache>
                <c:ptCount val="1"/>
                <c:pt idx="0">
                  <c:v>Proporção de gestantes que receberam orientação sobre os riscos do tabagismo e do uso de álcool e drogas na gestação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dLbls>
            <c:showVal val="1"/>
          </c:dLbls>
          <c:cat>
            <c:strRef>
              <c:f>Indicadores!$D$98:$G$98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Indicadores!$D$99:$G$99</c:f>
              <c:numCache>
                <c:formatCode>0.0%</c:formatCode>
                <c:ptCount val="4"/>
                <c:pt idx="0">
                  <c:v>0.96296296296295603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axId val="36871552"/>
        <c:axId val="36881536"/>
      </c:barChart>
      <c:catAx>
        <c:axId val="3687155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VE"/>
          </a:p>
        </c:txPr>
        <c:crossAx val="36881536"/>
        <c:crosses val="autoZero"/>
        <c:auto val="1"/>
        <c:lblAlgn val="ctr"/>
        <c:lblOffset val="100"/>
      </c:catAx>
      <c:valAx>
        <c:axId val="36881536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VE"/>
          </a:p>
        </c:txPr>
        <c:crossAx val="36871552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VE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VE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Indicadores!$C$104</c:f>
              <c:strCache>
                <c:ptCount val="1"/>
                <c:pt idx="0">
                  <c:v>Proporção de gestantes que receberam  orientação sobre higiene bucal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showVal val="1"/>
          </c:dLbls>
          <c:cat>
            <c:strRef>
              <c:f>Indicadores!$D$103:$G$103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Indicadores!$D$104:$G$104</c:f>
              <c:numCache>
                <c:formatCode>0.0%</c:formatCode>
                <c:ptCount val="4"/>
                <c:pt idx="0">
                  <c:v>0.96296296296295603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axId val="36906496"/>
        <c:axId val="36908032"/>
      </c:barChart>
      <c:catAx>
        <c:axId val="3690649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VE"/>
          </a:p>
        </c:txPr>
        <c:crossAx val="36908032"/>
        <c:crosses val="autoZero"/>
        <c:auto val="1"/>
        <c:lblAlgn val="ctr"/>
        <c:lblOffset val="100"/>
      </c:catAx>
      <c:valAx>
        <c:axId val="36908032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VE"/>
          </a:p>
        </c:txPr>
        <c:crossAx val="36906496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VE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VE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Indicadores!$C$5</c:f>
              <c:strCache>
                <c:ptCount val="1"/>
                <c:pt idx="0">
                  <c:v>Proporção de puérperas com consulta até 42 dias após o parto.     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showVal val="1"/>
          </c:dLbls>
          <c:cat>
            <c:strRef>
              <c:f>Indicadores!$D$4:$G$4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Indicadores!$D$5:$G$5</c:f>
              <c:numCache>
                <c:formatCode>0.0%</c:formatCode>
                <c:ptCount val="4"/>
                <c:pt idx="0">
                  <c:v>0.60000000000000064</c:v>
                </c:pt>
                <c:pt idx="1">
                  <c:v>0.8</c:v>
                </c:pt>
                <c:pt idx="2">
                  <c:v>0.9</c:v>
                </c:pt>
                <c:pt idx="3">
                  <c:v>0</c:v>
                </c:pt>
              </c:numCache>
            </c:numRef>
          </c:val>
        </c:ser>
        <c:axId val="36025856"/>
        <c:axId val="36027392"/>
      </c:barChart>
      <c:catAx>
        <c:axId val="3602585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VE"/>
          </a:p>
        </c:txPr>
        <c:crossAx val="36027392"/>
        <c:crosses val="autoZero"/>
        <c:auto val="1"/>
        <c:lblAlgn val="ctr"/>
        <c:lblOffset val="100"/>
      </c:catAx>
      <c:valAx>
        <c:axId val="36027392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VE"/>
          </a:p>
        </c:txPr>
        <c:crossAx val="36025856"/>
        <c:crosses val="autoZero"/>
        <c:crossBetween val="between"/>
        <c:majorUnit val="0.1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VE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VE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Indicadores!$C$11</c:f>
              <c:strCache>
                <c:ptCount val="1"/>
                <c:pt idx="0">
                  <c:v>Proporção de gestantes com ingresso no primeiro trimestre de gestação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dLbls>
            <c:showVal val="1"/>
          </c:dLbls>
          <c:cat>
            <c:strRef>
              <c:f>Indicadores!$D$10:$G$10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Indicadores!$D$11:$G$11</c:f>
              <c:numCache>
                <c:formatCode>0.0%</c:formatCode>
                <c:ptCount val="4"/>
                <c:pt idx="0">
                  <c:v>0.81481481481481921</c:v>
                </c:pt>
                <c:pt idx="1">
                  <c:v>0.86486486486486491</c:v>
                </c:pt>
                <c:pt idx="2">
                  <c:v>0.86206896551723688</c:v>
                </c:pt>
                <c:pt idx="3">
                  <c:v>0</c:v>
                </c:pt>
              </c:numCache>
            </c:numRef>
          </c:val>
        </c:ser>
        <c:axId val="36182656"/>
        <c:axId val="36192640"/>
      </c:barChart>
      <c:catAx>
        <c:axId val="3618265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VE"/>
          </a:p>
        </c:txPr>
        <c:crossAx val="36192640"/>
        <c:crosses val="autoZero"/>
        <c:auto val="1"/>
        <c:lblAlgn val="ctr"/>
        <c:lblOffset val="100"/>
      </c:catAx>
      <c:valAx>
        <c:axId val="36192640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VE"/>
          </a:p>
        </c:txPr>
        <c:crossAx val="3618265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VE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VE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Indicadores!$C$17</c:f>
              <c:strCache>
                <c:ptCount val="1"/>
                <c:pt idx="0">
                  <c:v>Proporção de gestantes com pelo menos um exame ginecológico por trimestre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dLbls>
            <c:showVal val="1"/>
          </c:dLbls>
          <c:cat>
            <c:strRef>
              <c:f>Indicadores!$D$16:$G$16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Indicadores!$D$17:$G$17</c:f>
              <c:numCache>
                <c:formatCode>0.0%</c:formatCode>
                <c:ptCount val="4"/>
                <c:pt idx="0">
                  <c:v>0.85185185185185264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axId val="36245504"/>
        <c:axId val="36247040"/>
      </c:barChart>
      <c:catAx>
        <c:axId val="3624550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VE"/>
          </a:p>
        </c:txPr>
        <c:crossAx val="36247040"/>
        <c:crosses val="autoZero"/>
        <c:auto val="1"/>
        <c:lblAlgn val="ctr"/>
        <c:lblOffset val="100"/>
      </c:catAx>
      <c:valAx>
        <c:axId val="36247040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VE"/>
          </a:p>
        </c:txPr>
        <c:crossAx val="36245504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VE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VE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Indicadores!$C$22</c:f>
              <c:strCache>
                <c:ptCount val="1"/>
                <c:pt idx="0">
                  <c:v>Proporção de gestantes com  pelo menos um exame das mamas durante o pré-natal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dLbls>
            <c:showVal val="1"/>
          </c:dLbls>
          <c:cat>
            <c:strRef>
              <c:f>Indicadores!$D$21:$G$21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Indicadores!$D$22:$G$22</c:f>
              <c:numCache>
                <c:formatCode>0.0%</c:formatCode>
                <c:ptCount val="4"/>
                <c:pt idx="0">
                  <c:v>0.85185185185185264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axId val="36295808"/>
        <c:axId val="36297344"/>
      </c:barChart>
      <c:catAx>
        <c:axId val="3629580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VE"/>
          </a:p>
        </c:txPr>
        <c:crossAx val="36297344"/>
        <c:crosses val="autoZero"/>
        <c:auto val="1"/>
        <c:lblAlgn val="ctr"/>
        <c:lblOffset val="100"/>
      </c:catAx>
      <c:valAx>
        <c:axId val="36297344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VE"/>
          </a:p>
        </c:txPr>
        <c:crossAx val="36295808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VE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VE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Indicadores!$C$28</c:f>
              <c:strCache>
                <c:ptCount val="1"/>
                <c:pt idx="0">
                  <c:v>Proporção de gestantes com solicitação de todos os exames laboratoriais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dLbls>
            <c:showVal val="1"/>
          </c:dLbls>
          <c:cat>
            <c:strRef>
              <c:f>Indicadores!$D$27:$G$27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Indicadores!$D$28:$G$28</c:f>
              <c:numCache>
                <c:formatCode>0.0%</c:formatCode>
                <c:ptCount val="4"/>
                <c:pt idx="0">
                  <c:v>0.88888888888888884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axId val="36374784"/>
        <c:axId val="36392960"/>
      </c:barChart>
      <c:catAx>
        <c:axId val="3637478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VE"/>
          </a:p>
        </c:txPr>
        <c:crossAx val="36392960"/>
        <c:crosses val="autoZero"/>
        <c:auto val="1"/>
        <c:lblAlgn val="ctr"/>
        <c:lblOffset val="100"/>
      </c:catAx>
      <c:valAx>
        <c:axId val="36392960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VE"/>
          </a:p>
        </c:txPr>
        <c:crossAx val="36374784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VE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VE"/>
  <c:style val="18"/>
  <c:chart>
    <c:autoTitleDeleted val="1"/>
    <c:plotArea>
      <c:layout>
        <c:manualLayout>
          <c:layoutTarget val="inner"/>
          <c:xMode val="edge"/>
          <c:yMode val="edge"/>
          <c:x val="0.1278896029590959"/>
          <c:y val="5.5298606232794804E-2"/>
          <c:w val="0.87074094921167078"/>
          <c:h val="0.87022786504414407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Indicadores!$C$50</c:f>
              <c:strCache>
                <c:ptCount val="1"/>
                <c:pt idx="0">
                  <c:v>Proporção de gestantes com avaliação de necessidade de atendimento odontológico 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showVal val="1"/>
          </c:dLbls>
          <c:cat>
            <c:strRef>
              <c:f>Indicadores!$D$49:$G$49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Indicadores!$D$50:$G$50</c:f>
              <c:numCache>
                <c:formatCode>0.0%</c:formatCode>
                <c:ptCount val="4"/>
                <c:pt idx="0">
                  <c:v>0.96296296296295558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axId val="36420992"/>
        <c:axId val="36422784"/>
      </c:barChart>
      <c:catAx>
        <c:axId val="3642099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VE"/>
          </a:p>
        </c:txPr>
        <c:crossAx val="36422784"/>
        <c:crosses val="autoZero"/>
        <c:auto val="1"/>
        <c:lblAlgn val="ctr"/>
        <c:lblOffset val="100"/>
      </c:catAx>
      <c:valAx>
        <c:axId val="36422784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VE"/>
          </a:p>
        </c:txPr>
        <c:crossAx val="36420992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VE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VE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Indicadores!$C$56</c:f>
              <c:strCache>
                <c:ptCount val="1"/>
                <c:pt idx="0">
                  <c:v>Proporção de gestantes com primeira consulta odontológica programática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showVal val="1"/>
          </c:dLbls>
          <c:cat>
            <c:strRef>
              <c:f>Indicadores!$D$55:$G$55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Indicadores!$D$56:$G$56</c:f>
              <c:numCache>
                <c:formatCode>0.0%</c:formatCode>
                <c:ptCount val="4"/>
                <c:pt idx="0">
                  <c:v>0.29629629629629628</c:v>
                </c:pt>
                <c:pt idx="1">
                  <c:v>0.64864864864865857</c:v>
                </c:pt>
                <c:pt idx="2">
                  <c:v>0.89655172413792428</c:v>
                </c:pt>
                <c:pt idx="3">
                  <c:v>0</c:v>
                </c:pt>
              </c:numCache>
            </c:numRef>
          </c:val>
        </c:ser>
        <c:axId val="36471552"/>
        <c:axId val="36473088"/>
      </c:barChart>
      <c:catAx>
        <c:axId val="3647155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VE"/>
          </a:p>
        </c:txPr>
        <c:crossAx val="36473088"/>
        <c:crosses val="autoZero"/>
        <c:auto val="1"/>
        <c:lblAlgn val="ctr"/>
        <c:lblOffset val="100"/>
      </c:catAx>
      <c:valAx>
        <c:axId val="36473088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VE"/>
          </a:p>
        </c:txPr>
        <c:crossAx val="36471552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VE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VE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Indicadores!$C$13</c:f>
              <c:strCache>
                <c:ptCount val="1"/>
                <c:pt idx="0">
                  <c:v>Proporção de puérperas que tiveram as mamas examinadas 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dLbls>
            <c:showVal val="1"/>
          </c:dLbls>
          <c:cat>
            <c:strRef>
              <c:f>Indicadores!$D$12:$G$12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Indicadores!$D$13:$G$13</c:f>
              <c:numCache>
                <c:formatCode>0.0%</c:formatCode>
                <c:ptCount val="4"/>
                <c:pt idx="0">
                  <c:v>0.62500000000000411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axId val="36530048"/>
        <c:axId val="36531584"/>
      </c:barChart>
      <c:catAx>
        <c:axId val="3653004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VE"/>
          </a:p>
        </c:txPr>
        <c:crossAx val="36531584"/>
        <c:crosses val="autoZero"/>
        <c:auto val="1"/>
        <c:lblAlgn val="ctr"/>
        <c:lblOffset val="100"/>
      </c:catAx>
      <c:valAx>
        <c:axId val="36531584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VE"/>
          </a:p>
        </c:txPr>
        <c:crossAx val="36530048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VE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A847CFC-816F-41D0-AAC0-9BF4FEBC753E}" type="datetimeFigureOut">
              <a:rPr lang="es-ES" smtClean="0"/>
              <a:pPr/>
              <a:t>21/08/2015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21/08/2015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21/08/2015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21/08/2015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21/08/2015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21/08/2015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21/08/2015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21/08/2015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21/08/2015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21/08/2015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A847CFC-816F-41D0-AAC0-9BF4FEBC753E}" type="datetimeFigureOut">
              <a:rPr lang="es-ES" smtClean="0"/>
              <a:pPr/>
              <a:t>21/08/2015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A847CFC-816F-41D0-AAC0-9BF4FEBC753E}" type="datetimeFigureOut">
              <a:rPr lang="es-ES" smtClean="0"/>
              <a:pPr/>
              <a:t>21/08/2015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772815"/>
            <a:ext cx="7772400" cy="1809547"/>
          </a:xfrm>
        </p:spPr>
        <p:txBody>
          <a:bodyPr>
            <a:normAutofit/>
          </a:bodyPr>
          <a:lstStyle/>
          <a:p>
            <a:pPr algn="just"/>
            <a:r>
              <a:rPr lang="pt-BR" sz="3100" dirty="0" smtClean="0">
                <a:effectLst/>
              </a:rPr>
              <a:t>Melhoria da Atenção ao Pré-natal e Puerpério na UBS Aygara Motta Pereira, Boa Vista, RR.</a:t>
            </a:r>
            <a:endParaRPr lang="es-VE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pt-BR" b="1" dirty="0" smtClean="0"/>
              <a:t>Trabalho de Conclusão de Curso</a:t>
            </a:r>
            <a:endParaRPr lang="es-VE" dirty="0" smtClean="0"/>
          </a:p>
        </p:txBody>
      </p:sp>
      <p:pic>
        <p:nvPicPr>
          <p:cNvPr id="4" name="Imagem 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l="19225" t="18695" r="19223" b="18871"/>
          <a:stretch/>
        </p:blipFill>
        <p:spPr bwMode="auto">
          <a:xfrm>
            <a:off x="899592" y="548680"/>
            <a:ext cx="1104900" cy="11207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/>
            </a:ext>
          </a:extLst>
        </p:spPr>
      </p:pic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2555776" y="764704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VE" dirty="0" smtClean="0"/>
                        <a:t>Arcadio </a:t>
                      </a:r>
                      <a:r>
                        <a:rPr lang="es-VE" dirty="0" err="1" smtClean="0"/>
                        <a:t>Geovanny</a:t>
                      </a:r>
                      <a:r>
                        <a:rPr lang="es-VE" dirty="0" smtClean="0"/>
                        <a:t> Zapata </a:t>
                      </a:r>
                      <a:r>
                        <a:rPr lang="es-VE" dirty="0" err="1" smtClean="0"/>
                        <a:t>Gonzalez</a:t>
                      </a:r>
                      <a:endParaRPr lang="es-VE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2555776" y="5733256"/>
          <a:ext cx="6096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283056">
                <a:tc>
                  <a:txBody>
                    <a:bodyPr/>
                    <a:lstStyle/>
                    <a:p>
                      <a:pPr algn="ctr"/>
                      <a:r>
                        <a:rPr lang="es-VE" dirty="0" smtClean="0"/>
                        <a:t>Orientadora: Camila</a:t>
                      </a:r>
                      <a:r>
                        <a:rPr lang="es-VE" baseline="0" dirty="0" smtClean="0"/>
                        <a:t> </a:t>
                      </a:r>
                      <a:r>
                        <a:rPr lang="es-VE" baseline="0" dirty="0" err="1" smtClean="0"/>
                        <a:t>Dallazen</a:t>
                      </a:r>
                      <a:endParaRPr lang="es-VE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VE" dirty="0" smtClean="0"/>
              <a:t>Resultados</a:t>
            </a:r>
            <a:endParaRPr lang="es-VE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pt-BR" dirty="0" smtClean="0"/>
              <a:t>Proporção de gestantes cadastradas no Programa de Pré-natal.</a:t>
            </a:r>
            <a:endParaRPr lang="es-VE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4721010"/>
          </a:xfrm>
        </p:spPr>
        <p:txBody>
          <a:bodyPr>
            <a:normAutofit fontScale="92500" lnSpcReduction="10000"/>
          </a:bodyPr>
          <a:lstStyle/>
          <a:p>
            <a:r>
              <a:rPr lang="pt-BR" b="1" dirty="0" smtClean="0"/>
              <a:t>Ampliar a cobertura de pré-natal</a:t>
            </a:r>
          </a:p>
          <a:p>
            <a:pPr algn="just"/>
            <a:r>
              <a:rPr lang="pt-BR" dirty="0" smtClean="0"/>
              <a:t>Ampliar para 80% a cobertura do pré-natal</a:t>
            </a:r>
            <a:endParaRPr lang="es-VE" dirty="0" smtClean="0"/>
          </a:p>
          <a:p>
            <a:pPr algn="just"/>
            <a:r>
              <a:rPr lang="pt-BR" dirty="0" smtClean="0"/>
              <a:t>No primeiro mês conseguimos fazer registro de 27 (73%) gestantes da área coberta. No segundo mês passamos o estimado alcançando o maior registro o qual foi 37 (100%) gestantes e no terceiro mês 29 (78,4 %) gestantes. </a:t>
            </a:r>
            <a:endParaRPr lang="es-VE" dirty="0" smtClean="0"/>
          </a:p>
          <a:p>
            <a:endParaRPr lang="es-VE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sz="quarter" idx="4"/>
          </p:nvPr>
        </p:nvGraphicFramePr>
        <p:xfrm>
          <a:off x="4645025" y="1444625"/>
          <a:ext cx="4041775" cy="3941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VE" dirty="0" smtClean="0"/>
              <a:t>Resultados</a:t>
            </a:r>
            <a:endParaRPr lang="es-VE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pt-BR" dirty="0" smtClean="0"/>
              <a:t>Proporção de puérperas com consulta até 42 dias após o parto.</a:t>
            </a:r>
            <a:endParaRPr lang="es-VE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472101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b="1" dirty="0" smtClean="0"/>
              <a:t>Ampliar a cobertura do puerpério. </a:t>
            </a:r>
          </a:p>
          <a:p>
            <a:pPr algn="just"/>
            <a:r>
              <a:rPr lang="pt-BR" dirty="0" smtClean="0"/>
              <a:t>Ampliar para 65% a cobertura do puerpério</a:t>
            </a:r>
            <a:endParaRPr lang="es-VE" dirty="0" smtClean="0"/>
          </a:p>
          <a:p>
            <a:pPr algn="just"/>
            <a:r>
              <a:rPr lang="pt-BR" dirty="0" smtClean="0"/>
              <a:t>No primeiro mês alcançamos o registro de 6 usuárias (60%), Com captação planejada, no segundo mês conseguimos registrar 8 usuárias (80%) e para o terceiro fechamos com 9 usuárias (90%) com uma média de 76,66% durante toda a intervenção.</a:t>
            </a:r>
            <a:endParaRPr lang="es-VE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sz="quarter" idx="4"/>
          </p:nvPr>
        </p:nvGraphicFramePr>
        <p:xfrm>
          <a:off x="4645025" y="1444625"/>
          <a:ext cx="4041775" cy="3941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VE" dirty="0" smtClean="0"/>
              <a:t>Resultados</a:t>
            </a:r>
            <a:endParaRPr lang="es-VE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pt-BR" dirty="0" smtClean="0"/>
              <a:t>Proporção de gestantes com ingresso no primeiro trimestre de gestação.</a:t>
            </a:r>
            <a:endParaRPr lang="es-VE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4721010"/>
          </a:xfrm>
        </p:spPr>
        <p:txBody>
          <a:bodyPr>
            <a:normAutofit/>
          </a:bodyPr>
          <a:lstStyle/>
          <a:p>
            <a:pPr algn="just"/>
            <a:r>
              <a:rPr lang="pt-BR" b="1" dirty="0" smtClean="0"/>
              <a:t>Melhorar a qualidade da atenção ao pré-natal realizado na Unidade. </a:t>
            </a:r>
          </a:p>
          <a:p>
            <a:pPr algn="just"/>
            <a:r>
              <a:rPr lang="pt-BR" dirty="0" smtClean="0"/>
              <a:t>Garantir 100% das gestantes no primeiro trimestre da gestação.</a:t>
            </a:r>
          </a:p>
          <a:p>
            <a:pPr algn="just"/>
            <a:r>
              <a:rPr lang="pt-BR" dirty="0" smtClean="0"/>
              <a:t>no primeiro mês atingimos 81,5% (22), no segundo 86,5%(32) e no terceiro  mês 86,2% (25).</a:t>
            </a:r>
            <a:endParaRPr lang="es-VE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sz="quarter" idx="4"/>
          </p:nvPr>
        </p:nvGraphicFramePr>
        <p:xfrm>
          <a:off x="4645025" y="1444625"/>
          <a:ext cx="4041775" cy="3941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VE" dirty="0" smtClean="0"/>
              <a:t>Resultados</a:t>
            </a:r>
            <a:endParaRPr lang="es-VE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 smtClean="0"/>
              <a:t>Proporção de gestantes com pelo menos um exame ginecológico por trimestre. </a:t>
            </a:r>
            <a:endParaRPr lang="es-VE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472101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pt-BR" b="1" dirty="0" smtClean="0"/>
              <a:t>Melhorar a qualidade da atenção ao pré-natal realizado na Unidade. </a:t>
            </a:r>
            <a:endParaRPr lang="es-VE" dirty="0" smtClean="0"/>
          </a:p>
          <a:p>
            <a:pPr algn="just"/>
            <a:r>
              <a:rPr lang="pt-BR" dirty="0" smtClean="0"/>
              <a:t>realizar pelo menos um exame ginecológico em 100% das gestantes.</a:t>
            </a:r>
          </a:p>
          <a:p>
            <a:pPr algn="just"/>
            <a:r>
              <a:rPr lang="pt-BR" dirty="0" smtClean="0"/>
              <a:t>no primeiro mês em 23 (85,2%) de nossas 27 usuárias gestantes. Já no segundo adotando estratégias de informação conseguimos atingir a meta, sendo realizado nas 37 (100%) usuárias do segundo mês e mantê-la até o último mês em 29 (100%) usuárias.</a:t>
            </a:r>
            <a:endParaRPr lang="es-VE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sz="quarter" idx="4"/>
          </p:nvPr>
        </p:nvGraphicFramePr>
        <p:xfrm>
          <a:off x="4645025" y="1444625"/>
          <a:ext cx="4041775" cy="3941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VE" dirty="0" smtClean="0"/>
              <a:t>Resultados</a:t>
            </a:r>
            <a:endParaRPr lang="es-VE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pt-BR" dirty="0" smtClean="0"/>
              <a:t>Proporção de gestantes com pelo menos um exame das mamas durante o pré-natal.</a:t>
            </a:r>
            <a:endParaRPr lang="es-VE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472101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pt-BR" b="1" dirty="0" smtClean="0"/>
              <a:t>Melhorar a qualidade da atenção ao pré-natal realizado na Unidade. </a:t>
            </a:r>
            <a:endParaRPr lang="es-VE" dirty="0" smtClean="0"/>
          </a:p>
          <a:p>
            <a:pPr algn="just"/>
            <a:r>
              <a:rPr lang="pt-BR" dirty="0" smtClean="0"/>
              <a:t>realizar pelo menos uma vez exame de mamas 100% das gestantes.</a:t>
            </a:r>
          </a:p>
          <a:p>
            <a:pPr algn="just"/>
            <a:r>
              <a:rPr lang="pt-BR" dirty="0" smtClean="0"/>
              <a:t>O exame das mamas foi realizado no primeiro mês em 23 (85,2%) de nossas 27 usuárias gestantes. No segundo adotando estratégias de informação conseguimos atingir a meta, sendo realizado nas 37 (100%) usuárias do segundo mês e mantê-la até o terceiro mês em 29 (100%) usuárias.</a:t>
            </a:r>
            <a:endParaRPr lang="es-VE" dirty="0" smtClean="0"/>
          </a:p>
        </p:txBody>
      </p:sp>
      <p:graphicFrame>
        <p:nvGraphicFramePr>
          <p:cNvPr id="8" name="7 Marcador de contenido"/>
          <p:cNvGraphicFramePr>
            <a:graphicFrameLocks noGrp="1"/>
          </p:cNvGraphicFramePr>
          <p:nvPr>
            <p:ph sz="quarter" idx="4"/>
          </p:nvPr>
        </p:nvGraphicFramePr>
        <p:xfrm>
          <a:off x="4645025" y="1444625"/>
          <a:ext cx="4041775" cy="3941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VE" dirty="0" smtClean="0"/>
              <a:t>Resultados</a:t>
            </a:r>
            <a:endParaRPr lang="es-VE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t-BR" dirty="0" smtClean="0"/>
              <a:t>Proporção de gestantes com solicitação de todos os exames laboratoriais de acordo com o protocolo.</a:t>
            </a:r>
            <a:endParaRPr lang="es-VE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472101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pt-BR" b="1" dirty="0" smtClean="0"/>
              <a:t>Melhorar a qualidade da atenção ao pré-natal realizado na Unidade. </a:t>
            </a:r>
            <a:endParaRPr lang="es-VE" dirty="0" smtClean="0"/>
          </a:p>
          <a:p>
            <a:pPr algn="just"/>
            <a:r>
              <a:rPr lang="pt-BR" dirty="0" smtClean="0"/>
              <a:t>garantir a 100% das gestantes a solicitação de exames laboratoriais de acordo com protocolo.</a:t>
            </a:r>
          </a:p>
          <a:p>
            <a:pPr algn="just"/>
            <a:r>
              <a:rPr lang="pt-BR" dirty="0" smtClean="0"/>
              <a:t>no começo da intervenção foram solicitados os exames laboratoriais a 24 (88,9%) de nossas usuárias, conseguimos atingir a meta durante os seguintes meses com 37 (100%) usuários no segundo mês e 29 (100%) no terceiro.</a:t>
            </a:r>
            <a:endParaRPr lang="es-VE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sz="quarter" idx="4"/>
          </p:nvPr>
        </p:nvGraphicFramePr>
        <p:xfrm>
          <a:off x="4645025" y="1444625"/>
          <a:ext cx="4041775" cy="3941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VE" dirty="0" smtClean="0"/>
              <a:t>Resultados</a:t>
            </a:r>
            <a:endParaRPr lang="es-VE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pt-BR" dirty="0" smtClean="0"/>
              <a:t>garantir a 100% das gestantes a prescrição de sulfato ferroso e acido fólico conforme ao protocolo.</a:t>
            </a:r>
            <a:endParaRPr lang="es-VE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472101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b="1" dirty="0" smtClean="0"/>
              <a:t>Melhorar a qualidade da atenção ao pré-natal realizado na Unidade. </a:t>
            </a:r>
            <a:endParaRPr lang="es-VE" dirty="0" smtClean="0"/>
          </a:p>
          <a:p>
            <a:pPr algn="just"/>
            <a:r>
              <a:rPr lang="pt-BR" dirty="0" smtClean="0"/>
              <a:t>garantir a 100% das gestantes a prescrição de sulfato ferroso e acido fólico conforme ao protocolo.</a:t>
            </a:r>
          </a:p>
          <a:p>
            <a:pPr algn="just"/>
            <a:r>
              <a:rPr lang="pt-BR" dirty="0" smtClean="0"/>
              <a:t>foi realizada a prescrição dos medicamentos a 100% (27) das gestantes durante o primeiro mês, no segundo atingimos 100% (37) e no terceiro também 100% (29) das usuárias.</a:t>
            </a:r>
            <a:endParaRPr lang="es-VE" dirty="0"/>
          </a:p>
        </p:txBody>
      </p:sp>
      <p:pic>
        <p:nvPicPr>
          <p:cNvPr id="7" name="6 Marcador de contenido" descr="20150319_135432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45025" y="1484784"/>
            <a:ext cx="4041775" cy="381642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VE" dirty="0" smtClean="0"/>
              <a:t>Resultados</a:t>
            </a:r>
            <a:endParaRPr lang="es-VE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 smtClean="0"/>
              <a:t>garantir que 100% das gestantes com vacina antitetânica em dia.</a:t>
            </a:r>
            <a:endParaRPr lang="es-VE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4721010"/>
          </a:xfrm>
        </p:spPr>
        <p:txBody>
          <a:bodyPr>
            <a:normAutofit fontScale="92500"/>
          </a:bodyPr>
          <a:lstStyle/>
          <a:p>
            <a:pPr algn="just"/>
            <a:r>
              <a:rPr lang="pt-BR" b="1" dirty="0" smtClean="0"/>
              <a:t>Melhorar a qualidade da atenção ao pré-natal realizado na Unidade. </a:t>
            </a:r>
            <a:endParaRPr lang="es-VE" dirty="0" smtClean="0"/>
          </a:p>
          <a:p>
            <a:pPr algn="just"/>
            <a:r>
              <a:rPr lang="pt-BR" dirty="0" smtClean="0"/>
              <a:t>garantir que 100% das gestantes com vacina antitetânica em dia. </a:t>
            </a:r>
          </a:p>
          <a:p>
            <a:pPr algn="just"/>
            <a:r>
              <a:rPr lang="pt-BR" dirty="0" smtClean="0"/>
              <a:t>durante todo o projeto da intervenção 100% dos registros de vacinas em dia, sendo 27 no primeiro mês, 37 durante o segundo e 29 no terceiro mês.</a:t>
            </a:r>
            <a:endParaRPr lang="es-VE" dirty="0" smtClean="0"/>
          </a:p>
        </p:txBody>
      </p:sp>
      <p:pic>
        <p:nvPicPr>
          <p:cNvPr id="10" name="9 Marcador de contenido" descr="20141027_141720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45025" y="1412776"/>
            <a:ext cx="4041775" cy="396044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VE" dirty="0" smtClean="0"/>
              <a:t>Resultados</a:t>
            </a:r>
            <a:endParaRPr lang="es-VE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 smtClean="0"/>
              <a:t>garantir que 100% das gestantes com vacina contra hepatite B em dia.</a:t>
            </a:r>
            <a:endParaRPr lang="es-VE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4721010"/>
          </a:xfrm>
        </p:spPr>
        <p:txBody>
          <a:bodyPr>
            <a:normAutofit fontScale="92500"/>
          </a:bodyPr>
          <a:lstStyle/>
          <a:p>
            <a:pPr algn="just"/>
            <a:r>
              <a:rPr lang="pt-BR" b="1" dirty="0" smtClean="0"/>
              <a:t>Melhorar a qualidade da atenção ao pré-natal realizado na Unidade. </a:t>
            </a:r>
          </a:p>
          <a:p>
            <a:pPr algn="just"/>
            <a:r>
              <a:rPr lang="pt-BR" dirty="0" smtClean="0"/>
              <a:t>garantir que 100% das gestantes com vacina contra hepatite B em dia.</a:t>
            </a:r>
            <a:endParaRPr lang="pt-BR" b="1" dirty="0" smtClean="0"/>
          </a:p>
          <a:p>
            <a:pPr algn="just"/>
            <a:r>
              <a:rPr lang="pt-BR" dirty="0" smtClean="0"/>
              <a:t>durante todo o projeto da intervenção 100% dos registros de vacinas em dia, sendo 27 no primeiro mês, 37 durante o segundo e 29 no terceiro mês.</a:t>
            </a:r>
            <a:endParaRPr lang="es-VE" dirty="0" smtClean="0"/>
          </a:p>
          <a:p>
            <a:endParaRPr lang="es-VE" dirty="0"/>
          </a:p>
        </p:txBody>
      </p:sp>
      <p:pic>
        <p:nvPicPr>
          <p:cNvPr id="7" name="6 Marcador de contenido" descr="IMG-20150722-WA0011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44008" y="1444625"/>
            <a:ext cx="4032447" cy="3941763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VE" dirty="0" smtClean="0"/>
              <a:t>Resultados</a:t>
            </a:r>
            <a:endParaRPr lang="es-VE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t-BR" dirty="0" smtClean="0"/>
              <a:t>realizar avaliação da necessidade de atendimento odontológico em 100% das gestantes durante o pré-natal.</a:t>
            </a:r>
            <a:endParaRPr lang="es-VE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472101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pt-BR" b="1" dirty="0" smtClean="0"/>
              <a:t>Melhorar a qualidade da atenção ao pré-natal realizado na Unidade. </a:t>
            </a:r>
            <a:endParaRPr lang="es-VE" dirty="0" smtClean="0"/>
          </a:p>
          <a:p>
            <a:pPr algn="just"/>
            <a:r>
              <a:rPr lang="pt-BR" dirty="0" smtClean="0"/>
              <a:t>realizar avaliação da necessidade de atendimento odontológico em 100% das gestantes durante o pré-natal.</a:t>
            </a:r>
          </a:p>
          <a:p>
            <a:pPr algn="just"/>
            <a:r>
              <a:rPr lang="pt-BR" dirty="0" smtClean="0"/>
              <a:t>uma de nossas usuárias não foi avaliada em quanto a necessidade do atendimento odontológico no primeiro mês, mas conseguimos fazer a avaliação no mês seguinte mantendo  o 100%  (37) no segundo mês e 100% (29) no terceiro.</a:t>
            </a:r>
            <a:endParaRPr lang="es-VE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sz="quarter" idx="4"/>
          </p:nvPr>
        </p:nvGraphicFramePr>
        <p:xfrm>
          <a:off x="4644008" y="1484784"/>
          <a:ext cx="4041775" cy="3941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BR" dirty="0" smtClean="0"/>
              <a:t>A importância do atendimento pré-natal e puerpério</a:t>
            </a:r>
            <a:r>
              <a:rPr lang="pt-BR" dirty="0" smtClean="0"/>
              <a:t>, como processo fundamental na saúde da mulher e o feto foi assumida pela equipe de saúde do </a:t>
            </a:r>
            <a:r>
              <a:rPr lang="pt-BR" dirty="0" smtClean="0"/>
              <a:t>A</a:t>
            </a:r>
            <a:r>
              <a:rPr lang="pt-BR" dirty="0" smtClean="0"/>
              <a:t>ygara Motta Pereira por se tratar de um atendimento vital para o melhor desenvolvimento do serviço e sendo que envolve uma quantidade substancial de usuárias da unidade, pelo que o compromisso ia dirigido a desenvolver estratégias de saúde num publico exposto a múltiplos doenças tratáveis e previsíveis.    </a:t>
            </a:r>
            <a:endParaRPr lang="pt-BR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Introdução </a:t>
            </a:r>
            <a:endParaRPr lang="pt-B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VE" dirty="0" smtClean="0"/>
              <a:t>Resultados</a:t>
            </a:r>
            <a:endParaRPr lang="es-VE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pt-BR" dirty="0" smtClean="0"/>
              <a:t>Proporção de gestantes com primeira consulta odontológica programática.</a:t>
            </a:r>
            <a:endParaRPr lang="es-VE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472101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pt-BR" b="1" dirty="0" smtClean="0"/>
              <a:t>Melhorar a qualidade da atenção ao pré-natal realizado na Unidade. </a:t>
            </a:r>
            <a:endParaRPr lang="es-VE" dirty="0" smtClean="0"/>
          </a:p>
          <a:p>
            <a:pPr algn="just"/>
            <a:r>
              <a:rPr lang="pt-BR" dirty="0" smtClean="0"/>
              <a:t>garantir a primeira consulta odontológica programática para 100% das gestantes cadastradas.</a:t>
            </a:r>
          </a:p>
          <a:p>
            <a:pPr algn="just"/>
            <a:r>
              <a:rPr lang="pt-BR" dirty="0" smtClean="0"/>
              <a:t>No primeiro mês conseguimos encaixar nesse atendimento a 8 usuárias (29,6%), no segundo conseguimos 24 (64,9% ) e no terceiro mês chegamos ao um total de 26 (89,7%) usuárias com atendimentos odontológicos.</a:t>
            </a:r>
            <a:endParaRPr lang="es-VE" dirty="0" smtClean="0"/>
          </a:p>
          <a:p>
            <a:endParaRPr lang="es-VE" dirty="0" smtClean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sz="quarter" idx="4"/>
          </p:nvPr>
        </p:nvGraphicFramePr>
        <p:xfrm>
          <a:off x="4645025" y="1444625"/>
          <a:ext cx="4041775" cy="3941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VE" dirty="0" smtClean="0"/>
              <a:t>Resultados</a:t>
            </a:r>
            <a:endParaRPr lang="es-VE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pt-BR" dirty="0" smtClean="0"/>
              <a:t>Proporção de puérperas que tiveram as mamas examinadas.</a:t>
            </a:r>
            <a:endParaRPr lang="es-VE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472101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pt-BR" b="1" dirty="0" smtClean="0"/>
              <a:t>melhorar a qualidade da atenção as puérperas na Unidade de Saúde.</a:t>
            </a:r>
            <a:endParaRPr lang="es-VE" dirty="0" smtClean="0"/>
          </a:p>
          <a:p>
            <a:pPr algn="just"/>
            <a:r>
              <a:rPr lang="pt-BR" dirty="0" smtClean="0"/>
              <a:t>examinar as mamas em 100% das puérperas cadastradas no programa</a:t>
            </a:r>
          </a:p>
          <a:p>
            <a:pPr algn="just"/>
            <a:r>
              <a:rPr lang="pt-BR" dirty="0" smtClean="0"/>
              <a:t>No primeiro mês conseguimos fazer 83,3% (5) dos exames das mamas das 8 usuárias. Durante este mesmo mês, implementamos estratégias informativas conseguindo a aceitação durante os seguintes meses para atingirmos 100% (8) durante o segundo mês e 100% (9) no terceiro mês.</a:t>
            </a:r>
            <a:endParaRPr lang="es-VE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sz="quarter" idx="4"/>
          </p:nvPr>
        </p:nvGraphicFramePr>
        <p:xfrm>
          <a:off x="4645025" y="1444625"/>
          <a:ext cx="4041775" cy="3941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VE" dirty="0" smtClean="0"/>
              <a:t>Resultados</a:t>
            </a:r>
            <a:endParaRPr lang="es-VE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pt-BR" dirty="0" smtClean="0"/>
              <a:t>Proporção de puérperas que tiveram abdômen examinado.</a:t>
            </a:r>
            <a:endParaRPr lang="es-VE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4793018"/>
          </a:xfrm>
        </p:spPr>
        <p:txBody>
          <a:bodyPr>
            <a:normAutofit fontScale="92500"/>
          </a:bodyPr>
          <a:lstStyle/>
          <a:p>
            <a:pPr algn="just"/>
            <a:r>
              <a:rPr lang="pt-BR" b="1" dirty="0" smtClean="0"/>
              <a:t>melhorar a qualidade da atenção as puérperas na Unidade de Saúde.</a:t>
            </a:r>
          </a:p>
          <a:p>
            <a:pPr algn="just"/>
            <a:r>
              <a:rPr lang="pt-BR" dirty="0" smtClean="0"/>
              <a:t>examinar o abdome em 100% das puérperas cadastradas no programa.</a:t>
            </a:r>
          </a:p>
          <a:p>
            <a:pPr algn="just"/>
            <a:r>
              <a:rPr lang="pt-BR" dirty="0" smtClean="0"/>
              <a:t>Durante a intervenção, conseguimos atingir no primeiro mês 75% (6) no primeiro, no segundo 100% (8) e 100% (9) no terceiro mês.</a:t>
            </a:r>
            <a:endParaRPr lang="es-VE" dirty="0" smtClean="0"/>
          </a:p>
          <a:p>
            <a:endParaRPr lang="es-VE" dirty="0"/>
          </a:p>
        </p:txBody>
      </p:sp>
      <p:graphicFrame>
        <p:nvGraphicFramePr>
          <p:cNvPr id="8" name="7 Marcador de contenido"/>
          <p:cNvGraphicFramePr>
            <a:graphicFrameLocks noGrp="1"/>
          </p:cNvGraphicFramePr>
          <p:nvPr>
            <p:ph sz="quarter" idx="4"/>
          </p:nvPr>
        </p:nvGraphicFramePr>
        <p:xfrm>
          <a:off x="4645025" y="1444625"/>
          <a:ext cx="4041775" cy="3941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VE" dirty="0" smtClean="0"/>
              <a:t>Resultados</a:t>
            </a:r>
            <a:endParaRPr lang="es-VE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pt-BR" dirty="0" smtClean="0"/>
              <a:t>Proporção de puérperas que receberam exame ginecológico.</a:t>
            </a:r>
            <a:endParaRPr lang="es-VE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472101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pt-BR" b="1" dirty="0" smtClean="0"/>
              <a:t>melhorar a qualidade da atenção as puérperas na Unidade de Saúde.</a:t>
            </a:r>
          </a:p>
          <a:p>
            <a:pPr algn="just"/>
            <a:r>
              <a:rPr lang="pt-BR" dirty="0" smtClean="0"/>
              <a:t>Realizar exame </a:t>
            </a:r>
            <a:r>
              <a:rPr lang="pt-BR" dirty="0" err="1" smtClean="0"/>
              <a:t>ginecologico</a:t>
            </a:r>
            <a:r>
              <a:rPr lang="pt-BR" dirty="0" smtClean="0"/>
              <a:t> em 100% das puérperas cadastradas no programa</a:t>
            </a:r>
            <a:endParaRPr lang="es-VE" dirty="0" smtClean="0"/>
          </a:p>
          <a:p>
            <a:pPr algn="just"/>
            <a:r>
              <a:rPr lang="pt-BR" dirty="0" smtClean="0"/>
              <a:t>No primeiro mês conseguimos fazer 83,3% (5) dos exames das mamas das 8 usuárias. Durante este mesmo mês, implementamos estratégias informativas conseguindo a aceitação durante os seguintes meses para atingirmos 100% (8) durante o segundo mês e 100% (9) no terceiro mês.</a:t>
            </a:r>
            <a:endParaRPr lang="es-VE" dirty="0" smtClean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sz="quarter" idx="4"/>
          </p:nvPr>
        </p:nvGraphicFramePr>
        <p:xfrm>
          <a:off x="4645025" y="1444625"/>
          <a:ext cx="4041775" cy="3941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VE" dirty="0" smtClean="0"/>
              <a:t>Resultados</a:t>
            </a:r>
            <a:endParaRPr lang="es-VE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pt-BR" dirty="0" smtClean="0"/>
              <a:t>avaliar o estado psíquico em 100% das puérperas cadastradas no programa.</a:t>
            </a:r>
            <a:endParaRPr lang="es-VE" dirty="0" smtClean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4721010"/>
          </a:xfrm>
        </p:spPr>
        <p:txBody>
          <a:bodyPr>
            <a:normAutofit/>
          </a:bodyPr>
          <a:lstStyle/>
          <a:p>
            <a:pPr algn="just"/>
            <a:r>
              <a:rPr lang="pt-BR" b="1" dirty="0" smtClean="0"/>
              <a:t>melhorar a qualidade da atenção as puérperas na Unidade de Saúde.</a:t>
            </a:r>
          </a:p>
          <a:p>
            <a:pPr algn="just"/>
            <a:r>
              <a:rPr lang="pt-BR" dirty="0" smtClean="0"/>
              <a:t>avaliar o estado psíquico em 100% das puérperas cadastradas no programa.</a:t>
            </a:r>
          </a:p>
          <a:p>
            <a:pPr algn="just"/>
            <a:r>
              <a:rPr lang="pt-BR" dirty="0" smtClean="0"/>
              <a:t>Sendo de 100% (8) no primeiro mês, 100% (8) no segundo e 100% (9) durante o terceiro mês.</a:t>
            </a:r>
            <a:endParaRPr lang="es-VE" dirty="0" smtClean="0"/>
          </a:p>
          <a:p>
            <a:endParaRPr lang="es-VE" dirty="0"/>
          </a:p>
        </p:txBody>
      </p:sp>
      <p:pic>
        <p:nvPicPr>
          <p:cNvPr id="7" name="6 Marcador de contenido" descr="IMG-20150714-WA0004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45025" y="1484784"/>
            <a:ext cx="4041775" cy="3888431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VE" dirty="0" smtClean="0"/>
              <a:t>Resultados</a:t>
            </a:r>
            <a:endParaRPr lang="es-VE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 smtClean="0"/>
              <a:t>avaliar intercorrências em 100% das puérperas cadastradas no programa.</a:t>
            </a:r>
            <a:endParaRPr lang="es-VE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4721010"/>
          </a:xfrm>
        </p:spPr>
        <p:txBody>
          <a:bodyPr>
            <a:normAutofit fontScale="92500"/>
          </a:bodyPr>
          <a:lstStyle/>
          <a:p>
            <a:pPr algn="just"/>
            <a:r>
              <a:rPr lang="pt-BR" b="1" dirty="0" smtClean="0"/>
              <a:t>melhorar a qualidade da atenção as puérperas na Unidade de Saúde.</a:t>
            </a:r>
            <a:endParaRPr lang="es-VE" dirty="0" smtClean="0"/>
          </a:p>
          <a:p>
            <a:pPr algn="just"/>
            <a:r>
              <a:rPr lang="pt-BR" dirty="0" smtClean="0"/>
              <a:t>avaliar intercorrências em 100% das puérperas cadastradas no programa.</a:t>
            </a:r>
            <a:endParaRPr lang="es-VE" dirty="0" smtClean="0"/>
          </a:p>
          <a:p>
            <a:pPr algn="just"/>
            <a:r>
              <a:rPr lang="pt-BR" dirty="0" smtClean="0"/>
              <a:t>As porcentagens evoluíram no primeiro mês 100% (8), no segundo mês 100% (8) e no terceiro de 100% (9).</a:t>
            </a:r>
            <a:endParaRPr lang="es-VE" dirty="0"/>
          </a:p>
        </p:txBody>
      </p:sp>
      <p:pic>
        <p:nvPicPr>
          <p:cNvPr id="7" name="6 Marcador de contenido" descr="20150319_141532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45025" y="1484784"/>
            <a:ext cx="4041775" cy="3888431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VE" dirty="0" smtClean="0"/>
              <a:t>Resultados</a:t>
            </a:r>
            <a:endParaRPr lang="es-VE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pt-BR" dirty="0" smtClean="0"/>
              <a:t>prescrever a 100% das puérperas um dos métodos anticoncepção.</a:t>
            </a:r>
            <a:endParaRPr lang="es-VE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4721010"/>
          </a:xfrm>
        </p:spPr>
        <p:txBody>
          <a:bodyPr>
            <a:normAutofit fontScale="92500"/>
          </a:bodyPr>
          <a:lstStyle/>
          <a:p>
            <a:pPr algn="just"/>
            <a:r>
              <a:rPr lang="pt-BR" b="1" dirty="0" smtClean="0"/>
              <a:t>melhorar a qualidade da atenção as puérperas na Unidade de Saúde.</a:t>
            </a:r>
            <a:endParaRPr lang="es-VE" dirty="0" smtClean="0"/>
          </a:p>
          <a:p>
            <a:pPr algn="just"/>
            <a:r>
              <a:rPr lang="pt-BR" dirty="0" smtClean="0"/>
              <a:t>prescrever a 100% das puérperas um dos métodos anticoncepção.</a:t>
            </a:r>
          </a:p>
          <a:p>
            <a:pPr algn="just"/>
            <a:r>
              <a:rPr lang="pt-BR" dirty="0" smtClean="0"/>
              <a:t>As porcentagens evoluíram no primeiro mês 100% (8), no segundo mês 100% (8) e no terceiro de 100% (9).</a:t>
            </a:r>
            <a:endParaRPr lang="es-VE" dirty="0"/>
          </a:p>
        </p:txBody>
      </p:sp>
      <p:pic>
        <p:nvPicPr>
          <p:cNvPr id="9" name="8 Marcador de contenido" descr="20150401_170737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45025" y="1484784"/>
            <a:ext cx="4041775" cy="3888431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VE" dirty="0" smtClean="0"/>
              <a:t>Resultados</a:t>
            </a:r>
            <a:endParaRPr lang="es-VE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 smtClean="0"/>
              <a:t>Proporção de gestantes faltosas as consultas que receberam busca ativa.</a:t>
            </a:r>
            <a:endParaRPr lang="es-VE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4721010"/>
          </a:xfrm>
        </p:spPr>
        <p:txBody>
          <a:bodyPr/>
          <a:lstStyle/>
          <a:p>
            <a:pPr algn="just"/>
            <a:r>
              <a:rPr lang="pt-BR" b="1" dirty="0" smtClean="0"/>
              <a:t>Melhorar a adesão ao pré-natal.</a:t>
            </a:r>
          </a:p>
          <a:p>
            <a:pPr algn="just"/>
            <a:r>
              <a:rPr lang="pt-BR" dirty="0" smtClean="0"/>
              <a:t>realizar busca ativa de 100% das gestantes faltosas as consultas de pré-natal</a:t>
            </a:r>
          </a:p>
          <a:p>
            <a:pPr algn="just"/>
            <a:r>
              <a:rPr lang="pt-BR" dirty="0" smtClean="0"/>
              <a:t>conseguimos cumprir com a meta de manter a 100% nos dois últimos meses de busca ativa.</a:t>
            </a:r>
            <a:endParaRPr lang="es-VE" dirty="0"/>
          </a:p>
        </p:txBody>
      </p:sp>
      <p:graphicFrame>
        <p:nvGraphicFramePr>
          <p:cNvPr id="8" name="7 Marcador de contenido"/>
          <p:cNvGraphicFramePr>
            <a:graphicFrameLocks noGrp="1"/>
          </p:cNvGraphicFramePr>
          <p:nvPr>
            <p:ph sz="quarter" idx="4"/>
          </p:nvPr>
        </p:nvGraphicFramePr>
        <p:xfrm>
          <a:off x="4645025" y="1444625"/>
          <a:ext cx="4041775" cy="3941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VE" dirty="0" smtClean="0"/>
              <a:t>Resultados</a:t>
            </a:r>
            <a:endParaRPr lang="es-VE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pt-BR" dirty="0" smtClean="0"/>
              <a:t>Proporção de puérperas faltosas á consulta que receberam busca ativa.</a:t>
            </a:r>
            <a:endParaRPr lang="es-VE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472101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pt-BR" b="1" dirty="0" smtClean="0"/>
              <a:t>Melhorar a adesão das mães ao puerpério.</a:t>
            </a:r>
          </a:p>
          <a:p>
            <a:pPr algn="just"/>
            <a:r>
              <a:rPr lang="pt-BR" dirty="0" smtClean="0"/>
              <a:t>realizar busca ativa das puérperas que não realizaram a consulta de puerpério até os 30 dias após parto.</a:t>
            </a:r>
          </a:p>
          <a:p>
            <a:pPr algn="just"/>
            <a:r>
              <a:rPr lang="pt-BR" dirty="0" smtClean="0"/>
              <a:t>No primeiro mês não foi realizada a busca ativa de 3 usuárias com possibilidade de ter parto durante o mesmo. No segundo mês não foi foram reportadas puérperas faltosas e no terceiro somente tivemos 1 usuária faltosa a qual foi iniciada a busca ativa para o 100% de busca ativa para as puérperas faltosas.</a:t>
            </a:r>
            <a:endParaRPr lang="es-VE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sz="quarter" idx="4"/>
          </p:nvPr>
        </p:nvGraphicFramePr>
        <p:xfrm>
          <a:off x="4645025" y="1444625"/>
          <a:ext cx="4041775" cy="3941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VE" dirty="0" smtClean="0"/>
              <a:t>Resultados</a:t>
            </a:r>
            <a:endParaRPr lang="es-VE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 smtClean="0"/>
              <a:t>manter registro na ficha espelho de pré-natal/vacinação em 100% das gestantes</a:t>
            </a:r>
            <a:endParaRPr lang="es-VE" dirty="0" smtClean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4721010"/>
          </a:xfrm>
        </p:spPr>
        <p:txBody>
          <a:bodyPr>
            <a:normAutofit fontScale="92500"/>
          </a:bodyPr>
          <a:lstStyle/>
          <a:p>
            <a:pPr algn="just"/>
            <a:r>
              <a:rPr lang="pt-BR" b="1" dirty="0" smtClean="0"/>
              <a:t>Melhorar o registro do pré-natal.</a:t>
            </a:r>
          </a:p>
          <a:p>
            <a:pPr algn="just"/>
            <a:r>
              <a:rPr lang="pt-BR" dirty="0" smtClean="0"/>
              <a:t>manter registro na ficha espelho de pré-natal/vacinação em 100% das gestantes</a:t>
            </a:r>
          </a:p>
          <a:p>
            <a:pPr algn="just"/>
            <a:r>
              <a:rPr lang="pt-BR" dirty="0" smtClean="0"/>
              <a:t>Durante toda a intervenção mantivemos registro na ficha de acompanhamento/espelho pré-natal, assim as porcentagens sempre se mantiveram em 100%. </a:t>
            </a:r>
            <a:endParaRPr lang="es-VE" dirty="0"/>
          </a:p>
        </p:txBody>
      </p:sp>
      <p:pic>
        <p:nvPicPr>
          <p:cNvPr id="10" name="9 Marcador de contenido" descr="Screenshot_2.pn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45025" y="1484784"/>
            <a:ext cx="4041775" cy="3960439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pt-BR" dirty="0" smtClean="0"/>
              <a:t>O município de Boa Vista, capital do estado de Roraima, tem atualmente cerca de 308.996 habitantes com um crescimento de 8,7% segundo informações publicadas pelo Instituto Brasileiro de Geografia e Estatística. Temos 48 Unidades Básicas de Saúde, algumas das quais estão em remodelação, para 43 bairros. </a:t>
            </a:r>
            <a:endParaRPr lang="pt-BR" dirty="0" smtClean="0"/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Temos </a:t>
            </a:r>
            <a:r>
              <a:rPr lang="pt-BR" dirty="0" smtClean="0"/>
              <a:t>aproximadamente 32 Equipes da Saúde de Família constituídas, dos quais 20 são tradicionais. </a:t>
            </a:r>
            <a:r>
              <a:rPr lang="pt-BR" dirty="0" smtClean="0"/>
              <a:t>Para o momento do analises situacional desconhecíamos </a:t>
            </a:r>
            <a:r>
              <a:rPr lang="pt-BR" dirty="0" smtClean="0"/>
              <a:t>a quantidade de NASF. </a:t>
            </a:r>
            <a:endParaRPr lang="pt-BR" dirty="0" smtClean="0"/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 </a:t>
            </a:r>
            <a:r>
              <a:rPr lang="pt-BR" dirty="0" smtClean="0"/>
              <a:t>Em quanto à atenção especializada, a rede de Saúde de Boa Vista, tem pouca disponibilidade de especialistas. Temos cinco Hospitais: Hospital Geral de Roraima, Hospital Estadual Materno Infantil; Nossa senhora de Nazareth e Hospital Municipal Infantil Santo Antônio e hospital militar e quatro unidades de saúde que tem função de centros de referências de especialidades.</a:t>
            </a:r>
            <a:endParaRPr lang="es-VE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Caracterização do município</a:t>
            </a:r>
            <a:endParaRPr lang="pt-B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VE" dirty="0" smtClean="0"/>
              <a:t>Resultados</a:t>
            </a:r>
            <a:endParaRPr lang="es-VE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pt-BR" dirty="0" smtClean="0"/>
              <a:t>manter registro na ficha de acompanhamento do programa 100% das puérperas.</a:t>
            </a:r>
            <a:endParaRPr lang="es-VE" dirty="0" smtClean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472101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pt-BR" b="1" dirty="0" smtClean="0"/>
              <a:t>Melhorar o registro das informações</a:t>
            </a:r>
          </a:p>
          <a:p>
            <a:pPr algn="just"/>
            <a:r>
              <a:rPr lang="pt-BR" dirty="0" smtClean="0"/>
              <a:t>manter registro na ficha de acompanhamento do programa 100% das puérperas.</a:t>
            </a:r>
            <a:endParaRPr lang="pt-BR" b="1" dirty="0" smtClean="0"/>
          </a:p>
          <a:p>
            <a:pPr algn="just"/>
            <a:r>
              <a:rPr lang="pt-BR" dirty="0" smtClean="0"/>
              <a:t>Durante toda a intervenção mantivemos registros das usuárias puerperais da área coberta conseguindo manter os registros nos 100% em todo momento, fazendo registro de 8 usuárias no primeiro mês, 8 durante o segundo e nove no último.</a:t>
            </a:r>
            <a:endParaRPr lang="pt-BR" b="1" dirty="0" smtClean="0"/>
          </a:p>
          <a:p>
            <a:endParaRPr lang="es-VE" dirty="0"/>
          </a:p>
        </p:txBody>
      </p:sp>
      <p:pic>
        <p:nvPicPr>
          <p:cNvPr id="7" name="6 Marcador de contenido" descr="Screenshot_1.pn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45025" y="1268760"/>
            <a:ext cx="4041775" cy="4104456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VE" dirty="0" smtClean="0"/>
              <a:t>Resultados</a:t>
            </a:r>
            <a:endParaRPr lang="es-VE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avaliar risco gestacional em 100% das gestantes.</a:t>
            </a:r>
            <a:endParaRPr lang="es-VE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4721010"/>
          </a:xfrm>
        </p:spPr>
        <p:txBody>
          <a:bodyPr>
            <a:normAutofit/>
          </a:bodyPr>
          <a:lstStyle/>
          <a:p>
            <a:pPr algn="just"/>
            <a:r>
              <a:rPr lang="pt-BR" b="1" dirty="0" smtClean="0"/>
              <a:t>Realizar avaliação de risco.</a:t>
            </a:r>
          </a:p>
          <a:p>
            <a:pPr algn="just"/>
            <a:r>
              <a:rPr lang="pt-BR" dirty="0" smtClean="0"/>
              <a:t>avaliar risco gestacional em 100% das gestantes.</a:t>
            </a:r>
          </a:p>
          <a:p>
            <a:pPr algn="just"/>
            <a:r>
              <a:rPr lang="pt-BR" dirty="0" smtClean="0"/>
              <a:t>Sendo esta agora uma prática de rotina dentro de nosso trabalho foi fácil manter as porcentagens nos 100% nos registros.</a:t>
            </a:r>
            <a:endParaRPr lang="es-VE" dirty="0"/>
          </a:p>
        </p:txBody>
      </p:sp>
      <p:pic>
        <p:nvPicPr>
          <p:cNvPr id="7" name="6 Marcador de contenido" descr="IMG-20150714-WA0003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45025" y="1484784"/>
            <a:ext cx="4041775" cy="3888431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VE" dirty="0" smtClean="0"/>
              <a:t>Resultados</a:t>
            </a:r>
            <a:endParaRPr lang="es-VE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pt-BR" dirty="0" smtClean="0"/>
              <a:t>orientar 100% das puérperas cadastradas no programa sobre os cuidados do recém-nascido.</a:t>
            </a:r>
            <a:endParaRPr lang="es-VE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472101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pt-BR" b="1" dirty="0" smtClean="0"/>
              <a:t>Promover a saúde das puérperas.</a:t>
            </a:r>
            <a:endParaRPr lang="es-VE" dirty="0" smtClean="0"/>
          </a:p>
          <a:p>
            <a:pPr algn="just"/>
            <a:r>
              <a:rPr lang="pt-BR" dirty="0" smtClean="0"/>
              <a:t>orientar 100% das puérperas cadastradas no programa sobre os cuidados do recém-nascido.</a:t>
            </a:r>
          </a:p>
          <a:p>
            <a:pPr algn="just"/>
            <a:r>
              <a:rPr lang="pt-BR" dirty="0" smtClean="0"/>
              <a:t>Mediante palestras e consultas individuais foram respondidas suas dúvidas ao respeito dos cuidados de recém-nascido mantendo neste grupo sempre 100% com informação sobre os cuidados do recém-nascido.</a:t>
            </a:r>
            <a:endParaRPr lang="es-VE" dirty="0"/>
          </a:p>
        </p:txBody>
      </p:sp>
      <p:pic>
        <p:nvPicPr>
          <p:cNvPr id="7" name="6 Marcador de contenido" descr="IMG-20150424-WA0017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45025" y="1484784"/>
            <a:ext cx="4041775" cy="3888431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VE" dirty="0" smtClean="0"/>
              <a:t>Resultados</a:t>
            </a:r>
            <a:endParaRPr lang="es-VE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pt-BR" dirty="0" smtClean="0"/>
              <a:t>orientar 100% das puérperas cadastradas no programa sobre aleitamento materno exclusivo.</a:t>
            </a:r>
            <a:endParaRPr lang="es-VE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472101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pt-BR" b="1" dirty="0" smtClean="0"/>
              <a:t>Promover a saúde das puérperas.</a:t>
            </a:r>
            <a:endParaRPr lang="es-VE" dirty="0" smtClean="0"/>
          </a:p>
          <a:p>
            <a:pPr algn="just"/>
            <a:r>
              <a:rPr lang="pt-BR" dirty="0" smtClean="0"/>
              <a:t>orientar 100% das puérperas cadastradas no programa sobre aleitamento materno exclusivo.</a:t>
            </a:r>
          </a:p>
          <a:p>
            <a:pPr algn="just"/>
            <a:r>
              <a:rPr lang="pt-BR" dirty="0" smtClean="0"/>
              <a:t>Mediante palestras e consultas individuais foram respondidas as dúvidas das puérperas em relação aos cuidados de recém-nascido mantendo neste grupo sempre 100% delas com informação sobre aleitamento materno exclusivo até os seis meses.</a:t>
            </a:r>
            <a:endParaRPr lang="es-VE" dirty="0" smtClean="0"/>
          </a:p>
        </p:txBody>
      </p:sp>
      <p:pic>
        <p:nvPicPr>
          <p:cNvPr id="7" name="6 Marcador de contenido" descr="IMG-20150616-WA0016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45025" y="1412776"/>
            <a:ext cx="4041775" cy="3960440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VE" dirty="0" smtClean="0"/>
              <a:t>Resultados</a:t>
            </a:r>
            <a:endParaRPr lang="es-VE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 smtClean="0"/>
              <a:t>orientar 100% das puérperas cadastradas no programa sobre planejamento familiar.</a:t>
            </a:r>
            <a:endParaRPr lang="es-VE" dirty="0" smtClean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472101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pt-BR" b="1" dirty="0" smtClean="0"/>
              <a:t>Promover a saúde das puérperas.</a:t>
            </a:r>
            <a:endParaRPr lang="es-VE" dirty="0" smtClean="0"/>
          </a:p>
          <a:p>
            <a:pPr algn="just"/>
            <a:r>
              <a:rPr lang="pt-BR" dirty="0" smtClean="0"/>
              <a:t>orientar 100% das puérperas cadastradas no programa sobre planejamento familiar.</a:t>
            </a:r>
          </a:p>
          <a:p>
            <a:pPr algn="just"/>
            <a:r>
              <a:rPr lang="pt-BR" dirty="0" smtClean="0"/>
              <a:t>Ao ter tanta importância nos parecia interessante a conversa com cada uma das usuárias assim como o intercâmbio de opiniões, o que motivou a conseguir 100% (8) no primeiro mês, 100% (8) no segundo e 100]% (9) no terceiro da usuárias puerperais com oferecimento das informações, conseguindo os máximos porcentagens durante os três meses da intervenção.</a:t>
            </a:r>
            <a:endParaRPr lang="es-VE" dirty="0" smtClean="0"/>
          </a:p>
        </p:txBody>
      </p:sp>
      <p:pic>
        <p:nvPicPr>
          <p:cNvPr id="8" name="7 Marcador de contenido" descr="IMG-20150424-WA0045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45025" y="1412777"/>
            <a:ext cx="4041775" cy="3960440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VE" dirty="0" smtClean="0"/>
              <a:t>Resultados</a:t>
            </a:r>
            <a:endParaRPr lang="es-VE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 smtClean="0"/>
              <a:t>garantir a 100% das gestantes orientação nutricional durante a gestação.</a:t>
            </a:r>
            <a:endParaRPr lang="es-VE" dirty="0" smtClean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472101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pt-BR" b="1" dirty="0" smtClean="0"/>
              <a:t>Promover a saúde no pré-natal</a:t>
            </a:r>
          </a:p>
          <a:p>
            <a:pPr algn="just"/>
            <a:r>
              <a:rPr lang="pt-BR" dirty="0" smtClean="0"/>
              <a:t>garantir a 100% das gestantes orientação nutricional durante a gestação.</a:t>
            </a:r>
          </a:p>
          <a:p>
            <a:pPr algn="just"/>
            <a:r>
              <a:rPr lang="pt-BR" dirty="0" smtClean="0"/>
              <a:t>conseguimos informar a todas nossas usuárias de hábitos dietéticos saudáveis durante a gestação alçando 100% (27) no primeiro mês, 100% (37) no segundo e 100% (29) no terceiro mês com o qual mantivemos a meta no planejado.</a:t>
            </a:r>
            <a:endParaRPr lang="es-VE" dirty="0"/>
          </a:p>
        </p:txBody>
      </p:sp>
      <p:pic>
        <p:nvPicPr>
          <p:cNvPr id="7" name="6 Marcador de contenido" descr="1415470273496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716016" y="1340769"/>
            <a:ext cx="3970784" cy="4032448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VE" dirty="0" smtClean="0"/>
              <a:t>Resultados</a:t>
            </a:r>
            <a:endParaRPr lang="es-VE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 smtClean="0"/>
              <a:t>promover o aleitamento materno junto a 100% das gestantes.</a:t>
            </a:r>
            <a:endParaRPr lang="es-VE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472101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pt-BR" b="1" dirty="0" smtClean="0"/>
              <a:t>Promover a saúde no pré-natal</a:t>
            </a:r>
          </a:p>
          <a:p>
            <a:pPr algn="just"/>
            <a:r>
              <a:rPr lang="pt-BR" dirty="0" smtClean="0"/>
              <a:t>promover o aleitamento materno junto a 100% das gestantes.</a:t>
            </a:r>
            <a:endParaRPr lang="pt-BR" b="1" dirty="0" smtClean="0"/>
          </a:p>
          <a:p>
            <a:pPr algn="just"/>
            <a:r>
              <a:rPr lang="pt-BR" dirty="0" smtClean="0"/>
              <a:t>Foram esclarecidas as dúvidas em relação aos cuidados de recém-nascido mantendo neste grupo 96,3% (26) durante o primeiro mês, 100% (37) no segundo e 100% (29) no terceiro com informação sobre aleitamento materno exclusivo até pelo menos os seis meses.</a:t>
            </a:r>
            <a:endParaRPr lang="es-VE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sz="quarter" idx="4"/>
          </p:nvPr>
        </p:nvGraphicFramePr>
        <p:xfrm>
          <a:off x="4645025" y="1444625"/>
          <a:ext cx="4041775" cy="3941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VE" dirty="0" smtClean="0"/>
              <a:t>Resultados</a:t>
            </a:r>
            <a:endParaRPr lang="es-VE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pt-BR" dirty="0" smtClean="0"/>
              <a:t>Proporção de gestantes que receberam orientação sobre cuidados com o recém-nascido.</a:t>
            </a:r>
            <a:endParaRPr lang="es-VE" dirty="0" smtClean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479301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b="1" dirty="0" smtClean="0"/>
              <a:t>Promover a saúde no pré-natal</a:t>
            </a:r>
          </a:p>
          <a:p>
            <a:pPr algn="just"/>
            <a:r>
              <a:rPr lang="pt-BR" dirty="0" smtClean="0"/>
              <a:t>orientar 100% das gestantes sobre os cuidado de recém-nascido.</a:t>
            </a:r>
            <a:endParaRPr lang="es-VE" dirty="0" smtClean="0"/>
          </a:p>
          <a:p>
            <a:pPr algn="just"/>
            <a:r>
              <a:rPr lang="pt-BR" dirty="0" smtClean="0"/>
              <a:t>Foram esclarecidas as dúvidas em relação aos cuidados de recém-nascido mantendo neste sentido 96,3% (26) durante o primeiro mês, 100% (37) no segundo e 100% (29) no terceiro</a:t>
            </a:r>
            <a:endParaRPr lang="es-VE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sz="quarter" idx="4"/>
          </p:nvPr>
        </p:nvGraphicFramePr>
        <p:xfrm>
          <a:off x="4645025" y="1444625"/>
          <a:ext cx="4041775" cy="3941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VE" dirty="0" smtClean="0"/>
              <a:t>Resultados</a:t>
            </a:r>
            <a:endParaRPr lang="es-VE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pt-BR" dirty="0" smtClean="0"/>
              <a:t>Proporção de gestantes que receberam orientação sobre anticoncepção após parto.</a:t>
            </a:r>
            <a:endParaRPr lang="es-VE" dirty="0" smtClean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472101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b="1" dirty="0" smtClean="0"/>
              <a:t>Promover a saúde no pré-natal</a:t>
            </a:r>
          </a:p>
          <a:p>
            <a:pPr algn="just"/>
            <a:r>
              <a:rPr lang="pt-BR" dirty="0" smtClean="0"/>
              <a:t>orientar a 100% das gestantes sobre anticoncepção após parto</a:t>
            </a:r>
            <a:endParaRPr lang="es-VE" dirty="0" smtClean="0"/>
          </a:p>
          <a:p>
            <a:pPr algn="just"/>
            <a:r>
              <a:rPr lang="pt-BR" dirty="0" smtClean="0"/>
              <a:t>Com exceção de uma usuária durante o primeiro mês, mantivemos a todas as usuárias informadas. No primeiro mês tivemos 96,3% (26) das gestantes que receberam estas informações, no segundo 100% (37) e no terceiro 100% (29) das usuárias.</a:t>
            </a:r>
            <a:endParaRPr lang="es-VE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sz="quarter" idx="4"/>
          </p:nvPr>
        </p:nvGraphicFramePr>
        <p:xfrm>
          <a:off x="4645025" y="1444625"/>
          <a:ext cx="4041775" cy="3941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VE" dirty="0" smtClean="0"/>
              <a:t>Resultados</a:t>
            </a:r>
            <a:endParaRPr lang="es-VE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55000" lnSpcReduction="20000"/>
          </a:bodyPr>
          <a:lstStyle/>
          <a:p>
            <a:r>
              <a:rPr lang="pt-BR" dirty="0" smtClean="0"/>
              <a:t>Proporção de gestantes que receberam orientação sobre os riscos do tabagismo e do uso de álcool e drogas na gestação.</a:t>
            </a:r>
            <a:endParaRPr lang="es-VE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472101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b="1" dirty="0" smtClean="0"/>
              <a:t>Promover a saúde no pré-natal</a:t>
            </a:r>
            <a:endParaRPr lang="es-VE" dirty="0" smtClean="0"/>
          </a:p>
          <a:p>
            <a:pPr algn="just"/>
            <a:r>
              <a:rPr lang="pt-BR" dirty="0" smtClean="0"/>
              <a:t>orientar a 100% das gestantes sobre os riscos do tabagismo e de uso de álcool e drogas na gestação.</a:t>
            </a:r>
          </a:p>
          <a:p>
            <a:pPr algn="just"/>
            <a:r>
              <a:rPr lang="pt-BR" dirty="0" smtClean="0"/>
              <a:t>Conseguimos fazer difusão dessa informação no primeiro mês a 96,3% (26) usuárias e mantivemos o 100% (37) no segundo e 100% (29) no terceiro mês.</a:t>
            </a:r>
            <a:endParaRPr lang="es-VE" dirty="0" smtClean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sz="quarter" idx="4"/>
          </p:nvPr>
        </p:nvGraphicFramePr>
        <p:xfrm>
          <a:off x="4645025" y="1444625"/>
          <a:ext cx="4041775" cy="3941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endParaRPr lang="pt-BR" dirty="0" smtClean="0"/>
          </a:p>
          <a:p>
            <a:pPr algn="just"/>
            <a:r>
              <a:rPr lang="pt-BR" dirty="0" smtClean="0"/>
              <a:t>Nossa </a:t>
            </a:r>
            <a:r>
              <a:rPr lang="pt-BR" dirty="0" err="1" smtClean="0"/>
              <a:t>U.B.S.</a:t>
            </a:r>
            <a:r>
              <a:rPr lang="pt-BR" dirty="0" smtClean="0"/>
              <a:t> Aygara Motta Pereira. Encontrasse localizada na zona urbana de Cidade Satélite ao oeste do Município Boa Vista capital do estado Roraima.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Nossa equipe esta integrado por 6 ACS, enfermeira e medico, além disso conta com um medico de fora de área, uma equipe de Saúde Bucal e uma assistente social e duas técnicas de enfermagem para o acolhimento dos usuários.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Temos que o serviço e ofertado para perto de umas 20.000 usuários e a área coberta e de tão só 2.985 usuários, pelo que a população da área descoberta fica perto de o 70%. </a:t>
            </a:r>
            <a:r>
              <a:rPr lang="pt-BR" dirty="0" smtClean="0"/>
              <a:t>Ainda assim ofertamos atendimento de pré-natal, puericultura, hiperdia e saúde de home/mulher, além das visitas domiciliais.</a:t>
            </a:r>
            <a:endParaRPr lang="es-VE" dirty="0" smtClean="0"/>
          </a:p>
          <a:p>
            <a:endParaRPr lang="pt-BR" dirty="0" smtClean="0"/>
          </a:p>
          <a:p>
            <a:r>
              <a:rPr lang="pt-BR" dirty="0" smtClean="0"/>
              <a:t>Em quanto a estrutura contamos com quatro consultórios, uma sala de espera e recepção, sala de vacina, sala de cura, farmácia, oficina de assistente social e consultório odontológico.</a:t>
            </a:r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Caracterização da UBS</a:t>
            </a:r>
            <a:endParaRPr lang="pt-BR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VE" dirty="0" smtClean="0"/>
              <a:t>Resultados</a:t>
            </a:r>
            <a:endParaRPr lang="es-VE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 smtClean="0"/>
              <a:t>Proporção de gestantes que receberam orientação sobre higiene bucal.</a:t>
            </a:r>
            <a:endParaRPr lang="es-VE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479301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b="1" dirty="0" smtClean="0"/>
              <a:t>Promover a saúde no pré-natal</a:t>
            </a:r>
            <a:endParaRPr lang="es-VE" dirty="0" smtClean="0"/>
          </a:p>
          <a:p>
            <a:pPr algn="just"/>
            <a:r>
              <a:rPr lang="pt-BR" dirty="0" smtClean="0"/>
              <a:t>orientar a 100% das gestantes sobre higiene bucal.</a:t>
            </a:r>
          </a:p>
          <a:p>
            <a:pPr algn="just"/>
            <a:r>
              <a:rPr lang="pt-BR" dirty="0" smtClean="0"/>
              <a:t>alcançamos a difusão de informação com as seguintes porcentagens; 26 (96,3%) de 27 usuárias no primeiro mês, e 100% (37 usuárias) no segundo mês e 100% (29) no terceiro.</a:t>
            </a:r>
            <a:endParaRPr lang="es-VE" dirty="0"/>
          </a:p>
        </p:txBody>
      </p:sp>
      <p:graphicFrame>
        <p:nvGraphicFramePr>
          <p:cNvPr id="8" name="7 Marcador de contenido"/>
          <p:cNvGraphicFramePr>
            <a:graphicFrameLocks noGrp="1"/>
          </p:cNvGraphicFramePr>
          <p:nvPr>
            <p:ph sz="quarter" idx="4"/>
          </p:nvPr>
        </p:nvGraphicFramePr>
        <p:xfrm>
          <a:off x="4645025" y="1444625"/>
          <a:ext cx="4041775" cy="3941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pt-BR" dirty="0" smtClean="0"/>
              <a:t>Importância para a equipe: a raiz da intervenção a equipe preciso se capacitar sobre os programas e protocolos do ministério, assim como implementar estratégias que serviram para uma maior integração entre nos e os outros serviços ofertados na UBS.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Importância para o serviço: a melhoria no serviço demonstro </a:t>
            </a:r>
            <a:r>
              <a:rPr lang="pt-BR" dirty="0" smtClean="0"/>
              <a:t>que </a:t>
            </a:r>
            <a:r>
              <a:rPr lang="pt-BR" dirty="0" smtClean="0"/>
              <a:t>a equipe tem  </a:t>
            </a:r>
            <a:r>
              <a:rPr lang="pt-BR" dirty="0" smtClean="0"/>
              <a:t>capacidade de desenvolver estratégias de saúde em beneficio da </a:t>
            </a:r>
            <a:r>
              <a:rPr lang="pt-BR" dirty="0" smtClean="0"/>
              <a:t>comunidade em as outras áreas programáticas.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Importância para a comunidade: o beneficio se traduz em uma melhor qualidade de serviço assim como o desenvolvimento dessas praticas há outros programas e áreas da população que ainda que precisam atenção com o fim de aumentar o alcance da atenção básica. </a:t>
            </a:r>
            <a:endParaRPr lang="pt-BR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Discussão</a:t>
            </a:r>
            <a:endParaRPr lang="pt-BR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Processo de aprendizagem</a:t>
            </a:r>
            <a:endParaRPr lang="pt-BR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pt-BR" dirty="0" smtClean="0"/>
              <a:t>Mapa de Cidade Satélite</a:t>
            </a:r>
            <a:endParaRPr lang="pt-BR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4721010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 smtClean="0"/>
              <a:t>O processo de aprendizagem resulto sendo enriquecedor no desenvolvimento com as usuárias tanto grávidas como puerperais, motivando a pesquisar informação para intercambiar com elas sobre as duvidas e sintomas que apresentaram o que reforço a confiança na equipe.</a:t>
            </a:r>
            <a:endParaRPr lang="pt-BR" dirty="0"/>
          </a:p>
        </p:txBody>
      </p:sp>
      <p:pic>
        <p:nvPicPr>
          <p:cNvPr id="7" name="6 Marcador de contenido" descr="1415469953237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45025" y="1412777"/>
            <a:ext cx="4041775" cy="396044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Consultas de pré-natal</a:t>
            </a:r>
          </a:p>
          <a:p>
            <a:r>
              <a:rPr lang="pt-BR" dirty="0" smtClean="0"/>
              <a:t>Atividades educativas</a:t>
            </a:r>
          </a:p>
          <a:p>
            <a:r>
              <a:rPr lang="pt-BR" dirty="0" smtClean="0"/>
              <a:t>Atendimento a demanda espontânea</a:t>
            </a:r>
          </a:p>
          <a:p>
            <a:r>
              <a:rPr lang="pt-BR" dirty="0" smtClean="0"/>
              <a:t>Saúde da criança </a:t>
            </a:r>
          </a:p>
          <a:p>
            <a:r>
              <a:rPr lang="pt-BR" dirty="0" smtClean="0"/>
              <a:t>Saúde bucal</a:t>
            </a:r>
          </a:p>
          <a:p>
            <a:r>
              <a:rPr lang="pt-BR" dirty="0" smtClean="0"/>
              <a:t>Prevenção câncer ginecológico</a:t>
            </a:r>
          </a:p>
          <a:p>
            <a:r>
              <a:rPr lang="pt-BR" dirty="0" smtClean="0"/>
              <a:t>Registros </a:t>
            </a:r>
          </a:p>
          <a:p>
            <a:r>
              <a:rPr lang="pt-BR" dirty="0" smtClean="0"/>
              <a:t>Atualização Professional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Situação do município antes da intervenção</a:t>
            </a:r>
            <a:endParaRPr lang="es-VE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>
            <a:normAutofit/>
          </a:bodyPr>
          <a:lstStyle/>
          <a:p>
            <a:r>
              <a:rPr lang="pt-BR" b="1" dirty="0" smtClean="0"/>
              <a:t>Objetivo geral:</a:t>
            </a:r>
          </a:p>
          <a:p>
            <a:r>
              <a:rPr lang="pt-BR" dirty="0" smtClean="0"/>
              <a:t>Melhorar a atenção ao pré-natal e puerpério na UBS Aygara Motta Pereira, Município Boa Vista, Roraima.</a:t>
            </a:r>
            <a:endParaRPr lang="es-VE" dirty="0" smtClean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VE" dirty="0" smtClean="0"/>
              <a:t>Objetivos e Metas</a:t>
            </a:r>
            <a:endParaRPr lang="es-VE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b="1" dirty="0" smtClean="0"/>
              <a:t>Pré-Natal</a:t>
            </a:r>
            <a:endParaRPr lang="es-VE" dirty="0" smtClean="0"/>
          </a:p>
          <a:p>
            <a:r>
              <a:rPr lang="pt-BR" dirty="0" smtClean="0"/>
              <a:t> </a:t>
            </a:r>
            <a:endParaRPr lang="es-VE" dirty="0" smtClean="0"/>
          </a:p>
          <a:p>
            <a:pPr lvl="0"/>
            <a:r>
              <a:rPr lang="pt-BR" dirty="0" smtClean="0"/>
              <a:t>Ampliar cobertura do pré-natal.</a:t>
            </a:r>
            <a:endParaRPr lang="es-VE" dirty="0" smtClean="0"/>
          </a:p>
          <a:p>
            <a:r>
              <a:rPr lang="pt-BR" dirty="0" smtClean="0"/>
              <a:t> </a:t>
            </a:r>
            <a:endParaRPr lang="es-VE" dirty="0" smtClean="0"/>
          </a:p>
          <a:p>
            <a:pPr lvl="0"/>
            <a:r>
              <a:rPr lang="pt-BR" dirty="0" smtClean="0"/>
              <a:t>Melhorar a qualidade de atenção ao pré-natal realizado na Unidade.</a:t>
            </a:r>
            <a:endParaRPr lang="es-VE" dirty="0" smtClean="0"/>
          </a:p>
          <a:p>
            <a:r>
              <a:rPr lang="pt-BR" dirty="0" smtClean="0"/>
              <a:t> </a:t>
            </a:r>
            <a:endParaRPr lang="es-VE" dirty="0" smtClean="0"/>
          </a:p>
          <a:p>
            <a:pPr lvl="0"/>
            <a:r>
              <a:rPr lang="pt-BR" dirty="0" smtClean="0"/>
              <a:t>Melhorar a adesão ao pré-natal. </a:t>
            </a:r>
            <a:endParaRPr lang="es-VE" dirty="0" smtClean="0"/>
          </a:p>
          <a:p>
            <a:r>
              <a:rPr lang="pt-BR" dirty="0" smtClean="0"/>
              <a:t> </a:t>
            </a:r>
            <a:endParaRPr lang="es-VE" dirty="0" smtClean="0"/>
          </a:p>
          <a:p>
            <a:pPr lvl="0"/>
            <a:r>
              <a:rPr lang="pt-BR" dirty="0" smtClean="0"/>
              <a:t>Melhorar o registro do programa pré-natal. </a:t>
            </a:r>
            <a:endParaRPr lang="es-VE" dirty="0" smtClean="0"/>
          </a:p>
          <a:p>
            <a:r>
              <a:rPr lang="pt-BR" dirty="0" smtClean="0"/>
              <a:t> </a:t>
            </a:r>
            <a:endParaRPr lang="es-VE" dirty="0" smtClean="0"/>
          </a:p>
          <a:p>
            <a:pPr lvl="0"/>
            <a:r>
              <a:rPr lang="pt-BR" dirty="0" smtClean="0"/>
              <a:t>Realizar avaliação de risco das gestantes. </a:t>
            </a:r>
            <a:endParaRPr lang="es-VE" dirty="0" smtClean="0"/>
          </a:p>
          <a:p>
            <a:r>
              <a:rPr lang="pt-BR" dirty="0" smtClean="0"/>
              <a:t> </a:t>
            </a:r>
            <a:endParaRPr lang="es-VE" dirty="0" smtClean="0"/>
          </a:p>
          <a:p>
            <a:pPr lvl="0"/>
            <a:r>
              <a:rPr lang="pt-BR" dirty="0" smtClean="0"/>
              <a:t>Promover a saúde das gestantes.</a:t>
            </a:r>
            <a:endParaRPr lang="es-VE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VE" dirty="0" smtClean="0"/>
              <a:t>Objetivos e Metas</a:t>
            </a:r>
            <a:endParaRPr lang="es-VE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b="1" dirty="0" smtClean="0"/>
              <a:t>Puerpério</a:t>
            </a:r>
            <a:endParaRPr lang="es-VE" dirty="0" smtClean="0"/>
          </a:p>
          <a:p>
            <a:r>
              <a:rPr lang="pt-BR" b="1" dirty="0" smtClean="0"/>
              <a:t> </a:t>
            </a:r>
            <a:endParaRPr lang="es-VE" dirty="0" smtClean="0"/>
          </a:p>
          <a:p>
            <a:pPr lvl="0"/>
            <a:r>
              <a:rPr lang="pt-BR" dirty="0" smtClean="0"/>
              <a:t>Ampliar cobertura do puerpério.</a:t>
            </a:r>
            <a:endParaRPr lang="es-VE" dirty="0" smtClean="0"/>
          </a:p>
          <a:p>
            <a:r>
              <a:rPr lang="pt-BR" dirty="0" smtClean="0"/>
              <a:t> </a:t>
            </a:r>
            <a:endParaRPr lang="es-VE" dirty="0" smtClean="0"/>
          </a:p>
          <a:p>
            <a:pPr lvl="0"/>
            <a:r>
              <a:rPr lang="pt-BR" dirty="0" smtClean="0"/>
              <a:t>Melhorar a qualidade de atenção ao puerpério realizado na Unidade.</a:t>
            </a:r>
            <a:endParaRPr lang="es-VE" dirty="0" smtClean="0"/>
          </a:p>
          <a:p>
            <a:r>
              <a:rPr lang="pt-BR" dirty="0" smtClean="0"/>
              <a:t> </a:t>
            </a:r>
            <a:endParaRPr lang="es-VE" dirty="0" smtClean="0"/>
          </a:p>
          <a:p>
            <a:pPr lvl="0"/>
            <a:r>
              <a:rPr lang="pt-BR" dirty="0" smtClean="0"/>
              <a:t>Melhorar a adesão ao puerpério.</a:t>
            </a:r>
            <a:endParaRPr lang="es-VE" dirty="0" smtClean="0"/>
          </a:p>
          <a:p>
            <a:r>
              <a:rPr lang="pt-BR" dirty="0" smtClean="0"/>
              <a:t> </a:t>
            </a:r>
            <a:endParaRPr lang="es-VE" dirty="0" smtClean="0"/>
          </a:p>
          <a:p>
            <a:pPr lvl="0"/>
            <a:r>
              <a:rPr lang="pt-BR" dirty="0" smtClean="0"/>
              <a:t>Melhorar o registro do puerpério. </a:t>
            </a:r>
            <a:endParaRPr lang="es-VE" dirty="0" smtClean="0"/>
          </a:p>
          <a:p>
            <a:r>
              <a:rPr lang="pt-BR" dirty="0" smtClean="0"/>
              <a:t> </a:t>
            </a:r>
            <a:endParaRPr lang="es-VE" dirty="0" smtClean="0"/>
          </a:p>
          <a:p>
            <a:r>
              <a:rPr lang="pt-BR" dirty="0" smtClean="0"/>
              <a:t>Promover a saúde das puérperas</a:t>
            </a:r>
            <a:endParaRPr lang="es-VE" dirty="0" smtClean="0"/>
          </a:p>
          <a:p>
            <a:endParaRPr lang="es-VE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VE" dirty="0" smtClean="0"/>
              <a:t>Objetivos e Metas</a:t>
            </a:r>
            <a:endParaRPr lang="es-VE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Para o desenvolvimento do projeto foram desenvolvidas ações em nos eixos de monitoramento e avaliação, organização e gestão de serviços, engajamento publico e qualificação da pratica clinica</a:t>
            </a:r>
            <a:r>
              <a:rPr lang="pt-BR" dirty="0" smtClean="0"/>
              <a:t>.</a:t>
            </a:r>
            <a:r>
              <a:rPr lang="pt-BR" dirty="0" smtClean="0"/>
              <a:t>   </a:t>
            </a:r>
            <a:endParaRPr lang="pt-BR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Metodologia</a:t>
            </a:r>
            <a:endParaRPr lang="pt-BR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614</TotalTime>
  <Words>2956</Words>
  <Application>Microsoft Office PowerPoint</Application>
  <PresentationFormat>Presentación en pantalla (4:3)</PresentationFormat>
  <Paragraphs>225</Paragraphs>
  <Slides>42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42</vt:i4>
      </vt:variant>
    </vt:vector>
  </HeadingPairs>
  <TitlesOfParts>
    <vt:vector size="43" baseType="lpstr">
      <vt:lpstr>Concurrencia</vt:lpstr>
      <vt:lpstr>Melhoria da Atenção ao Pré-natal e Puerpério na UBS Aygara Motta Pereira, Boa Vista, RR.</vt:lpstr>
      <vt:lpstr>Introdução </vt:lpstr>
      <vt:lpstr>Caracterização do município</vt:lpstr>
      <vt:lpstr>Caracterização da UBS</vt:lpstr>
      <vt:lpstr>Situação do município antes da intervenção</vt:lpstr>
      <vt:lpstr>Objetivos e Metas</vt:lpstr>
      <vt:lpstr>Objetivos e Metas</vt:lpstr>
      <vt:lpstr>Objetivos e Metas</vt:lpstr>
      <vt:lpstr>Metodologia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Discussão</vt:lpstr>
      <vt:lpstr>Processo de aprendizagem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Melhoria da Atenção ao Pré-natal e Puerpério na UBS Aygara Motta Pereira, Boa Vista, RR.</dc:title>
  <dc:creator>Arca</dc:creator>
  <cp:lastModifiedBy>pc</cp:lastModifiedBy>
  <cp:revision>66</cp:revision>
  <dcterms:created xsi:type="dcterms:W3CDTF">2015-08-20T12:52:25Z</dcterms:created>
  <dcterms:modified xsi:type="dcterms:W3CDTF">2015-08-22T03:40:22Z</dcterms:modified>
</cp:coreProperties>
</file>