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61" r:id="rId3"/>
    <p:sldId id="307" r:id="rId4"/>
    <p:sldId id="311" r:id="rId5"/>
    <p:sldId id="267" r:id="rId6"/>
    <p:sldId id="269" r:id="rId7"/>
    <p:sldId id="270" r:id="rId8"/>
    <p:sldId id="313" r:id="rId9"/>
    <p:sldId id="314" r:id="rId10"/>
    <p:sldId id="316" r:id="rId11"/>
    <p:sldId id="320" r:id="rId12"/>
    <p:sldId id="317" r:id="rId13"/>
    <p:sldId id="315" r:id="rId14"/>
    <p:sldId id="282" r:id="rId15"/>
    <p:sldId id="283" r:id="rId16"/>
    <p:sldId id="285" r:id="rId17"/>
    <p:sldId id="286" r:id="rId18"/>
    <p:sldId id="287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4" r:id="rId32"/>
    <p:sldId id="305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UNASUS%20Ufpel\Interven&#231;&#227;o\Relat&#243;rio%20da%20Interven&#231;&#227;o\Planilha_Arelis_Final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UNASUS%20Ufpel\Arelis\Planilha_Arelis_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UNASUS%20Ufpel\Interven&#231;&#227;o\Relat&#243;rio%20da%20Interven&#231;&#227;o\Planilha_Arelis_Final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UNASUS%20Ufpel\TCC%20Arelis\Planilha_Arelis_Semana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68543008138896"/>
          <c:y val="9.8303061129219896E-2"/>
          <c:w val="0.85131456991861099"/>
          <c:h val="0.8024451436477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[Planilha_Arelis_Semana16.xls]Indicadores!$D$4:$G$4</c:f>
              <c:numCache>
                <c:formatCode>0.0%</c:formatCode>
                <c:ptCount val="4"/>
                <c:pt idx="0">
                  <c:v>0.15613382899628253</c:v>
                </c:pt>
                <c:pt idx="1">
                  <c:v>0.35315985130111527</c:v>
                </c:pt>
                <c:pt idx="2">
                  <c:v>0.49070631970260226</c:v>
                </c:pt>
                <c:pt idx="3">
                  <c:v>0.70260223048327142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060896"/>
        <c:axId val="291061456"/>
      </c:barChart>
      <c:catAx>
        <c:axId val="29106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1061456"/>
        <c:crosses val="autoZero"/>
        <c:auto val="1"/>
        <c:lblAlgn val="ctr"/>
        <c:lblOffset val="100"/>
        <c:noMultiLvlLbl val="0"/>
      </c:catAx>
      <c:valAx>
        <c:axId val="2910614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1060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[Planilha_Arelis_Semana16.xls]Indicadores!$D$79:$G$79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0.50526315789473686</c:v>
                </c:pt>
                <c:pt idx="2">
                  <c:v>0.59848484848484851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198448"/>
        <c:axId val="295199008"/>
      </c:barChart>
      <c:catAx>
        <c:axId val="29519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5199008"/>
        <c:crosses val="autoZero"/>
        <c:auto val="1"/>
        <c:lblAlgn val="ctr"/>
        <c:lblOffset val="100"/>
        <c:noMultiLvlLbl val="0"/>
      </c:catAx>
      <c:valAx>
        <c:axId val="2951990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51984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1</c:v>
                </c:pt>
                <c:pt idx="1">
                  <c:v>0.87368421052631706</c:v>
                </c:pt>
                <c:pt idx="2">
                  <c:v>0.96212121212121327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77456"/>
        <c:axId val="300978016"/>
      </c:barChart>
      <c:catAx>
        <c:axId val="30097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78016"/>
        <c:crosses val="autoZero"/>
        <c:auto val="1"/>
        <c:lblAlgn val="ctr"/>
        <c:lblOffset val="100"/>
        <c:noMultiLvlLbl val="0"/>
      </c:catAx>
      <c:valAx>
        <c:axId val="3009780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77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[Planilha_Arelis_Semana16.xls]Indicadores!$D$112:$G$112</c:f>
              <c:numCache>
                <c:formatCode>0.0%</c:formatCode>
                <c:ptCount val="4"/>
                <c:pt idx="0">
                  <c:v>0.61904761904761907</c:v>
                </c:pt>
                <c:pt idx="1">
                  <c:v>0.61052631578947369</c:v>
                </c:pt>
                <c:pt idx="2">
                  <c:v>0.64393939393939392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838416"/>
        <c:axId val="191838976"/>
      </c:barChart>
      <c:catAx>
        <c:axId val="19183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1838976"/>
        <c:crosses val="autoZero"/>
        <c:auto val="1"/>
        <c:lblAlgn val="ctr"/>
        <c:lblOffset val="100"/>
        <c:noMultiLvlLbl val="0"/>
      </c:catAx>
      <c:valAx>
        <c:axId val="1918389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1838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[Planilha_Arelis_Final.xlsx]Indicadores!$C$19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[Planilha_Arelis_Final.xlsx]Indicadores!$D$18:$G$18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[Planilha_Arelis_Final.xlsx]Indicadores!$D$19:$G$19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0.46296296296296297</c:v>
                </c:pt>
                <c:pt idx="2">
                  <c:v>0.52941176470588236</c:v>
                </c:pt>
                <c:pt idx="3">
                  <c:v>0.87878787878787878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589472"/>
        <c:axId val="301590032"/>
      </c:barChart>
      <c:catAx>
        <c:axId val="3015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590032"/>
        <c:crosses val="autoZero"/>
        <c:auto val="1"/>
        <c:lblAlgn val="ctr"/>
        <c:lblOffset val="100"/>
        <c:noMultiLvlLbl val="0"/>
      </c:catAx>
      <c:valAx>
        <c:axId val="3015900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5894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84850397973757"/>
          <c:y val="8.6340588123535497E-2"/>
          <c:w val="0.84615149602026241"/>
          <c:h val="0.80614384327964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0.45238095238095238</c:v>
                </c:pt>
                <c:pt idx="1">
                  <c:v>0.52631578947368418</c:v>
                </c:pt>
                <c:pt idx="2">
                  <c:v>0.49242424242424243</c:v>
                </c:pt>
                <c:pt idx="3">
                  <c:v>0.49735449735449733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855136"/>
        <c:axId val="248855696"/>
      </c:barChart>
      <c:catAx>
        <c:axId val="24885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48855696"/>
        <c:crosses val="autoZero"/>
        <c:auto val="1"/>
        <c:lblAlgn val="ctr"/>
        <c:lblOffset val="100"/>
        <c:noMultiLvlLbl val="0"/>
      </c:catAx>
      <c:valAx>
        <c:axId val="2488556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48855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1084793320413"/>
          <c:y val="8.4973718654561325E-2"/>
          <c:w val="0.84646394221031063"/>
          <c:h val="0.80921280618286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[Planilha_Arelis_Semana16.xls]Indicadores!$D$44:$G$44</c:f>
              <c:numCache>
                <c:formatCode>0.0%</c:formatCode>
                <c:ptCount val="4"/>
                <c:pt idx="0">
                  <c:v>0.88888888888888884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857936"/>
        <c:axId val="248858496"/>
      </c:barChart>
      <c:catAx>
        <c:axId val="24885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8858496"/>
        <c:crosses val="autoZero"/>
        <c:auto val="1"/>
        <c:lblAlgn val="ctr"/>
        <c:lblOffset val="100"/>
        <c:noMultiLvlLbl val="0"/>
      </c:catAx>
      <c:valAx>
        <c:axId val="2488584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48857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0.7857142857142857</c:v>
                </c:pt>
                <c:pt idx="1">
                  <c:v>0.70526315789473681</c:v>
                </c:pt>
                <c:pt idx="2">
                  <c:v>0.73484848484848486</c:v>
                </c:pt>
                <c:pt idx="3">
                  <c:v>0.92063492063492058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001008"/>
        <c:axId val="301001568"/>
      </c:barChart>
      <c:catAx>
        <c:axId val="30100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001568"/>
        <c:crosses val="autoZero"/>
        <c:auto val="1"/>
        <c:lblAlgn val="ctr"/>
        <c:lblOffset val="100"/>
        <c:noMultiLvlLbl val="0"/>
      </c:catAx>
      <c:valAx>
        <c:axId val="3010015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001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0.61904761904761907</c:v>
                </c:pt>
                <c:pt idx="1">
                  <c:v>0.6</c:v>
                </c:pt>
                <c:pt idx="2">
                  <c:v>0.65151515151515149</c:v>
                </c:pt>
                <c:pt idx="3">
                  <c:v>0.82010582010582012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99056"/>
        <c:axId val="301005104"/>
      </c:barChart>
      <c:catAx>
        <c:axId val="30099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1005104"/>
        <c:crosses val="autoZero"/>
        <c:auto val="1"/>
        <c:lblAlgn val="ctr"/>
        <c:lblOffset val="100"/>
        <c:noMultiLvlLbl val="0"/>
      </c:catAx>
      <c:valAx>
        <c:axId val="3010051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99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0.85714285714285765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754944"/>
        <c:axId val="299755504"/>
      </c:barChart>
      <c:catAx>
        <c:axId val="29975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9755504"/>
        <c:crosses val="autoZero"/>
        <c:auto val="1"/>
        <c:lblAlgn val="ctr"/>
        <c:lblOffset val="100"/>
        <c:noMultiLvlLbl val="0"/>
      </c:catAx>
      <c:valAx>
        <c:axId val="299755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9754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94935837321199"/>
          <c:y val="6.402770728884917E-2"/>
          <c:w val="0.81905064162678798"/>
          <c:h val="0.85624182637170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[Planilha_Arelis_Semana16.xls]Indicadores!$D$66:$G$66</c:f>
              <c:numCache>
                <c:formatCode>0.0%</c:formatCode>
                <c:ptCount val="4"/>
                <c:pt idx="0">
                  <c:v>1</c:v>
                </c:pt>
                <c:pt idx="1">
                  <c:v>0.97894736842105268</c:v>
                </c:pt>
                <c:pt idx="2">
                  <c:v>0.95454545454545459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924720"/>
        <c:axId val="290925280"/>
      </c:barChart>
      <c:catAx>
        <c:axId val="29092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0925280"/>
        <c:crosses val="autoZero"/>
        <c:auto val="1"/>
        <c:lblAlgn val="ctr"/>
        <c:lblOffset val="100"/>
        <c:noMultiLvlLbl val="0"/>
      </c:catAx>
      <c:valAx>
        <c:axId val="2909252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09247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4667628650988"/>
          <c:y val="0.20496490861811181"/>
          <c:w val="0.84249781277340619"/>
          <c:h val="0.636739341338140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[Planilha_Arelis_Semana16.xls]Indicadores!$C$72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[Planilha_Arelis_Semana16.xls]Indicadores!$D$71:$G$71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[Planilha_Arelis_Semana16.xls]Indicadores!$D$72:$G$72</c:f>
              <c:numCache>
                <c:formatCode>0.0%</c:formatCode>
                <c:ptCount val="4"/>
                <c:pt idx="0">
                  <c:v>0.28571428571428636</c:v>
                </c:pt>
                <c:pt idx="1">
                  <c:v>0.13684210526315788</c:v>
                </c:pt>
                <c:pt idx="2">
                  <c:v>0.12121212121212135</c:v>
                </c:pt>
                <c:pt idx="3">
                  <c:v>0.13756613756613803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82672"/>
        <c:axId val="300826528"/>
      </c:barChart>
      <c:catAx>
        <c:axId val="30098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826528"/>
        <c:crosses val="autoZero"/>
        <c:auto val="1"/>
        <c:lblAlgn val="ctr"/>
        <c:lblOffset val="100"/>
        <c:noMultiLvlLbl val="0"/>
      </c:catAx>
      <c:valAx>
        <c:axId val="3008265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 algn="ctr">
              <a:defRPr lang="pt-BR"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82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C411B-E234-45A5-B230-C150AF076BCA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8A5B7-E7DB-4B5E-87BC-47FBA8352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48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A5B7-E7DB-4B5E-87BC-47FBA83528C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4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88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01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032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11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03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825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9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1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6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0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59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3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52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26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02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72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68448-53C1-4738-A630-116684ECFFAE}" type="datetimeFigureOut">
              <a:rPr lang="pt-BR" smtClean="0"/>
              <a:t>22/06/2015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21BAE1-4703-4F24-9200-9CDED5D86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6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87" y="1202612"/>
            <a:ext cx="1103472" cy="125376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68627" y="2144738"/>
            <a:ext cx="91970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pt-BR" sz="2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Qualificação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Atenção aos Idoso cadastrados na UBS/ESF Giovanna Galli, Barreirinha/AM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93912" y="1025746"/>
            <a:ext cx="8534400" cy="1118992"/>
          </a:xfrm>
          <a:prstGeom prst="rect">
            <a:avLst/>
          </a:prstGeom>
        </p:spPr>
        <p:txBody>
          <a:bodyPr vert="horz" anchor="b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</a:t>
            </a:r>
            <a:r>
              <a:rPr lang="pt-BR" sz="4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Aberta do SUS - UNASUS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Federal de Pelotas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Especialização em Saúde da Família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Turma 5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645" y="1408171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378763" y="5830956"/>
            <a:ext cx="5579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Especializanda</a:t>
            </a:r>
            <a:r>
              <a:rPr lang="pt-BR" sz="2400" dirty="0" smtClean="0"/>
              <a:t>: </a:t>
            </a:r>
            <a:r>
              <a:rPr lang="pt-BR" sz="2400" dirty="0" err="1"/>
              <a:t>Arelis</a:t>
            </a:r>
            <a:r>
              <a:rPr lang="pt-BR" sz="2400" dirty="0"/>
              <a:t> </a:t>
            </a:r>
            <a:r>
              <a:rPr lang="pt-BR" sz="2400" dirty="0" err="1"/>
              <a:t>Eufemia</a:t>
            </a:r>
            <a:r>
              <a:rPr lang="pt-BR" sz="2400" dirty="0"/>
              <a:t> Morales Perez</a:t>
            </a:r>
          </a:p>
          <a:p>
            <a:r>
              <a:rPr lang="pt-BR" sz="2400" dirty="0" smtClean="0"/>
              <a:t>Orientadora: Vilma C. F. dos Santos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178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69700"/>
            <a:ext cx="8596668" cy="118945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>Ações Realizadas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35617"/>
            <a:ext cx="9274003" cy="440574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70000"/>
              </a:lnSpc>
              <a:buClr>
                <a:srgbClr val="90C226"/>
              </a:buClr>
              <a:buNone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.Foi </a:t>
            </a:r>
            <a:r>
              <a:rPr lang="pt-BR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realizado capacitação 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ACS e Equipe de Saúde </a:t>
            </a:r>
            <a:r>
              <a:rPr lang="pt-BR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família</a:t>
            </a:r>
            <a:endParaRPr lang="pt-BR" sz="9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.Foram monitorados mensalmente os idosos cadastrados.</a:t>
            </a:r>
          </a:p>
          <a:p>
            <a:pPr marL="0" lvl="0" indent="0">
              <a:lnSpc>
                <a:spcPct val="170000"/>
              </a:lnSpc>
              <a:buClr>
                <a:srgbClr val="90C226"/>
              </a:buClr>
              <a:buNone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.Foi realizada visita domiciliar a todos os idosos acamados e com   problemas de locomoção.</a:t>
            </a:r>
          </a:p>
          <a:p>
            <a:pPr marL="0" lvl="0" indent="0">
              <a:lnSpc>
                <a:spcPct val="170000"/>
              </a:lnSpc>
              <a:buClr>
                <a:srgbClr val="90C226"/>
              </a:buClr>
              <a:buNone/>
            </a:pP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.Foram </a:t>
            </a:r>
            <a:r>
              <a:rPr lang="pt-BR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monitorado os idosos com avaliação multidimensional rápida, exame clinico 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adequado, </a:t>
            </a:r>
            <a:r>
              <a:rPr lang="pt-BR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exame laboratoriais em dia a  pacientes diabéticos e hipertensos</a:t>
            </a:r>
            <a:r>
              <a:rPr lang="pt-BR" sz="9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70000"/>
              </a:lnSpc>
              <a:buClr>
                <a:srgbClr val="90C226"/>
              </a:buClr>
              <a:buNone/>
            </a:pP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0" indent="0">
              <a:buNone/>
            </a:pP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1" y="13694"/>
            <a:ext cx="3940935" cy="784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Metodologia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2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34851" y="1081825"/>
            <a:ext cx="9337183" cy="479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.Foi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atualizado os registros dos pacientes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.Foram organizadas visitas domiciliares a pacientes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faltosos a consultas.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.Foi definido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periodicidade das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consultas e informados os pacientes.</a:t>
            </a:r>
          </a:p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.Foram informadas do programa as comunidades e solicitada ajuda a lideres comunitários.</a:t>
            </a:r>
          </a:p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.Foram preenchidas as fichas espelhos, utilizadas para monitoramento e arquivadas.</a:t>
            </a:r>
          </a:p>
          <a:p>
            <a:pPr marL="324000" lvl="0">
              <a:spcBef>
                <a:spcPts val="1000"/>
              </a:spcBef>
              <a:buClr>
                <a:srgbClr val="90C226"/>
              </a:buClr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.Foi preenchida a planilha de coleta de dados fornecida por o curso 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5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6714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chemeClr val="tx1"/>
                </a:solidFill>
              </a:rPr>
              <a:t>Logística</a:t>
            </a:r>
            <a:endParaRPr lang="pt-BR" sz="48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0913" y="1987947"/>
            <a:ext cx="8913394" cy="3918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tx1"/>
                </a:solidFill>
                <a:cs typeface="Arial" pitchFamily="34" charset="0"/>
              </a:rPr>
              <a:t>Período</a:t>
            </a:r>
            <a:r>
              <a:rPr lang="en-US" sz="2400" b="1" dirty="0">
                <a:solidFill>
                  <a:schemeClr val="tx1"/>
                </a:solidFill>
                <a:cs typeface="Arial" pitchFamily="34" charset="0"/>
              </a:rPr>
              <a:t> da </a:t>
            </a:r>
            <a:r>
              <a:rPr lang="en-US" sz="2400" b="1" dirty="0" err="1">
                <a:solidFill>
                  <a:schemeClr val="tx1"/>
                </a:solidFill>
                <a:cs typeface="Arial" pitchFamily="34" charset="0"/>
              </a:rPr>
              <a:t>intervenção</a:t>
            </a:r>
            <a:r>
              <a:rPr lang="en-US" sz="2400" b="1" dirty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16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semanas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; </a:t>
            </a:r>
            <a:r>
              <a:rPr lang="pt-BR" sz="2400" dirty="0">
                <a:solidFill>
                  <a:schemeClr val="tx1"/>
                </a:solidFill>
              </a:rPr>
              <a:t>de outubro de 2014 a fevereiro de </a:t>
            </a:r>
            <a:r>
              <a:rPr lang="pt-BR" sz="2400" dirty="0" smtClean="0">
                <a:solidFill>
                  <a:schemeClr val="tx1"/>
                </a:solidFill>
              </a:rPr>
              <a:t>2015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1"/>
                </a:solidFill>
                <a:cs typeface="Arial" pitchFamily="34" charset="0"/>
              </a:rPr>
              <a:t>População-alvo</a:t>
            </a:r>
            <a:r>
              <a:rPr lang="en-US" sz="2400" b="1" dirty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Arial" pitchFamily="34" charset="0"/>
              </a:rPr>
              <a:t>idosos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residentes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na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área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abrangência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 da UBS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tx1"/>
                </a:solidFill>
                <a:cs typeface="Arial" pitchFamily="34" charset="0"/>
              </a:rPr>
              <a:t>Protocolo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pt-BR" sz="2400" dirty="0">
                <a:solidFill>
                  <a:schemeClr val="tx1"/>
                </a:solidFill>
              </a:rPr>
              <a:t>C</a:t>
            </a:r>
            <a:r>
              <a:rPr lang="pt-BR" sz="2400" dirty="0" smtClean="0">
                <a:solidFill>
                  <a:schemeClr val="tx1"/>
                </a:solidFill>
              </a:rPr>
              <a:t>aderno de Atenção Básica sobre o </a:t>
            </a:r>
            <a:r>
              <a:rPr lang="pt-BR" sz="2400" b="1" dirty="0" smtClean="0">
                <a:solidFill>
                  <a:schemeClr val="tx1"/>
                </a:solidFill>
              </a:rPr>
              <a:t>Envelhecimento </a:t>
            </a:r>
            <a:r>
              <a:rPr lang="pt-BR" sz="2400" b="1" dirty="0">
                <a:solidFill>
                  <a:schemeClr val="tx1"/>
                </a:solidFill>
              </a:rPr>
              <a:t>e saúde da pessoa idosa.</a:t>
            </a:r>
            <a:r>
              <a:rPr lang="pt-BR" sz="2400" dirty="0">
                <a:solidFill>
                  <a:schemeClr val="tx1"/>
                </a:solidFill>
              </a:rPr>
              <a:t> Brasília: Cadernos de Atenção Básica, </a:t>
            </a:r>
            <a:r>
              <a:rPr lang="pt-BR" sz="2400" dirty="0" smtClean="0">
                <a:solidFill>
                  <a:schemeClr val="tx1"/>
                </a:solidFill>
              </a:rPr>
              <a:t>2006.</a:t>
            </a:r>
          </a:p>
          <a:p>
            <a:pPr>
              <a:lnSpc>
                <a:spcPct val="150000"/>
              </a:lnSpc>
            </a:pPr>
            <a:r>
              <a:rPr lang="pt-BR" altLang="pt-BR" sz="2400" b="1" dirty="0" smtClean="0">
                <a:solidFill>
                  <a:schemeClr val="tx1"/>
                </a:solidFill>
                <a:cs typeface="Arial" pitchFamily="34" charset="0"/>
              </a:rPr>
              <a:t>Ficha </a:t>
            </a:r>
            <a:r>
              <a:rPr lang="pt-BR" altLang="pt-BR" sz="2400" b="1" dirty="0">
                <a:solidFill>
                  <a:schemeClr val="tx1"/>
                </a:solidFill>
                <a:cs typeface="Arial" pitchFamily="34" charset="0"/>
              </a:rPr>
              <a:t>espelho </a:t>
            </a:r>
            <a:r>
              <a:rPr lang="pt-BR" altLang="pt-BR" sz="2400" dirty="0" smtClean="0">
                <a:solidFill>
                  <a:schemeClr val="tx1"/>
                </a:solidFill>
                <a:cs typeface="Arial" pitchFamily="34" charset="0"/>
              </a:rPr>
              <a:t>e </a:t>
            </a:r>
            <a:r>
              <a:rPr lang="pt-BR" altLang="pt-BR" sz="2400" b="1" dirty="0">
                <a:solidFill>
                  <a:schemeClr val="tx1"/>
                </a:solidFill>
                <a:cs typeface="Arial" pitchFamily="34" charset="0"/>
              </a:rPr>
              <a:t>planilha de coleta de </a:t>
            </a:r>
            <a:r>
              <a:rPr lang="pt-BR" altLang="pt-BR" sz="2400" b="1" dirty="0" smtClean="0">
                <a:solidFill>
                  <a:schemeClr val="tx1"/>
                </a:solidFill>
                <a:cs typeface="Arial" pitchFamily="34" charset="0"/>
              </a:rPr>
              <a:t>dados </a:t>
            </a:r>
            <a:r>
              <a:rPr lang="pt-BR" altLang="pt-BR" sz="2400" dirty="0">
                <a:solidFill>
                  <a:schemeClr val="tx1"/>
                </a:solidFill>
                <a:cs typeface="Arial" pitchFamily="34" charset="0"/>
              </a:rPr>
              <a:t>ofertadas pelo curso de Especialização em Saúde da  Família – UNASUS/UFPEL</a:t>
            </a: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3694"/>
            <a:ext cx="3953814" cy="653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Metodologia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Resultados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1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7426" y="283335"/>
            <a:ext cx="90409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1.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Ampliar a cobertura do programa de saúde do Idoso.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1.1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a cobertura de atenção à saúde do Idos da área de abrangência da unidade de saúde para um 60%.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254511863"/>
              </p:ext>
            </p:extLst>
          </p:nvPr>
        </p:nvGraphicFramePr>
        <p:xfrm>
          <a:off x="3971500" y="2410206"/>
          <a:ext cx="6227578" cy="415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67426" y="2888286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42</a:t>
            </a:r>
            <a:r>
              <a:rPr lang="pt-BR" sz="2400" dirty="0"/>
              <a:t> 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95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132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189 usuários.</a:t>
            </a:r>
            <a:endParaRPr lang="pt-BR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6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00155" y="237765"/>
            <a:ext cx="9997176" cy="390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Objetivo 2.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Melhorar a Qualidade da atenção ao Idoso n Unidade de Saúde.</a:t>
            </a: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2.1</a:t>
            </a:r>
            <a:r>
              <a:rPr lang="pt-BR" sz="2400" dirty="0">
                <a:ea typeface="Calibri" panose="020F0502020204030204" pitchFamily="34" charset="0"/>
              </a:rPr>
              <a:t> Realizar Avaliação Multidimensional de 100% dos Idosos da área de </a:t>
            </a:r>
            <a:r>
              <a:rPr lang="pt-BR" sz="2400" dirty="0" smtClean="0">
                <a:ea typeface="Calibri" panose="020F0502020204030204" pitchFamily="34" charset="0"/>
              </a:rPr>
              <a:t>Abrangência.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Meta 2.2</a:t>
            </a:r>
            <a:r>
              <a:rPr lang="pt-BR" sz="2400" dirty="0"/>
              <a:t> Realizar exame clínico apropriado em dia em 100% das consultas incluindo exame físico dos pés, com palpação dos pulsos tibial posterior e pedioso e medida a sensibilidade a cada 3 meses para diabéticos</a:t>
            </a:r>
            <a:r>
              <a:rPr lang="pt-BR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640574" y="4545053"/>
            <a:ext cx="9136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ea typeface="Calibri" panose="020F0502020204030204" pitchFamily="34" charset="0"/>
              </a:rPr>
              <a:t>Resultado: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ea typeface="Calibri" panose="020F0502020204030204" pitchFamily="34" charset="0"/>
              </a:rPr>
              <a:t>Estas metas foram atingidas em </a:t>
            </a:r>
            <a:r>
              <a:rPr lang="pt-BR" sz="2400" dirty="0">
                <a:ea typeface="Calibri" panose="020F0502020204030204" pitchFamily="34" charset="0"/>
              </a:rPr>
              <a:t>100</a:t>
            </a:r>
            <a:r>
              <a:rPr lang="pt-BR" sz="2400" dirty="0" smtClean="0">
                <a:ea typeface="Calibri" panose="020F0502020204030204" pitchFamily="34" charset="0"/>
              </a:rPr>
              <a:t>% todos os meses da Intervenção.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8572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875" y="610857"/>
            <a:ext cx="80492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Meta 2.3 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Realizar exames complementares periódicos em 100% dos idosos hipertensos e/ou diabéticos</a:t>
            </a: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14436302"/>
              </p:ext>
            </p:extLst>
          </p:nvPr>
        </p:nvGraphicFramePr>
        <p:xfrm>
          <a:off x="4825218" y="2603924"/>
          <a:ext cx="5627077" cy="322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7426" y="2888286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14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25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36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87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5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1693" y="871802"/>
            <a:ext cx="9298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Meta 2.4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Priorizar a prescrição de medicamentos da farmácia Popular a 100% dos idosos</a:t>
            </a: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787525870"/>
              </p:ext>
            </p:extLst>
          </p:nvPr>
        </p:nvGraphicFramePr>
        <p:xfrm>
          <a:off x="4121625" y="2183642"/>
          <a:ext cx="6583890" cy="382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659795" y="291642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19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50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65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94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9151" y="708408"/>
            <a:ext cx="95109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Cadastrar 100% dos idosos acamados e com problemas de locomoção.</a:t>
            </a: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ea typeface="Calibri" panose="020F0502020204030204" pitchFamily="34" charset="0"/>
              </a:rPr>
              <a:t>Meta </a:t>
            </a:r>
            <a:r>
              <a:rPr lang="pt-BR" sz="2400" b="1" dirty="0">
                <a:ea typeface="Calibri" panose="020F0502020204030204" pitchFamily="34" charset="0"/>
              </a:rPr>
              <a:t>2.6</a:t>
            </a:r>
            <a:r>
              <a:rPr lang="pt-BR" sz="2400" dirty="0">
                <a:ea typeface="Calibri" panose="020F0502020204030204" pitchFamily="34" charset="0"/>
              </a:rPr>
              <a:t> Realizar visita domiciliar a 100% de idosos acamados ou </a:t>
            </a:r>
            <a:r>
              <a:rPr lang="pt-BR" sz="2400" dirty="0" smtClean="0">
                <a:ea typeface="Calibri" panose="020F0502020204030204" pitchFamily="34" charset="0"/>
              </a:rPr>
              <a:t>com </a:t>
            </a:r>
            <a:r>
              <a:rPr lang="pt-BR" sz="2400" dirty="0">
                <a:ea typeface="Calibri" panose="020F0502020204030204" pitchFamily="34" charset="0"/>
              </a:rPr>
              <a:t>problemas de locomoção</a:t>
            </a:r>
            <a:r>
              <a:rPr lang="pt-BR" sz="2400" dirty="0" smtClean="0"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2.7</a:t>
            </a:r>
            <a:r>
              <a:rPr lang="pt-BR" sz="2400" dirty="0">
                <a:ea typeface="Calibri" panose="020F0502020204030204" pitchFamily="34" charset="0"/>
              </a:rPr>
              <a:t> Rastrear 100% dos idosos para Hipertensão arterial Sistêmica.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2.8</a:t>
            </a:r>
            <a:r>
              <a:rPr lang="pt-BR" sz="2400" dirty="0">
                <a:ea typeface="Calibri" panose="020F0502020204030204" pitchFamily="34" charset="0"/>
              </a:rPr>
              <a:t> Rastrear 100% dos idosos com pressão arterial sustentada maior que 135/80 para Diabetes Mellitus</a:t>
            </a:r>
            <a:endParaRPr lang="pt-BR" sz="2400" dirty="0"/>
          </a:p>
          <a:p>
            <a:pPr algn="just"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237165" y="4764813"/>
            <a:ext cx="8512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ea typeface="Calibri" panose="020F0502020204030204" pitchFamily="34" charset="0"/>
              </a:rPr>
              <a:t>Estas metas foram cumpridas em </a:t>
            </a:r>
            <a:r>
              <a:rPr lang="pt-BR" sz="2400" dirty="0">
                <a:ea typeface="Calibri" panose="020F0502020204030204" pitchFamily="34" charset="0"/>
              </a:rPr>
              <a:t>100% em todos os </a:t>
            </a:r>
            <a:r>
              <a:rPr lang="pt-BR" sz="2400" dirty="0" smtClean="0">
                <a:ea typeface="Calibri" panose="020F0502020204030204" pitchFamily="34" charset="0"/>
              </a:rPr>
              <a:t>meses</a:t>
            </a:r>
            <a:r>
              <a:rPr lang="pt-BR" sz="2400" dirty="0">
                <a:ea typeface="Calibri" panose="020F0502020204030204" pitchFamily="34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126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97918" y="474537"/>
            <a:ext cx="8463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Meta 2.8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Rastrear 100% dos idosos com pressão arterial sustentada maior que 135/80 para Diabetes Mellitus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29357573"/>
              </p:ext>
            </p:extLst>
          </p:nvPr>
        </p:nvGraphicFramePr>
        <p:xfrm>
          <a:off x="4107976" y="2661762"/>
          <a:ext cx="6694272" cy="37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59795" y="291642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8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17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19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43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9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90331" y="1852316"/>
            <a:ext cx="96067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Em nossa ESF temos 269 pessoas idosas que representa 8,1% da população total atendida pelo serviço.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Muitos usuários são acometidos por doenças e agravos crônicos que requerem acompanhamento constante, estas podem gerar incapacidade afetando a funcionalidade. O envelhecimento ativo e saudável é o grande objetivo de atenção ao idoso. </a:t>
            </a:r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1056067" y="373487"/>
            <a:ext cx="5950039" cy="1107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Introdução</a:t>
            </a: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3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3313" y="602136"/>
            <a:ext cx="9138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Meta 2.9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 Realizar avaliação do atendimento Odontológico em 100% dos pacientes idosos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34322084"/>
              </p:ext>
            </p:extLst>
          </p:nvPr>
        </p:nvGraphicFramePr>
        <p:xfrm>
          <a:off x="4790364" y="2112134"/>
          <a:ext cx="6092284" cy="3947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59795" y="291642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33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67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67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174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39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5201" y="778081"/>
            <a:ext cx="8690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2.10</a:t>
            </a:r>
            <a:r>
              <a:rPr lang="pt-BR" sz="2400" dirty="0">
                <a:ea typeface="Calibri" panose="020F0502020204030204" pitchFamily="34" charset="0"/>
              </a:rPr>
              <a:t> Realizar a primeira consulta </a:t>
            </a:r>
            <a:r>
              <a:rPr lang="pt-BR" sz="2400" dirty="0" smtClean="0">
                <a:ea typeface="Calibri" panose="020F0502020204030204" pitchFamily="34" charset="0"/>
              </a:rPr>
              <a:t>odontológica </a:t>
            </a:r>
            <a:r>
              <a:rPr lang="pt-BR" sz="2400" dirty="0">
                <a:ea typeface="Calibri" panose="020F0502020204030204" pitchFamily="34" charset="0"/>
              </a:rPr>
              <a:t>a 100% dos idosos.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44052639"/>
              </p:ext>
            </p:extLst>
          </p:nvPr>
        </p:nvGraphicFramePr>
        <p:xfrm>
          <a:off x="3971500" y="1815152"/>
          <a:ext cx="6287614" cy="392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75389" y="2241172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26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67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86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155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2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30" y="294234"/>
            <a:ext cx="93248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ea typeface="Calibri" panose="020F0502020204030204" pitchFamily="34" charset="0"/>
                <a:cs typeface="Arial" panose="020B0604020202020204" pitchFamily="34" charset="0"/>
              </a:rPr>
              <a:t>Objetivo 3.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Melhorar adesão dos idosos ao programa de </a:t>
            </a:r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Saúde.</a:t>
            </a:r>
            <a:endParaRPr lang="pt-B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b="1" dirty="0" smtClean="0">
                <a:ea typeface="Calibri" panose="020F0502020204030204" pitchFamily="34" charset="0"/>
              </a:rPr>
              <a:t>Meta </a:t>
            </a:r>
            <a:r>
              <a:rPr lang="pt-BR" sz="2800" b="1" dirty="0">
                <a:ea typeface="Calibri" panose="020F0502020204030204" pitchFamily="34" charset="0"/>
              </a:rPr>
              <a:t>3.1</a:t>
            </a:r>
            <a:r>
              <a:rPr lang="pt-BR" sz="2800" dirty="0">
                <a:ea typeface="Calibri" panose="020F0502020204030204" pitchFamily="34" charset="0"/>
              </a:rPr>
              <a:t> Buscar 100% dos idosos faltosos a consulta programada.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172595160"/>
              </p:ext>
            </p:extLst>
          </p:nvPr>
        </p:nvGraphicFramePr>
        <p:xfrm>
          <a:off x="4176215" y="2292825"/>
          <a:ext cx="6684043" cy="354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34712" y="286015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6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6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6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11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16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7963" y="326133"/>
            <a:ext cx="9270609" cy="1303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ea typeface="Calibri" panose="020F0502020204030204" pitchFamily="34" charset="0"/>
                <a:cs typeface="Arial" panose="020B0604020202020204" pitchFamily="34" charset="0"/>
              </a:rPr>
              <a:t>Objetivo: 4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 Melhorar o registro das informações.</a:t>
            </a:r>
            <a:endParaRPr lang="pt-B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800" b="1" dirty="0">
                <a:ea typeface="Calibri" panose="020F0502020204030204" pitchFamily="34" charset="0"/>
                <a:cs typeface="Arial" panose="020B0604020202020204" pitchFamily="34" charset="0"/>
              </a:rPr>
              <a:t>4.1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 Manter registro especifico de 100% dos idosos.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6999841"/>
              </p:ext>
            </p:extLst>
          </p:nvPr>
        </p:nvGraphicFramePr>
        <p:xfrm>
          <a:off x="4312694" y="2214374"/>
          <a:ext cx="6060348" cy="400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34712" y="286015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42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93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126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189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15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3475" y="499304"/>
            <a:ext cx="8579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4.2.</a:t>
            </a:r>
            <a:r>
              <a:rPr lang="pt-BR" sz="2400" dirty="0">
                <a:ea typeface="Calibri" panose="020F0502020204030204" pitchFamily="34" charset="0"/>
              </a:rPr>
              <a:t> Distribuição da caderneta de saúde a 100% dos idosos cadastrados.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464306047"/>
              </p:ext>
            </p:extLst>
          </p:nvPr>
        </p:nvGraphicFramePr>
        <p:xfrm>
          <a:off x="4449171" y="1839718"/>
          <a:ext cx="5858906" cy="45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34712" y="286015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12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13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16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26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933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6086" y="0"/>
            <a:ext cx="93621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5.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Mapear os idosos de risco da área de abrangência.</a:t>
            </a: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Meta 5.1.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Rastrear 100% das pessoas idosas para risco de morbimortalidade.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155986523"/>
              </p:ext>
            </p:extLst>
          </p:nvPr>
        </p:nvGraphicFramePr>
        <p:xfrm>
          <a:off x="3289111" y="2327532"/>
          <a:ext cx="7404768" cy="378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34712" y="2860151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28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48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79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189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90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0993" y="513372"/>
            <a:ext cx="9773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5.2.</a:t>
            </a:r>
            <a:r>
              <a:rPr lang="pt-BR" sz="2400" dirty="0">
                <a:ea typeface="Calibri" panose="020F0502020204030204" pitchFamily="34" charset="0"/>
              </a:rPr>
              <a:t> Investigar a </a:t>
            </a:r>
            <a:r>
              <a:rPr lang="pt-BR" sz="2400" dirty="0" smtClean="0">
                <a:ea typeface="Calibri" panose="020F0502020204030204" pitchFamily="34" charset="0"/>
              </a:rPr>
              <a:t>presença </a:t>
            </a:r>
            <a:r>
              <a:rPr lang="pt-BR" sz="2400" dirty="0">
                <a:ea typeface="Calibri" panose="020F0502020204030204" pitchFamily="34" charset="0"/>
              </a:rPr>
              <a:t>de fragilização na velhice em 100% das pessoas idosas.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66470622"/>
              </p:ext>
            </p:extLst>
          </p:nvPr>
        </p:nvGraphicFramePr>
        <p:xfrm>
          <a:off x="3985146" y="2033517"/>
          <a:ext cx="6804774" cy="391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78618" y="2876396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42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83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127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189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3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3322" y="935402"/>
            <a:ext cx="9247031" cy="113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Meta 5.3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Monitorar a avaliação da rede social a todos os idosos acompanhados na UBS.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1797" y="2614214"/>
            <a:ext cx="9247031" cy="154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b="1" dirty="0" smtClean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ea typeface="Calibri" panose="020F0502020204030204" pitchFamily="34" charset="0"/>
              </a:rPr>
              <a:t>Foram </a:t>
            </a:r>
            <a:r>
              <a:rPr lang="pt-BR" sz="2400" dirty="0">
                <a:ea typeface="Calibri" panose="020F0502020204030204" pitchFamily="34" charset="0"/>
              </a:rPr>
              <a:t>avaliados todos os </a:t>
            </a:r>
            <a:r>
              <a:rPr lang="pt-BR" sz="2400" dirty="0" smtClean="0">
                <a:ea typeface="Calibri" panose="020F0502020204030204" pitchFamily="34" charset="0"/>
              </a:rPr>
              <a:t>pacientes, </a:t>
            </a:r>
            <a:r>
              <a:rPr lang="pt-BR" sz="2400" dirty="0">
                <a:ea typeface="Calibri" panose="020F0502020204030204" pitchFamily="34" charset="0"/>
              </a:rPr>
              <a:t>esta meta foi atingida </a:t>
            </a:r>
            <a:r>
              <a:rPr lang="pt-BR" sz="2400" dirty="0" smtClean="0">
                <a:ea typeface="Calibri" panose="020F0502020204030204" pitchFamily="34" charset="0"/>
              </a:rPr>
              <a:t>em </a:t>
            </a:r>
            <a:r>
              <a:rPr lang="pt-BR" sz="2400" dirty="0">
                <a:ea typeface="Calibri" panose="020F0502020204030204" pitchFamily="34" charset="0"/>
              </a:rPr>
              <a:t>100%.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89118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" y="451695"/>
            <a:ext cx="9791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Objetivo 6.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Promover a saúde dos idosos.</a:t>
            </a: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6.1.</a:t>
            </a:r>
            <a:r>
              <a:rPr lang="pt-BR" sz="2400" dirty="0">
                <a:ea typeface="Calibri" panose="020F0502020204030204" pitchFamily="34" charset="0"/>
                <a:cs typeface="Arial" panose="020B0604020202020204" pitchFamily="34" charset="0"/>
              </a:rPr>
              <a:t> Garantir orientação nutricional para hábitos alimentares saudáveis a 100% das pessoas idosas</a:t>
            </a: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6.2 </a:t>
            </a:r>
            <a:r>
              <a:rPr lang="pt-BR" sz="2400" dirty="0">
                <a:ea typeface="Calibri" panose="020F0502020204030204" pitchFamily="34" charset="0"/>
              </a:rPr>
              <a:t>Garantir orientação de pratica regular de atividade física 100% dos idosos.</a:t>
            </a:r>
            <a:endParaRPr lang="pt-BR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98630" y="2976392"/>
            <a:ext cx="90924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b="1" dirty="0" smtClean="0"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ea typeface="Calibri" panose="020F0502020204030204" pitchFamily="34" charset="0"/>
              </a:rPr>
              <a:t>Estas metas foram cumpridas em 100% todos os meses da intervenção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3992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45551" y="254012"/>
            <a:ext cx="8925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ea typeface="Calibri" panose="020F0502020204030204" pitchFamily="34" charset="0"/>
              </a:rPr>
              <a:t>Meta 6.3.</a:t>
            </a:r>
            <a:r>
              <a:rPr lang="pt-BR" sz="2400" dirty="0">
                <a:ea typeface="Calibri" panose="020F0502020204030204" pitchFamily="34" charset="0"/>
              </a:rPr>
              <a:t> Garantir orientações sobre higiene bucal para 100% dos idosos cadastrados.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85758480"/>
              </p:ext>
            </p:extLst>
          </p:nvPr>
        </p:nvGraphicFramePr>
        <p:xfrm>
          <a:off x="4026090" y="1555845"/>
          <a:ext cx="5780875" cy="4182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40973" y="2609110"/>
            <a:ext cx="5061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ea typeface="Calibri" panose="020F0502020204030204" pitchFamily="34" charset="0"/>
              </a:rPr>
              <a:t>Resultados: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1: 26 </a:t>
            </a:r>
            <a:r>
              <a:rPr lang="pt-BR" sz="2400" dirty="0"/>
              <a:t>usuários;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2: 58 usuários;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3: 85 usuários; </a:t>
            </a:r>
            <a:r>
              <a:rPr lang="pt-BR" sz="2400" dirty="0"/>
              <a:t>e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Mês 4: 189 usuários.</a:t>
            </a:r>
            <a:endParaRPr lang="pt-BR" sz="2400" dirty="0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3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9627" y="1341377"/>
            <a:ext cx="965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Caraterização do  Município: Barreirinha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5003" y="1803042"/>
            <a:ext cx="8892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Estado Amazonas. (Baixo Amazonas)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5004" y="2572483"/>
            <a:ext cx="75598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Total: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29.737 habitantes.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 Territorial: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5.750.534 km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Densidade populacional: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5.17 habitantes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x km</a:t>
            </a:r>
            <a:r>
              <a:rPr lang="pt-BR" sz="2000" baseline="30000" dirty="0" smtClean="0"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Fundação da Cidade: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Ano1838.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Distritos: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Cametá dos Ramos , Pedras, Freguesia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do Andirá, Barreira de Andirá, Terra Preta do Limão.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Patroa: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Nossa Senhora do Bom Socorro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aseline="30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400" baseline="300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baseline="300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aseline="300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23115" y="128790"/>
            <a:ext cx="5943601" cy="9787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Introdução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04" y="682580"/>
            <a:ext cx="4378817" cy="261441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34" y="3567448"/>
            <a:ext cx="4398134" cy="252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14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3580" y="1499574"/>
            <a:ext cx="9848176" cy="556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dirty="0"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cs typeface="Arial" panose="020B0604020202020204" pitchFamily="34" charset="0"/>
              </a:rPr>
              <a:t>Os resultados alcançados na intervenção permitiram que os idosos da área de abrangência melhorassem sua qualidade de vida.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ea typeface="Calibri" panose="020F0502020204030204" pitchFamily="34" charset="0"/>
              </a:rPr>
              <a:t>Foi possível cadastrar 100% dos pacientes acamados e com problemas de locomoção</a:t>
            </a:r>
            <a:endParaRPr lang="pt-BR" sz="24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ea typeface="Calibri" panose="020F0502020204030204" pitchFamily="34" charset="0"/>
              </a:rPr>
              <a:t>A </a:t>
            </a:r>
            <a:r>
              <a:rPr lang="pt-BR" sz="2400" dirty="0">
                <a:ea typeface="Calibri" panose="020F0502020204030204" pitchFamily="34" charset="0"/>
              </a:rPr>
              <a:t>intervenção  proporcionou a ampliação da cobertura da atenção à saúde dos idosos e melhorou a qualidade da atenção.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ea typeface="Calibri" panose="020F0502020204030204" pitchFamily="34" charset="0"/>
              </a:rPr>
              <a:t>Foi melhorado o acompanhamento  ao proporcionar melhora dos registros. </a:t>
            </a:r>
            <a:endParaRPr lang="pt-BR" sz="2400" dirty="0"/>
          </a:p>
          <a:p>
            <a:pPr algn="just">
              <a:lnSpc>
                <a:spcPct val="150000"/>
              </a:lnSpc>
            </a:pPr>
            <a:endParaRPr lang="pt-BR" sz="2400" dirty="0" smtClean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3108960" y="464234"/>
            <a:ext cx="5092505" cy="1308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chemeClr val="tx1"/>
                </a:solidFill>
                <a:latin typeface="+mj-lt"/>
              </a:rPr>
              <a:t>Discussão </a:t>
            </a:r>
            <a:endParaRPr lang="pt-BR" sz="4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3904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3540" y="2005555"/>
            <a:ext cx="90602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equipe encontra-se mais qualificada em relação ao atendimento clínico. </a:t>
            </a:r>
            <a:endParaRPr lang="pt-BR" sz="24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trabalho de intervenção já se encontra implementado na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UBS na rotina diária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para todos os pacientes Idosos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nas duas ESF.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Realizamos um intercambio de atividades, nós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começamos com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 atendimento aos hipertensos e diabéticos e a ESF nº9 com os idosos. 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108960" y="464234"/>
            <a:ext cx="5092505" cy="1308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chemeClr val="tx1"/>
                </a:solidFill>
                <a:latin typeface="+mj-lt"/>
              </a:rPr>
              <a:t>Discussão </a:t>
            </a:r>
            <a:endParaRPr lang="pt-BR" sz="4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3531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007421" y="295422"/>
            <a:ext cx="6161650" cy="1266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9036" y="1779687"/>
            <a:ext cx="91917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Antes de começar o curso sempre sentimos a necessidade de conhecer o manejo das doenças que em cada pais difere, já disso conhecemos por experiência.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ganhar em conhecimento, difundir Politicas de Saúde, Protocolos Médicos e doenças que não são endêmicas em nosso pais e aqui tem altas prevalências 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Tivemos a oportunidade de realizar trabalhos de Saúde Itinerante na zona rural e comunidades indígenas de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Barreirinha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3663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69701" y="1957588"/>
            <a:ext cx="8306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Sistema de Saúde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Município conta com:</a:t>
            </a:r>
          </a:p>
          <a:p>
            <a:endParaRPr lang="pt-B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-UBS tradicionais: 2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-Equipes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Saúde da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Família:3 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Giovanna Galli: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 2 ESF: Equipe 9 e Equipe 10.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da UBS: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6500 pacientes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Saúde # 10: 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população total de 3292 pacientes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635616" y="347729"/>
            <a:ext cx="5950039" cy="1107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Introdução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54" y="1596980"/>
            <a:ext cx="418563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6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9549" y="2099254"/>
            <a:ext cx="86546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ea typeface="Calibri" panose="020F0502020204030204" pitchFamily="34" charset="0"/>
              </a:rPr>
              <a:t>Nossa </a:t>
            </a:r>
            <a:r>
              <a:rPr lang="pt-BR" sz="2400" dirty="0" smtClean="0">
                <a:ea typeface="Calibri" panose="020F0502020204030204" pitchFamily="34" charset="0"/>
              </a:rPr>
              <a:t>ESF </a:t>
            </a:r>
            <a:r>
              <a:rPr lang="pt-BR" sz="2400" dirty="0">
                <a:ea typeface="Calibri" panose="020F0502020204030204" pitchFamily="34" charset="0"/>
              </a:rPr>
              <a:t>está localizada perto do porto e centro da </a:t>
            </a:r>
            <a:r>
              <a:rPr lang="pt-BR" sz="2400" dirty="0" smtClean="0">
                <a:ea typeface="Calibri" panose="020F0502020204030204" pitchFamily="34" charset="0"/>
              </a:rPr>
              <a:t>cidade;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ea typeface="Calibri" panose="020F0502020204030204" pitchFamily="34" charset="0"/>
              </a:rPr>
              <a:t>Atendimento </a:t>
            </a:r>
            <a:r>
              <a:rPr lang="pt-BR" sz="2400" dirty="0">
                <a:ea typeface="Calibri" panose="020F0502020204030204" pitchFamily="34" charset="0"/>
              </a:rPr>
              <a:t>a pessoas que moram no interior em comunidades que não tem </a:t>
            </a:r>
            <a:r>
              <a:rPr lang="pt-BR" sz="2400" dirty="0" smtClean="0">
                <a:ea typeface="Calibri" panose="020F0502020204030204" pitchFamily="34" charset="0"/>
              </a:rPr>
              <a:t>médicos.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ea typeface="Calibri" panose="020F0502020204030204" pitchFamily="34" charset="0"/>
              </a:rPr>
              <a:t>Encontra-se </a:t>
            </a:r>
            <a:r>
              <a:rPr lang="pt-BR" sz="2400" dirty="0">
                <a:ea typeface="Calibri" panose="020F0502020204030204" pitchFamily="34" charset="0"/>
              </a:rPr>
              <a:t>em uma casa de família que foi adaptada para garantir o </a:t>
            </a:r>
            <a:r>
              <a:rPr lang="pt-BR" sz="2400" dirty="0" smtClean="0">
                <a:ea typeface="Calibri" panose="020F0502020204030204" pitchFamily="34" charset="0"/>
              </a:rPr>
              <a:t>atendimento.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056067" y="373487"/>
            <a:ext cx="5950039" cy="1107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</a:rPr>
              <a:t>Introdução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8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0231" y="2240923"/>
            <a:ext cx="9446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antes da Intervenção:</a:t>
            </a:r>
          </a:p>
          <a:p>
            <a:pPr algn="just">
              <a:lnSpc>
                <a:spcPct val="150000"/>
              </a:lnSpc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idosos era só por demanda espontânea;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se realizava acompanhamento das doenças crônicas;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eram realizadas atividades de promoção da Saúde.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880315" y="115910"/>
            <a:ext cx="5847009" cy="96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</a:rPr>
              <a:t>Introdução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608" y="1280823"/>
            <a:ext cx="859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cs typeface="Arial" panose="020B0604020202020204" pitchFamily="34" charset="0"/>
              </a:rPr>
              <a:t>Objetivo Geral da Intervenção</a:t>
            </a:r>
          </a:p>
          <a:p>
            <a:pPr algn="ctr"/>
            <a:endParaRPr lang="pt-BR" sz="3200" dirty="0"/>
          </a:p>
          <a:p>
            <a:pPr algn="ctr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785612" y="3176082"/>
            <a:ext cx="8706117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Qualificar a atenção aos Idosos cadastrados na ESF #10, Giovanna Galli, Barreirinha, Amazonas.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612" y="3347158"/>
            <a:ext cx="8577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4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Objetivos Específicos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</a:rPr>
              <a:t>1. Ampliar a cobertura do Programa de Saúde do Idoso</a:t>
            </a:r>
          </a:p>
          <a:p>
            <a:r>
              <a:rPr lang="pt-BR" sz="2400" dirty="0">
                <a:solidFill>
                  <a:schemeClr val="tx1"/>
                </a:solidFill>
              </a:rPr>
              <a:t>2. Melhorar a qualidade da atenção ao idoso na Unidade de Saúde</a:t>
            </a:r>
          </a:p>
          <a:p>
            <a:r>
              <a:rPr lang="pt-BR" sz="2400" dirty="0">
                <a:solidFill>
                  <a:schemeClr val="tx1"/>
                </a:solidFill>
              </a:rPr>
              <a:t>3. Melhorar a adesão dos idosos ao Programa de Saúde do Idoso</a:t>
            </a:r>
          </a:p>
          <a:p>
            <a:r>
              <a:rPr lang="pt-BR" sz="2400" dirty="0">
                <a:solidFill>
                  <a:schemeClr val="tx1"/>
                </a:solidFill>
              </a:rPr>
              <a:t>4. Melhorar o registro das informações</a:t>
            </a:r>
          </a:p>
          <a:p>
            <a:r>
              <a:rPr lang="pt-BR" sz="2400" dirty="0">
                <a:solidFill>
                  <a:schemeClr val="tx1"/>
                </a:solidFill>
              </a:rPr>
              <a:t>5. Mapear os idosos de risco da área de abrangência</a:t>
            </a:r>
          </a:p>
          <a:p>
            <a:r>
              <a:rPr lang="pt-BR" sz="2400" dirty="0">
                <a:solidFill>
                  <a:schemeClr val="tx1"/>
                </a:solidFill>
              </a:rPr>
              <a:t>6. Promover a saúde dos idosos</a:t>
            </a:r>
          </a:p>
          <a:p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5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/>
            </a:r>
            <a:br>
              <a:rPr lang="pt-BR" sz="4000" b="1" dirty="0" smtClean="0">
                <a:solidFill>
                  <a:schemeClr val="tx1"/>
                </a:solidFill>
              </a:rPr>
            </a:br>
            <a:r>
              <a:rPr lang="pt-BR" sz="4000" b="1" dirty="0" smtClean="0">
                <a:solidFill>
                  <a:schemeClr val="tx1"/>
                </a:solidFill>
              </a:rPr>
              <a:t>Metas Estabelecidas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577982"/>
            <a:ext cx="9162125" cy="388077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None/>
            </a:pPr>
            <a:r>
              <a:rPr lang="pt-BR" sz="3200" b="1" dirty="0">
                <a:solidFill>
                  <a:schemeClr val="tx1"/>
                </a:solidFill>
                <a:cs typeface="Arial" pitchFamily="34" charset="0"/>
              </a:rPr>
              <a:t>1.   </a:t>
            </a:r>
            <a:r>
              <a:rPr lang="pt-BR" sz="3200" b="1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3200" b="1" dirty="0">
                <a:solidFill>
                  <a:schemeClr val="tx1"/>
                </a:solidFill>
                <a:cs typeface="Arial" pitchFamily="34" charset="0"/>
              </a:rPr>
              <a:t>de cobertura: 60%</a:t>
            </a:r>
          </a:p>
          <a:p>
            <a:pPr lvl="1"/>
            <a:r>
              <a:rPr lang="pt-BR" sz="2000" dirty="0">
                <a:solidFill>
                  <a:schemeClr val="tx1"/>
                </a:solidFill>
              </a:rPr>
              <a:t>Ampliar a cobertura de acompanhamento dos idosos do serviço da saúde da área de abrangência para 60%.</a:t>
            </a: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2400" b="1" dirty="0">
              <a:solidFill>
                <a:schemeClr val="tx1"/>
              </a:solidFill>
              <a:cs typeface="Arial" pitchFamily="34" charset="0"/>
            </a:endParaRPr>
          </a:p>
          <a:p>
            <a:pPr marL="457200" lvl="0" indent="-457200" algn="just">
              <a:buNone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2.   Metas de Qualidade: 100%</a:t>
            </a:r>
            <a:endParaRPr lang="pt-BR" sz="32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33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ersonalizada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2056</TotalTime>
  <Words>1607</Words>
  <Application>Microsoft Office PowerPoint</Application>
  <PresentationFormat>Widescreen</PresentationFormat>
  <Paragraphs>199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Arial Narrow</vt:lpstr>
      <vt:lpstr>Calibri</vt:lpstr>
      <vt:lpstr>Times New Roman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Objetivos Específicos</vt:lpstr>
      <vt:lpstr> Metas Estabelecidas</vt:lpstr>
      <vt:lpstr>Ações Realizadas</vt:lpstr>
      <vt:lpstr>Apresentação do PowerPoint</vt:lpstr>
      <vt:lpstr>Logística</vt:lpstr>
      <vt:lpstr>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User</cp:lastModifiedBy>
  <cp:revision>109</cp:revision>
  <dcterms:created xsi:type="dcterms:W3CDTF">2015-05-13T22:32:35Z</dcterms:created>
  <dcterms:modified xsi:type="dcterms:W3CDTF">2015-06-22T20:25:46Z</dcterms:modified>
</cp:coreProperties>
</file>