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3"/>
  </p:notesMasterIdLst>
  <p:sldIdLst>
    <p:sldId id="256" r:id="rId2"/>
    <p:sldId id="258" r:id="rId3"/>
    <p:sldId id="257" r:id="rId4"/>
    <p:sldId id="287" r:id="rId5"/>
    <p:sldId id="260" r:id="rId6"/>
    <p:sldId id="288" r:id="rId7"/>
    <p:sldId id="261" r:id="rId8"/>
    <p:sldId id="262" r:id="rId9"/>
    <p:sldId id="263" r:id="rId10"/>
    <p:sldId id="286" r:id="rId11"/>
    <p:sldId id="264" r:id="rId12"/>
    <p:sldId id="265" r:id="rId13"/>
    <p:sldId id="289" r:id="rId14"/>
    <p:sldId id="266" r:id="rId15"/>
    <p:sldId id="267" r:id="rId16"/>
    <p:sldId id="268" r:id="rId17"/>
    <p:sldId id="290" r:id="rId18"/>
    <p:sldId id="269" r:id="rId19"/>
    <p:sldId id="270" r:id="rId20"/>
    <p:sldId id="272" r:id="rId21"/>
    <p:sldId id="273" r:id="rId22"/>
    <p:sldId id="274" r:id="rId23"/>
    <p:sldId id="275" r:id="rId24"/>
    <p:sldId id="291" r:id="rId25"/>
    <p:sldId id="276" r:id="rId26"/>
    <p:sldId id="293" r:id="rId27"/>
    <p:sldId id="292" r:id="rId28"/>
    <p:sldId id="294" r:id="rId29"/>
    <p:sldId id="277" r:id="rId30"/>
    <p:sldId id="295" r:id="rId31"/>
    <p:sldId id="279" r:id="rId32"/>
    <p:sldId id="280" r:id="rId33"/>
    <p:sldId id="296" r:id="rId34"/>
    <p:sldId id="281" r:id="rId35"/>
    <p:sldId id="297" r:id="rId36"/>
    <p:sldId id="298" r:id="rId37"/>
    <p:sldId id="284" r:id="rId38"/>
    <p:sldId id="299" r:id="rId39"/>
    <p:sldId id="283" r:id="rId40"/>
    <p:sldId id="300" r:id="rId41"/>
    <p:sldId id="285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46" d="100"/>
          <a:sy n="46" d="100"/>
        </p:scale>
        <p:origin x="-2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0.35606060606060641</c:v>
                </c:pt>
                <c:pt idx="1">
                  <c:v>0.52272727272727271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51200"/>
        <c:axId val="32052736"/>
      </c:barChart>
      <c:catAx>
        <c:axId val="320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052736"/>
        <c:crosses val="autoZero"/>
        <c:auto val="1"/>
        <c:lblAlgn val="ctr"/>
        <c:lblOffset val="100"/>
        <c:noMultiLvlLbl val="0"/>
      </c:catAx>
      <c:valAx>
        <c:axId val="320527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05120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lang="en-GB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0.14893617021276687</c:v>
                </c:pt>
                <c:pt idx="1">
                  <c:v>0.14492753623188406</c:v>
                </c:pt>
                <c:pt idx="2">
                  <c:v>8.3333333333333343E-2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00576"/>
        <c:axId val="32202112"/>
      </c:barChart>
      <c:catAx>
        <c:axId val="3220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GB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202112"/>
        <c:crosses val="autoZero"/>
        <c:auto val="1"/>
        <c:lblAlgn val="ctr"/>
        <c:lblOffset val="100"/>
        <c:noMultiLvlLbl val="0"/>
      </c:catAx>
      <c:valAx>
        <c:axId val="322021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GB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20057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65289374039521"/>
          <c:y val="5.8511302687954278E-2"/>
          <c:w val="0.84799561782170574"/>
          <c:h val="0.80967220582816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crianças com excesso de peso monitoradas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lang="en-GB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09600"/>
        <c:axId val="35212288"/>
      </c:barChart>
      <c:catAx>
        <c:axId val="3520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GB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212288"/>
        <c:crosses val="autoZero"/>
        <c:auto val="1"/>
        <c:lblAlgn val="ctr"/>
        <c:lblOffset val="100"/>
        <c:noMultiLvlLbl val="0"/>
      </c:catAx>
      <c:valAx>
        <c:axId val="352122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GB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20960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lang="en-GB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0.27659574468085107</c:v>
                </c:pt>
                <c:pt idx="1">
                  <c:v>0.33333333333333331</c:v>
                </c:pt>
                <c:pt idx="2">
                  <c:v>0.20454545454545614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152448"/>
        <c:axId val="100154752"/>
      </c:barChart>
      <c:catAx>
        <c:axId val="10015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GB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154752"/>
        <c:crosses val="autoZero"/>
        <c:auto val="1"/>
        <c:lblAlgn val="ctr"/>
        <c:lblOffset val="100"/>
        <c:noMultiLvlLbl val="0"/>
      </c:catAx>
      <c:valAx>
        <c:axId val="1001547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GB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152448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en-GB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0.27659574468085107</c:v>
                </c:pt>
                <c:pt idx="1">
                  <c:v>0.26086956521739324</c:v>
                </c:pt>
                <c:pt idx="2">
                  <c:v>0.16666666666666666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53088"/>
        <c:axId val="38554624"/>
      </c:barChart>
      <c:catAx>
        <c:axId val="3855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GB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554624"/>
        <c:crosses val="autoZero"/>
        <c:auto val="1"/>
        <c:lblAlgn val="ctr"/>
        <c:lblOffset val="100"/>
        <c:noMultiLvlLbl val="0"/>
      </c:catAx>
      <c:valAx>
        <c:axId val="385546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GB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553088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lang="en-GB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5.4054054054054092E-2</c:v>
                </c:pt>
                <c:pt idx="1">
                  <c:v>5.7692307692307723E-2</c:v>
                </c:pt>
                <c:pt idx="2">
                  <c:v>0.12173913043478272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32480"/>
        <c:axId val="38934016"/>
      </c:barChart>
      <c:catAx>
        <c:axId val="389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GB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934016"/>
        <c:crosses val="autoZero"/>
        <c:auto val="1"/>
        <c:lblAlgn val="ctr"/>
        <c:lblOffset val="100"/>
        <c:noMultiLvlLbl val="0"/>
      </c:catAx>
      <c:valAx>
        <c:axId val="38934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GB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93248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0.55319148936170215</c:v>
                </c:pt>
                <c:pt idx="1">
                  <c:v>0.69565217391304368</c:v>
                </c:pt>
                <c:pt idx="2">
                  <c:v>0.71212121212121282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46400"/>
        <c:axId val="39447936"/>
      </c:barChart>
      <c:catAx>
        <c:axId val="3944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447936"/>
        <c:crosses val="autoZero"/>
        <c:auto val="1"/>
        <c:lblAlgn val="ctr"/>
        <c:lblOffset val="100"/>
        <c:noMultiLvlLbl val="0"/>
      </c:catAx>
      <c:valAx>
        <c:axId val="394479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4464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F04F1-C664-4B11-B88D-E5207A1AEBB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491E1-8B82-4AB5-9717-2624CB621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39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91E1-8B82-4AB5-9717-2624CB62174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10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ACD3-8712-4B52-93BC-6267FBD1734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0C0-2517-4FFE-92FF-0452B641BBF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ACD3-8712-4B52-93BC-6267FBD1734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0C0-2517-4FFE-92FF-0452B641BB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ACD3-8712-4B52-93BC-6267FBD1734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0C0-2517-4FFE-92FF-0452B641BB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ACD3-8712-4B52-93BC-6267FBD1734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0C0-2517-4FFE-92FF-0452B641BB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ACD3-8712-4B52-93BC-6267FBD1734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0C0-2517-4FFE-92FF-0452B641BBF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ACD3-8712-4B52-93BC-6267FBD1734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0C0-2517-4FFE-92FF-0452B641BB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ACD3-8712-4B52-93BC-6267FBD1734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0C0-2517-4FFE-92FF-0452B641BB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ACD3-8712-4B52-93BC-6267FBD1734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0C0-2517-4FFE-92FF-0452B641BB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ACD3-8712-4B52-93BC-6267FBD1734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0C0-2517-4FFE-92FF-0452B641BB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ACD3-8712-4B52-93BC-6267FBD1734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40C0-2517-4FFE-92FF-0452B641BBF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ACD3-8712-4B52-93BC-6267FBD1734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7140C0-2517-4FFE-92FF-0452B641BBF0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B6ACD3-8712-4B52-93BC-6267FBD1734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140C0-2517-4FFE-92FF-0452B641BBF0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8604448" cy="234888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es-CO" sz="2400" b="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pt-BR" altLang="es-CO" sz="2400" b="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</a:br>
            <a:r>
              <a:rPr lang="pt-BR" altLang="es-CO" sz="2400" b="0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pt-BR" altLang="es-CO" sz="2400" b="0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</a:br>
            <a:r>
              <a:rPr lang="pt-BR" altLang="es-CO" sz="2400" b="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pt-BR" altLang="es-CO" sz="2400" b="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</a:br>
            <a:r>
              <a:rPr lang="pt-BR" altLang="es-CO" sz="2400" b="0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pt-BR" altLang="es-CO" sz="2400" b="0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</a:br>
            <a:r>
              <a:rPr lang="pt-BR" altLang="es-CO" sz="2400" b="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pt-BR" altLang="es-CO" sz="2400" b="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</a:br>
            <a:r>
              <a:rPr lang="pt-BR" altLang="es-CO" sz="2400" b="0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pt-BR" altLang="es-CO" sz="2400" b="0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</a:br>
            <a:r>
              <a:rPr lang="pt-BR" altLang="es-CO" sz="2400" b="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pt-BR" altLang="es-CO" sz="2400" b="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</a:br>
            <a:r>
              <a:rPr lang="pt-BR" altLang="es-CO" sz="2400" b="0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pt-BR" altLang="es-CO" sz="2400" b="0" dirty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</a:br>
            <a:r>
              <a:rPr lang="pt-BR" altLang="es-CO" sz="2400" b="0" dirty="0" smtClean="0">
                <a:solidFill>
                  <a:prstClr val="black"/>
                </a:solidFill>
                <a:effectLst/>
                <a:latin typeface="Arial" charset="0"/>
                <a:cs typeface="Arial" charset="0"/>
              </a:rPr>
              <a:t>        </a:t>
            </a:r>
            <a:r>
              <a:rPr lang="pt-BR" altLang="es-CO" sz="2400" b="0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pt-BR" altLang="es-CO" sz="1800" b="0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UNIVERSIDADE </a:t>
            </a:r>
            <a:r>
              <a:rPr lang="pt-BR" altLang="es-CO" sz="1800" b="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ABERTA DO SUS</a:t>
            </a:r>
            <a:r>
              <a:rPr lang="es-CO" altLang="es-CO" sz="1800" b="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s-CO" altLang="es-CO" sz="1800" b="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</a:br>
            <a:r>
              <a:rPr lang="pt-BR" altLang="es-CO" sz="1800" b="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UNIVERSIDADE FEDERAL DE PELOTAS</a:t>
            </a:r>
            <a:r>
              <a:rPr lang="es-CO" altLang="es-CO" sz="1800" b="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s-CO" altLang="es-CO" sz="1800" b="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</a:br>
            <a:r>
              <a:rPr lang="es-CO" altLang="es-CO" sz="1800" b="0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DEPARTAMENTO DE MEDICINA  SOCIAL</a:t>
            </a:r>
            <a:br>
              <a:rPr lang="es-CO" altLang="es-CO" sz="1800" b="0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</a:br>
            <a:r>
              <a:rPr lang="pt-BR" altLang="es-CO" sz="1800" b="0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CURSO DE ESPECIALIZAÇÃO EM SAÚDE DA FAMÍLIA </a:t>
            </a:r>
            <a:r>
              <a:rPr lang="es-CO" altLang="es-CO" sz="1800" b="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s-CO" altLang="es-CO" sz="1800" b="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</a:br>
            <a:r>
              <a:rPr lang="pt-BR" altLang="es-CO" sz="1800" b="0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MODALIDADE A DISTÂNCIA</a:t>
            </a:r>
            <a:r>
              <a:rPr lang="es-CO" altLang="es-CO" sz="1800" b="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s-CO" altLang="es-CO" sz="1800" b="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</a:br>
            <a:r>
              <a:rPr lang="pt-BR" altLang="es-CO" sz="1800" b="0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TURMA 7</a:t>
            </a:r>
            <a:r>
              <a:rPr lang="es-CO" altLang="es-CO" sz="1800" b="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es-CO" altLang="es-CO" sz="1800" b="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</a:b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1" y="2348880"/>
            <a:ext cx="7488832" cy="3600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Qualificação da atenção à Saúde da Criança de zero a setenta e dois meses da UBS Cadoz, Buriti dos Lopes/PI.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endParaRPr lang="pt-BR" b="1" dirty="0" smtClean="0">
              <a:solidFill>
                <a:schemeClr val="bg1"/>
              </a:solidFill>
            </a:endParaRPr>
          </a:p>
          <a:p>
            <a:pPr algn="l"/>
            <a:r>
              <a:rPr lang="pt-BR" b="1" dirty="0" smtClean="0">
                <a:solidFill>
                  <a:schemeClr val="bg1"/>
                </a:solidFill>
              </a:rPr>
              <a:t>Especializada: Ariagna Gardon Exposito</a:t>
            </a:r>
          </a:p>
          <a:p>
            <a:pPr algn="l"/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Orientadora: Stelita Pacheco Dourado Neta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Apoiador: Leonardo </a:t>
            </a:r>
            <a:r>
              <a:rPr lang="pt-BR" b="1" dirty="0" err="1" smtClean="0">
                <a:solidFill>
                  <a:schemeClr val="bg1"/>
                </a:solidFill>
              </a:rPr>
              <a:t>Pozza</a:t>
            </a:r>
            <a:r>
              <a:rPr lang="pt-BR" b="1" dirty="0" smtClean="0">
                <a:solidFill>
                  <a:schemeClr val="bg1"/>
                </a:solidFill>
              </a:rPr>
              <a:t> dos Santos</a:t>
            </a:r>
          </a:p>
          <a:p>
            <a:pPr algn="ctr"/>
            <a:endParaRPr lang="pt-BR" b="1" dirty="0" smtClean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0"/>
            <a:ext cx="1071538" cy="81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983"/>
            <a:ext cx="1763688" cy="102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0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Autofit/>
          </a:bodyPr>
          <a:lstStyle/>
          <a:p>
            <a:pPr marL="273600" lvl="0" indent="-273600">
              <a:spcBef>
                <a:spcPts val="24"/>
              </a:spcBef>
              <a:buClr>
                <a:srgbClr val="0BD0D9"/>
              </a:buClr>
              <a:buFont typeface="Wingdings" pitchFamily="2" charset="2"/>
              <a:buChar char="v"/>
            </a:pP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Protocolo de Orientação: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BRASIL. Ministério da Saúde. Saúde da criança: crescimento e desenvolvimento Cadernos de Atenção Básica, nº 33/ Ministério da Saúde. Secretaria de Atenção à Saúde. Departamento de Atenção Básica. – Brasília: Ministério da Saúde, 2012.272 p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pt-BR" sz="2800" b="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</a:rPr>
              <a:t>Instrumentos 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</a:rPr>
              <a:t>de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</a:rPr>
              <a:t>R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</a:rPr>
              <a:t>egistros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</a:rPr>
              <a:t>E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</a:rPr>
              <a:t>specíficos (Planilha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</a:rPr>
              <a:t>para coleta de dados saúde da Criança, a Ficha 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</a:rPr>
              <a:t>Espelho do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</a:rPr>
              <a:t>programa de Saúde da Criança, 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</a:rPr>
              <a:t>Caderneta da criança, Prontuários individuais).</a:t>
            </a:r>
          </a:p>
          <a:p>
            <a:pPr>
              <a:buFont typeface="Wingdings" pitchFamily="2" charset="2"/>
              <a:buChar char="v"/>
            </a:pPr>
            <a:r>
              <a:rPr lang="pt-BR" sz="2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</a:rPr>
              <a:t>Capacitação da equipe.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2653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 </a:t>
            </a: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 1: </a:t>
            </a:r>
            <a:r>
              <a:rPr lang="pt-B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Ampliar a cobertura à saúde da criança.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7632" cy="216024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pt-BR" sz="3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Meta 1 </a:t>
            </a:r>
            <a:r>
              <a:rPr lang="pt-BR" sz="3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Ampliar </a:t>
            </a:r>
            <a:r>
              <a:rPr lang="pt-BR" sz="3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cobertura da atenção à saúde para 90% das crianças entre zero e 72 meses pertencentes à área de abrangência da unidade saúde.</a:t>
            </a:r>
            <a:br>
              <a:rPr lang="pt-BR" sz="3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marL="0" indent="0">
              <a:buNone/>
            </a:pPr>
            <a:r>
              <a:rPr lang="pt-BR" sz="1000" b="1" dirty="0" smtClean="0">
                <a:latin typeface="Helvetica-Bold"/>
              </a:rPr>
              <a:t>                   </a:t>
            </a:r>
            <a:r>
              <a:rPr lang="pt-BR" sz="1100" b="1" dirty="0" smtClean="0">
                <a:latin typeface="Helvetica-Bold"/>
              </a:rPr>
              <a:t>  </a:t>
            </a:r>
            <a:r>
              <a:rPr lang="pt-BR" sz="1200" b="1" dirty="0" smtClean="0">
                <a:latin typeface="Helvetica-Bold"/>
              </a:rPr>
              <a:t> 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 Figura 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. Gráfico Proporção de crianças entre zero e 72 meses inscritas no programa da</a:t>
            </a:r>
          </a:p>
          <a:p>
            <a:pPr marL="0" indent="0">
              <a:buNone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                    unidade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de saúde. UBS Cadoz no município Buriti dos Lopes/PI. 2015.</a:t>
            </a:r>
          </a:p>
          <a:p>
            <a:pPr marL="0" indent="0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Fonte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Planilha de Coleta de Dados.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>
              <a:buNone/>
            </a:pPr>
            <a:r>
              <a:rPr lang="pt-B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esultados: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Mês 1_ 47 (35,6%)     Mês 2_ 69 (52,3%)     Mês 3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_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132 (100%)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                                                              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820126948"/>
              </p:ext>
            </p:extLst>
          </p:nvPr>
        </p:nvGraphicFramePr>
        <p:xfrm>
          <a:off x="1403648" y="2132856"/>
          <a:ext cx="626469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7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altLang="es-CO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2:</a:t>
            </a:r>
            <a:r>
              <a:rPr lang="pt-BR" altLang="es-CO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CO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s-CO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à saúde da criança.</a:t>
            </a:r>
            <a:endParaRPr lang="es-CO" altLang="es-CO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2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t-BR" altLang="es-CO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altLang="es-CO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altLang="es-CO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2 </a:t>
            </a:r>
            <a:r>
              <a:rPr lang="pt-BR" altLang="es-CO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Realizar a primeira consulta na primeira semana de vida para 100% das crianças cadastradas</a:t>
            </a:r>
            <a:r>
              <a:rPr lang="pt-BR" altLang="es-CO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040" y="1040414"/>
            <a:ext cx="8640960" cy="5688632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es-CO" altLang="es-CO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50400" indent="0">
              <a:spcBef>
                <a:spcPts val="0"/>
              </a:spcBef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3.Gráfico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Proporção de crianças com primeira consulta na primeira semana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vida.  UBS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Cadoz no município Buriti dos Lopes/PI. 2015.</a:t>
            </a:r>
          </a:p>
          <a:p>
            <a:pPr marL="0" indent="0">
              <a:buNone/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                        Fonte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Planilha de Coleta de Dados.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Resultados: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Mês 1_  7 (14,9%)  Mês 2_  10 (14,5%)   Mês_  3  11 (8,3%)                    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75135473"/>
              </p:ext>
            </p:extLst>
          </p:nvPr>
        </p:nvGraphicFramePr>
        <p:xfrm>
          <a:off x="1691680" y="1700809"/>
          <a:ext cx="5472608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5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t-PT" altLang="es-CO" sz="36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Meta 3: Monitorar o crescimento em 100% das </a:t>
            </a:r>
            <a:r>
              <a:rPr lang="pt-PT" altLang="es-CO" sz="36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crianças.</a:t>
            </a:r>
            <a:br>
              <a:rPr lang="pt-PT" altLang="es-CO" sz="36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PT" altLang="es-CO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Resultados: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Alcançamos,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nos três meses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da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intervenção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100% das crianças inscritas no programa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 monitoramento e crescimento em dia. 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PT" altLang="es-CO" sz="3600" b="1" dirty="0">
                <a:solidFill>
                  <a:prstClr val="black"/>
                </a:solidFill>
                <a:latin typeface="Arial" charset="0"/>
                <a:cs typeface="Arial" charset="0"/>
              </a:rPr>
              <a:t>Meta 4: </a:t>
            </a:r>
            <a:r>
              <a:rPr lang="pt-PT" altLang="es-CO" sz="3600" dirty="0">
                <a:solidFill>
                  <a:prstClr val="black"/>
                </a:solidFill>
                <a:latin typeface="Arial" charset="0"/>
                <a:cs typeface="Arial" charset="0"/>
              </a:rPr>
              <a:t>Monitorar 100% das crianças com déficit de peso</a:t>
            </a:r>
            <a:r>
              <a:rPr lang="pt-PT" altLang="es-CO" sz="3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PT" altLang="es-CO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Resultados: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PT" altLang="es-CO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Mês 1_ 47 cadastratas_ 2 (100%)</a:t>
            </a:r>
            <a:endParaRPr lang="pt-PT" altLang="es-CO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PT" altLang="es-CO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Mês 2_ 69 cadastradas_ 2 (100%)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PT" altLang="es-CO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Mês 3_ 132 cadastradas_ 4 (100%)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PT" altLang="es-CO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72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altLang="es-CO" sz="40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Meta 5: </a:t>
            </a:r>
            <a:r>
              <a:rPr lang="pt-PT" altLang="es-CO" sz="4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Monitorar 100% das crianças com excesso de peso.</a:t>
            </a:r>
            <a:br>
              <a:rPr lang="pt-PT" altLang="es-CO" sz="4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32500" lnSpcReduction="20000"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PT" altLang="es-CO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PT" altLang="es-CO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PT" altLang="es-CO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PT" altLang="es-CO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PT" altLang="es-CO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2860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pt-PT" altLang="es-CO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PT" altLang="es-CO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PT" altLang="es-CO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PT" altLang="es-CO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PT" altLang="es-CO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PT" altLang="es-CO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PT" altLang="es-CO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PT" altLang="es-CO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PT" altLang="es-CO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PT" altLang="es-CO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PT" altLang="es-CO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es-CO" sz="7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</a:t>
            </a:r>
            <a:r>
              <a:rPr lang="pt-PT" altLang="es-CO" sz="5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56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Figura 4.</a:t>
            </a:r>
            <a:r>
              <a:rPr lang="pt-BR" sz="5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Gráfico Proporção de crianças com excesso de peso monitoradas. UBS Cadoz no </a:t>
            </a:r>
            <a:r>
              <a:rPr lang="pt-BR" sz="5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município </a:t>
            </a:r>
            <a:r>
              <a:rPr lang="pt-BR" sz="5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Buriti dos Lopes/PI. </a:t>
            </a:r>
            <a:r>
              <a:rPr lang="pt-BR" sz="5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2015.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5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Fonte:</a:t>
            </a:r>
            <a:r>
              <a:rPr lang="pt-BR" sz="5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Planilha de Coleta de Dados.</a:t>
            </a:r>
            <a:r>
              <a:rPr lang="pt-BR" sz="7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pt-BR" sz="8600" dirty="0" smtClean="0">
                <a:latin typeface="Arial" pitchFamily="34" charset="0"/>
                <a:cs typeface="Arial" pitchFamily="34" charset="0"/>
              </a:rPr>
              <a:t>Resultados: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8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8600" dirty="0" smtClean="0">
                <a:latin typeface="Arial" pitchFamily="34" charset="0"/>
                <a:cs typeface="Arial" pitchFamily="34" charset="0"/>
              </a:rPr>
              <a:t>Mês 3_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8600" dirty="0" smtClean="0">
                <a:latin typeface="Arial" pitchFamily="34" charset="0"/>
                <a:cs typeface="Arial" pitchFamily="34" charset="0"/>
              </a:rPr>
              <a:t>1 (100%)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01266714"/>
              </p:ext>
            </p:extLst>
          </p:nvPr>
        </p:nvGraphicFramePr>
        <p:xfrm>
          <a:off x="1259632" y="1412777"/>
          <a:ext cx="5904656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52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es-CO" sz="36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Meta 6:</a:t>
            </a:r>
            <a:r>
              <a:rPr lang="pt-PT" altLang="es-CO" sz="3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Monitorar o desenvolvimento em 100% das crianças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PT" altLang="es-CO" sz="2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Resultados:</a:t>
            </a:r>
            <a:r>
              <a:rPr lang="pt-PT" altLang="es-CO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pt-PT" altLang="es-CO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Nos tres meses da intervenção das 132 crianças cadastradas  e consultadas o 100% tiveram avaliação do desenvolvimento.</a:t>
            </a:r>
            <a:endParaRPr lang="pt-BR" sz="28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PT" altLang="es-CO" sz="3600" b="1" dirty="0">
                <a:solidFill>
                  <a:prstClr val="black"/>
                </a:solidFill>
                <a:latin typeface="Arial" charset="0"/>
                <a:cs typeface="Arial" charset="0"/>
              </a:rPr>
              <a:t>Meta 7: </a:t>
            </a:r>
            <a:r>
              <a:rPr lang="pt-PT" altLang="es-CO" sz="3600" dirty="0">
                <a:solidFill>
                  <a:prstClr val="black"/>
                </a:solidFill>
                <a:latin typeface="Arial" charset="0"/>
                <a:cs typeface="Arial" charset="0"/>
              </a:rPr>
              <a:t>Vacinar 100% das crianças de acordo com a idade</a:t>
            </a:r>
            <a:r>
              <a:rPr lang="pt-PT" altLang="es-CO" sz="3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PT" altLang="es-CO" sz="2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Resultados: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PT" altLang="es-CO" sz="2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As 132 criaças cadstradas e consultadas no programa 100% delas estavam com vacinção em dia.</a:t>
            </a:r>
            <a:endParaRPr lang="pt-PT" altLang="es-CO" sz="2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PT" altLang="es-CO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9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t-PT" altLang="es-CO" sz="36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Meta </a:t>
            </a:r>
            <a:r>
              <a:rPr lang="pt-PT" altLang="es-CO" sz="36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8: </a:t>
            </a:r>
            <a:r>
              <a:rPr lang="pt-PT" altLang="es-CO" sz="3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Realizar suplementação de ferro em 100% das crianças de 6 a 24 meses</a:t>
            </a:r>
            <a:r>
              <a:rPr lang="pt-PT" altLang="es-CO" sz="3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.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Resultados:</a:t>
            </a:r>
          </a:p>
          <a:p>
            <a:pPr marL="0" indent="0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Crianças com suplementação de ferro.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Mês 1_ 15  Mês 2_ 21 Mês 3_ 34 (100%)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t-BR" altLang="es-CO" sz="36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Meta 9: Realizar triagem auditiva em 100% das crianças</a:t>
            </a:r>
            <a:r>
              <a:rPr lang="pt-BR" altLang="es-CO" sz="3600" b="1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184576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40385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50215" algn="l"/>
              </a:tabLst>
            </a:pPr>
            <a:endParaRPr lang="pt-BR" altLang="es-CO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40385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50215" algn="l"/>
              </a:tabLst>
            </a:pPr>
            <a:endParaRPr lang="pt-BR" altLang="es-CO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40385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50215" algn="l"/>
              </a:tabLst>
            </a:pPr>
            <a:endParaRPr lang="pt-BR" altLang="es-CO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4000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</a:tabLst>
            </a:pPr>
            <a:r>
              <a:rPr lang="pt-BR" altLang="es-CO" sz="15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Figura 5: </a:t>
            </a:r>
            <a:r>
              <a:rPr lang="pt-BR" sz="15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Gráfico Proporção de crianças com triagem auditiva. UBS Cadoz no município    Buriti dos Lopes/PI. 2015.</a:t>
            </a:r>
          </a:p>
          <a:p>
            <a:pPr marL="540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Fonte</a:t>
            </a:r>
            <a:r>
              <a:rPr lang="pt-BR" sz="15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</a:t>
            </a:r>
            <a:r>
              <a:rPr lang="pt-BR" sz="1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Planilha de Coleta de Dados.</a:t>
            </a:r>
            <a:endParaRPr lang="pt-BR" altLang="es-CO" sz="15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CO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Resultados: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CO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Mês 1_ 13 (27,7%)  Mês 2_ 23 (33,3%)  Mês 3_ 27 (20,5%)</a:t>
            </a:r>
            <a:endParaRPr lang="pt-BR" altLang="es-CO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12112924"/>
              </p:ext>
            </p:extLst>
          </p:nvPr>
        </p:nvGraphicFramePr>
        <p:xfrm>
          <a:off x="1259632" y="1700807"/>
          <a:ext cx="5904656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003232" cy="852704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INTRODUÇÃO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Q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ualificar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atenção à Saúde da Criança de zero a setenta e dois meses 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para manter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criança saudável e garantir o pleno crescimento e desenvolvimento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075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44016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t-BR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es-CO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Meta </a:t>
            </a:r>
            <a:r>
              <a:rPr lang="pt-BR" altLang="es-CO" sz="40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10: </a:t>
            </a:r>
            <a:r>
              <a:rPr lang="pt-BR" altLang="es-CO" sz="4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Realizar teste do pezinho em 100% das crianças até 7 dias de </a:t>
            </a:r>
            <a:r>
              <a:rPr lang="pt-BR" altLang="es-CO" sz="4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vida.</a:t>
            </a:r>
            <a:r>
              <a:rPr lang="es-CO" altLang="es-CO" sz="4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s-CO" altLang="es-CO" sz="4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marL="540385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40385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b="1" dirty="0">
              <a:solidFill>
                <a:prstClr val="black"/>
              </a:solidFill>
              <a:latin typeface="Arial" charset="0"/>
              <a:ea typeface="Calibri"/>
              <a:cs typeface="Arial" charset="0"/>
            </a:endParaRPr>
          </a:p>
          <a:p>
            <a:pPr marL="540385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b="1" dirty="0">
              <a:solidFill>
                <a:prstClr val="black"/>
              </a:solidFill>
              <a:latin typeface="Arial" charset="0"/>
              <a:ea typeface="Calibri"/>
              <a:cs typeface="Arial" charset="0"/>
            </a:endParaRPr>
          </a:p>
          <a:p>
            <a:pPr marL="54038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solidFill>
                <a:prstClr val="black"/>
              </a:solidFill>
              <a:latin typeface="Arial" charset="0"/>
              <a:ea typeface="Calibri"/>
              <a:cs typeface="Arial" charset="0"/>
            </a:endParaRPr>
          </a:p>
          <a:p>
            <a:pPr marL="54038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solidFill>
                <a:prstClr val="black"/>
              </a:solidFill>
              <a:latin typeface="Arial" charset="0"/>
              <a:ea typeface="Calibri"/>
              <a:cs typeface="Arial" charset="0"/>
            </a:endParaRPr>
          </a:p>
          <a:p>
            <a:pPr marL="540385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prstClr val="black"/>
                </a:solidFill>
                <a:latin typeface="Arial" charset="0"/>
                <a:ea typeface="Calibri"/>
                <a:cs typeface="Arial" charset="0"/>
              </a:rPr>
              <a:t> </a:t>
            </a:r>
            <a:r>
              <a:rPr lang="pt-BR" sz="2400" b="1" dirty="0" smtClean="0">
                <a:solidFill>
                  <a:prstClr val="black"/>
                </a:solidFill>
                <a:latin typeface="Arial" charset="0"/>
                <a:ea typeface="Calibri"/>
                <a:cs typeface="Arial" charset="0"/>
              </a:rPr>
              <a:t>    </a:t>
            </a:r>
            <a:r>
              <a:rPr lang="pt-BR" sz="1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Figura </a:t>
            </a:r>
            <a:r>
              <a:rPr lang="pt-BR" sz="16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6:</a:t>
            </a:r>
            <a:r>
              <a:rPr lang="pt-BR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Gráfico Proporção de crianças com teste do pezinho </a:t>
            </a:r>
            <a:r>
              <a:rPr lang="pt-BR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realizado </a:t>
            </a:r>
            <a:r>
              <a:rPr lang="pt-BR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até 7 dias de vida. </a:t>
            </a:r>
            <a:r>
              <a:rPr lang="pt-BR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UBS </a:t>
            </a:r>
            <a:r>
              <a:rPr lang="pt-BR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Cadoz no município Buriti dos Lopes/PI. 2015.</a:t>
            </a:r>
          </a:p>
          <a:p>
            <a:pPr marL="0" indent="0">
              <a:buNone/>
            </a:pPr>
            <a:r>
              <a:rPr lang="pt-BR" sz="1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            Fonte</a:t>
            </a:r>
            <a:r>
              <a:rPr lang="pt-BR" sz="16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</a:t>
            </a:r>
            <a:r>
              <a:rPr lang="pt-BR" sz="1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Planilha de Coleta de Dados.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Mês 1_ 13 (27,7%)  Mês 2_ 18 (26,1%)  Mês 3_ 22 (16,7%)</a:t>
            </a:r>
          </a:p>
          <a:p>
            <a:pPr marL="0" indent="0"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533777657"/>
              </p:ext>
            </p:extLst>
          </p:nvPr>
        </p:nvGraphicFramePr>
        <p:xfrm>
          <a:off x="1043608" y="1628800"/>
          <a:ext cx="61926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22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201622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t-PT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PT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PT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PT" altLang="es-CO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pt-PT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PT" altLang="es-CO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es-CO" altLang="es-CO" sz="40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Meta 11: Realizar avaliação da necessidade de atendimento odontológico em 100% das crianças de 6 e 72 meses.</a:t>
            </a: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09120"/>
          </a:xfrm>
        </p:spPr>
        <p:txBody>
          <a:bodyPr>
            <a:normAutofit fontScale="47500" lnSpcReduction="20000"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marL="540385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40385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540385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40385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</a:t>
            </a:r>
          </a:p>
          <a:p>
            <a:pPr marL="3600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54000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sz="29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Figura 7:</a:t>
            </a:r>
            <a:r>
              <a:rPr lang="pt-BR" sz="29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Gráfico Proporção de crianças entre 6 e 72 meses com avaliação de necessidade de </a:t>
            </a:r>
            <a:r>
              <a:rPr lang="pt-BR" sz="29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atendimento </a:t>
            </a:r>
            <a:r>
              <a:rPr lang="pt-BR" sz="29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odontológico. UBS Cadoz no município Buriti dos Lopes/PI. 2015.</a:t>
            </a:r>
          </a:p>
          <a:p>
            <a:pPr marL="54000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t-BR" sz="29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             Fonte</a:t>
            </a:r>
            <a:r>
              <a:rPr lang="pt-BR" sz="29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</a:t>
            </a:r>
            <a:r>
              <a:rPr lang="pt-BR" sz="29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Planilha de Coleta de Dados.</a:t>
            </a:r>
            <a:endParaRPr lang="pt-BR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5100" dirty="0" smtClean="0">
                <a:latin typeface="Arial" pitchFamily="34" charset="0"/>
                <a:cs typeface="Arial" pitchFamily="34" charset="0"/>
              </a:rPr>
              <a:t>Resultados:</a:t>
            </a:r>
            <a:endParaRPr lang="pt-BR" sz="5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5100" dirty="0" smtClean="0">
                <a:latin typeface="Arial" pitchFamily="34" charset="0"/>
                <a:cs typeface="Arial" pitchFamily="34" charset="0"/>
              </a:rPr>
              <a:t>Mês 1_  2 (5,4%)  Mês 2_ 3 (5,8%)  Mês 3_ 14 (12,2%)</a:t>
            </a:r>
            <a:endParaRPr lang="pt-BR" sz="5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07124375"/>
              </p:ext>
            </p:extLst>
          </p:nvPr>
        </p:nvGraphicFramePr>
        <p:xfrm>
          <a:off x="1763688" y="2492896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06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592288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t-PT" altLang="es-CO" sz="40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Meta </a:t>
            </a:r>
            <a:r>
              <a:rPr lang="pt-PT" altLang="es-CO" sz="40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12:</a:t>
            </a:r>
            <a:r>
              <a:rPr lang="pt-PT" altLang="es-CO" sz="4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Realizar primeira consulta odontológica para 100% das crianças de 6 a 72 meses de idade moradoras da área de abrangência,  cadastradas na unidade de saúde</a:t>
            </a:r>
            <a:r>
              <a:rPr lang="pt-PT" altLang="es-CO" sz="4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.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00506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PT" sz="28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PT" sz="2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PT" sz="28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PT" sz="2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Resultados: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período da intervenção não foi possível fazer a primeira consulta odontológica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nesta faixa etária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384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/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4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CO" sz="4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Objetivo </a:t>
            </a:r>
            <a:r>
              <a:rPr lang="pt-BR" altLang="es-CO" sz="4000" b="1" dirty="0">
                <a:solidFill>
                  <a:prstClr val="black"/>
                </a:solidFill>
                <a:latin typeface="Arial" charset="0"/>
                <a:cs typeface="Arial" charset="0"/>
              </a:rPr>
              <a:t>3:</a:t>
            </a:r>
            <a:r>
              <a:rPr lang="pt-BR" altLang="es-CO" sz="4000" dirty="0">
                <a:solidFill>
                  <a:prstClr val="black"/>
                </a:solidFill>
                <a:latin typeface="Arial" charset="0"/>
                <a:cs typeface="Arial" charset="0"/>
              </a:rPr>
              <a:t> Melhorar a adesão ao programa de </a:t>
            </a:r>
            <a:r>
              <a:rPr lang="pt-BR" altLang="es-CO" sz="4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Saúde da Criança. </a:t>
            </a:r>
          </a:p>
        </p:txBody>
      </p:sp>
    </p:spTree>
    <p:extLst>
      <p:ext uri="{BB962C8B-B14F-4D97-AF65-F5344CB8AC3E}">
        <p14:creationId xmlns:p14="http://schemas.microsoft.com/office/powerpoint/2010/main" val="26433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36815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t-PT" altLang="es-CO" sz="40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Meta 13</a:t>
            </a:r>
            <a:r>
              <a:rPr lang="pt-PT" altLang="es-CO" sz="4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: Fazer busca ativa de 100% das crianças faltosas às consultas</a:t>
            </a:r>
            <a:r>
              <a:rPr lang="pt-PT" altLang="es-CO" sz="40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.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Resultados: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Mês 1_ 2 (100%) Mês 2- 3 (100%)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 </a:t>
            </a: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40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4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CO" sz="4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Objetivo 4: </a:t>
            </a:r>
            <a:r>
              <a:rPr lang="pt-BR" altLang="es-CO" sz="4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Melhorar o registro das informações.</a:t>
            </a:r>
          </a:p>
          <a:p>
            <a:pPr marL="0" lvl="0" indent="0">
              <a:buClr>
                <a:srgbClr val="0BD0D9"/>
              </a:buClr>
              <a:buNone/>
            </a:pPr>
            <a:endParaRPr lang="pt-BR" altLang="es-CO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es-CO" altLang="es-CO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736304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t-BR" sz="4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Meta 14</a:t>
            </a:r>
            <a:r>
              <a:rPr lang="pt-BR" sz="4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Manter registro na ficha de acompanhamento/espelho da saúde da criança de 100% das crianças que consultam no serviço.</a:t>
            </a:r>
            <a:br>
              <a:rPr lang="pt-BR" sz="4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96952"/>
            <a:ext cx="8363272" cy="3528392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Resultados: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As 132 (100%) crianças cadastradas e acompanhadas consta com registro adequado na fichas espelho.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r>
              <a:rPr lang="pt-BR" altLang="es-CO" sz="43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Objetivo </a:t>
            </a:r>
            <a:r>
              <a:rPr lang="pt-BR" altLang="es-CO" sz="4300" b="1" dirty="0">
                <a:solidFill>
                  <a:prstClr val="black"/>
                </a:solidFill>
                <a:latin typeface="Arial" charset="0"/>
                <a:cs typeface="Arial" charset="0"/>
              </a:rPr>
              <a:t>5:  </a:t>
            </a:r>
            <a:r>
              <a:rPr lang="pt-BR" altLang="es-CO" sz="4300" dirty="0">
                <a:solidFill>
                  <a:prstClr val="black"/>
                </a:solidFill>
                <a:latin typeface="Arial" charset="0"/>
                <a:cs typeface="Arial" charset="0"/>
              </a:rPr>
              <a:t>Mapear as crianças de risco pertencentes à área de abrangência.</a:t>
            </a:r>
            <a:endParaRPr lang="pt-BR" altLang="es-CO" sz="43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24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>
              <a:buClr>
                <a:srgbClr val="0BD0D9"/>
              </a:buClr>
              <a:buNone/>
            </a:pPr>
            <a:endParaRPr lang="pt-BR" sz="24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55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t-BR" altLang="es-CO" sz="36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Meta 15: </a:t>
            </a:r>
            <a:r>
              <a:rPr lang="pt-BR" altLang="es-CO" sz="3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Realizar avaliação de risco em 100% das crianças cadastradas no programa.</a:t>
            </a:r>
            <a:r>
              <a:rPr lang="es-CO" altLang="es-CO" sz="3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s-CO" altLang="es-CO" sz="3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Resultados: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As 132 (100%) das crianças inscritas no programa tem avaliação de risco.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20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OBJETIVOS, METAS E RESULTADOS</a:t>
            </a: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sz="4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4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Promover a saúde das crianças</a:t>
            </a:r>
            <a:endParaRPr lang="es-CO" sz="4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63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36104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CARACTERIZAÇÃO DO MUNICÍPIO.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   </a:t>
            </a:r>
            <a:r>
              <a:rPr lang="pt-BR" sz="39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Buriti dos Lopes – PI</a:t>
            </a:r>
          </a:p>
          <a:p>
            <a:pPr marL="0" indent="0">
              <a:buNone/>
            </a:pPr>
            <a:r>
              <a:rPr lang="pt-BR" sz="39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39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 302– km de Teresina- PI</a:t>
            </a:r>
          </a:p>
          <a:p>
            <a:pPr marL="0" indent="0">
              <a:buNone/>
            </a:pPr>
            <a:r>
              <a:rPr lang="pt-BR" sz="4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     População - </a:t>
            </a:r>
            <a:r>
              <a:rPr lang="pt-BR" sz="4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20.826 </a:t>
            </a:r>
            <a:r>
              <a:rPr lang="pt-BR" sz="39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habitantes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39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(Censo        de </a:t>
            </a:r>
            <a:r>
              <a:rPr lang="pt-BR" sz="39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população 2013</a:t>
            </a:r>
            <a:r>
              <a:rPr lang="pt-BR" sz="39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</a:t>
            </a:r>
          </a:p>
          <a:p>
            <a:r>
              <a:rPr lang="pt-BR" sz="4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Habilitado como Gestão Plena da Atenção Básica.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Constituído por</a:t>
            </a:r>
            <a:r>
              <a:rPr lang="pt-BR" sz="39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4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4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8 Unidades básicas de Saúde (UBS) com ESF e não tem UBS tradicional. </a:t>
            </a:r>
            <a:endParaRPr lang="pt-BR" sz="4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76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244827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t-BR" altLang="es-CO" sz="36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Meta </a:t>
            </a:r>
            <a:r>
              <a:rPr lang="pt-BR" altLang="es-CO" sz="36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16:</a:t>
            </a: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Dar  orientações para prevenir acidentes na infância em 100% das consultas de saúde da criança.</a:t>
            </a:r>
            <a:r>
              <a:rPr lang="pt-BR" altLang="es-CO" sz="36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 </a:t>
            </a:r>
            <a:r>
              <a:rPr lang="es-CO" altLang="es-CO" sz="3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s-CO" altLang="es-CO" sz="3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Resultados: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Nos três meses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da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intervenção as mães receberam orientações sobre prevenção de acidentes na infância (100%). 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9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17: </a:t>
            </a: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Colocar  100% das crianças para </a:t>
            </a:r>
            <a:r>
              <a:rPr lang="pt-BR" sz="3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mamar durante </a:t>
            </a: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primeira consulta</a:t>
            </a:r>
            <a:r>
              <a:rPr lang="pt-BR" sz="3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540000" lvl="0" indent="0" algn="just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540000" lvl="0" indent="0" algn="just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Figura 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8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Gráfico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Número de crianças colocadas para mamar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durante  a primeira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consulta. UBS Cadoz no município Buriti dos Lopes/PI.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2015.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                    Fonte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Planilha de Coleta de Dados. 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sz="3300" dirty="0" smtClean="0">
                <a:latin typeface="Arial" pitchFamily="34" charset="0"/>
                <a:cs typeface="Arial" pitchFamily="34" charset="0"/>
              </a:rPr>
              <a:t>Resultados: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sz="3300" dirty="0" smtClean="0">
                <a:latin typeface="Arial" pitchFamily="34" charset="0"/>
                <a:cs typeface="Arial" pitchFamily="34" charset="0"/>
              </a:rPr>
              <a:t>Mês 1_  26 (55,3%)  Mês 2_ 48 (69,6%)  Mês 3_ 94 (71,2%)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06689648"/>
              </p:ext>
            </p:extLst>
          </p:nvPr>
        </p:nvGraphicFramePr>
        <p:xfrm>
          <a:off x="1331640" y="1772816"/>
          <a:ext cx="568863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944216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18</a:t>
            </a: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Fornecer  orientações nutricionais de acordo com a faixa etária para 100% das </a:t>
            </a:r>
            <a:r>
              <a:rPr lang="pt-BR" sz="3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crianças.</a:t>
            </a: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sz="2800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endParaRPr lang="pt-BR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Resultados: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totalidade das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mães das crianças 132 (100%)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receberam orientações nutricionais de acordo com a faixa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etária.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04256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19</a:t>
            </a: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Fornecer orientações sobre higiene bucal, etiologia e prevenção da cárie para 100% das crianças de acordo a faixa etária. </a:t>
            </a:r>
            <a:r>
              <a:rPr lang="pt-BR" sz="3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3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Resultados:</a:t>
            </a: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totalidade das mães das crianças 132 (100%) receberam orientações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sobre higiene bucal e prevenção da cárie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acordo com a faixa etária.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31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 é o significado dos resultados obtidos para a equipe</a:t>
            </a:r>
          </a:p>
          <a:p>
            <a:pPr marL="0" indent="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00"/>
                </a:solidFill>
                <a:latin typeface="Arial"/>
                <a:cs typeface="Times New Roman"/>
              </a:rPr>
              <a:t>C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onstitui-o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uma oportunidade para capacitar e ampliar os conhecimentos dos profissionais da UBS e cumprir com as orientações do protocolo do Ministério de Saúde relativo ao monitoramento do desenvolvimento e crescimento das crianças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buFont typeface="Arial" pitchFamily="34" charset="0"/>
              <a:buChar char="•"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0BD0D9"/>
              </a:buClr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/>
                <a:cs typeface="Times New Roman"/>
              </a:rPr>
              <a:t>Qual é o significado dos resultados obtidos para o serviço</a:t>
            </a:r>
          </a:p>
          <a:p>
            <a:pPr lvl="0">
              <a:buClr>
                <a:srgbClr val="0BD0D9"/>
              </a:buClr>
              <a:buFont typeface="Wingdings" pitchFamily="2" charset="2"/>
              <a:buChar char="v"/>
            </a:pPr>
            <a:r>
              <a:rPr lang="pt-BR" sz="2200" b="1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/>
                <a:cs typeface="Times New Roman"/>
              </a:rPr>
              <a:t>P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ermitiu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trabalhar com as crianças na faixa etária de 2 a 72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meses.</a:t>
            </a:r>
          </a:p>
          <a:p>
            <a:pPr lvl="0">
              <a:buClr>
                <a:srgbClr val="0BD0D9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Facilitou-se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realização das sete consultas recomendadas pelo Ministério de Saúde no primeiro ano de vida. </a:t>
            </a:r>
          </a:p>
          <a:p>
            <a:pPr lvl="0">
              <a:buClr>
                <a:srgbClr val="0BD0D9"/>
              </a:buClr>
              <a:buFont typeface="Wingdings" pitchFamily="2" charset="2"/>
              <a:buChar char="v"/>
            </a:pP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elhoria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dos registros e o agendamento das consultas das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crianças.</a:t>
            </a:r>
          </a:p>
          <a:p>
            <a:pPr lvl="0">
              <a:buClr>
                <a:srgbClr val="0BD0D9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Viabilizou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otimização da agenda para a atenção à demanda espontânea assegurando um atendimento de excelência da população.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5990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BD0D9"/>
              </a:buClr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 é o significado dos resultados obtidos para comunidade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0BD0D9"/>
              </a:buClr>
              <a:buFont typeface="Wingdings" pitchFamily="2" charset="2"/>
              <a:buChar char="v"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Conhecimentos para as mães e a família da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importância de assistir as consultas de puericultura das crianças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0BD0D9"/>
              </a:buClr>
              <a:buFont typeface="Wingdings" pitchFamily="2" charset="2"/>
              <a:buChar char="v"/>
            </a:pP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onhecimentos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alimentação saudável, saúde bucal, prevenção de acidente e outras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ações.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0BD0D9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Participação no acompanhamento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 processo de crescimento e desenvolvimento.</a:t>
            </a:r>
          </a:p>
          <a:p>
            <a:pPr marL="0" indent="0">
              <a:buNone/>
            </a:pP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88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O que precisa mudar para viabilizar a continuidade da intervenção após o término da equipe?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Começar fazer a primeira consulta de odontologia.</a:t>
            </a:r>
          </a:p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4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DISCUSSÃO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733256"/>
          </a:xfrm>
        </p:spPr>
        <p:txBody>
          <a:bodyPr>
            <a:normAutofit fontScale="77500" lnSpcReduction="20000"/>
          </a:bodyPr>
          <a:lstStyle/>
          <a:p>
            <a:pPr lvl="0" indent="0" algn="just">
              <a:lnSpc>
                <a:spcPct val="150000"/>
              </a:lnSpc>
              <a:buClr>
                <a:srgbClr val="0BD0D9"/>
              </a:buClr>
              <a:buNone/>
            </a:pPr>
            <a:r>
              <a:rPr lang="pt-BR" sz="33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A intervenção está incorporada à rotina do serviço.</a:t>
            </a:r>
          </a:p>
          <a:p>
            <a:pPr marL="617220" lvl="0" indent="-342900" algn="just">
              <a:lnSpc>
                <a:spcPct val="150000"/>
              </a:lnSpc>
              <a:buClr>
                <a:srgbClr val="0BD0D9"/>
              </a:buClr>
              <a:buFont typeface="Wingdings" pitchFamily="2" charset="2"/>
              <a:buChar char="Ø"/>
            </a:pPr>
            <a:r>
              <a:rPr lang="pt-BR" sz="3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Próximas ações:</a:t>
            </a:r>
          </a:p>
          <a:p>
            <a:pPr marL="617220" lvl="0" indent="-342900" algn="just">
              <a:lnSpc>
                <a:spcPct val="1500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pt-BR" sz="3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Continuar trabalhando na implementação das ações desta ação programática.</a:t>
            </a:r>
          </a:p>
          <a:p>
            <a:pPr marL="617220" lvl="0" indent="-342900" algn="just">
              <a:lnSpc>
                <a:spcPct val="1500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pt-BR" sz="3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Trabalho de conscientização das mães, família e  comunidade na importância do acompanhamento das crianças nesta faixa etária</a:t>
            </a:r>
            <a:r>
              <a:rPr lang="pt-BR" sz="3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lvl="0" indent="540385" algn="just">
              <a:lnSpc>
                <a:spcPct val="150000"/>
              </a:lnSpc>
              <a:buClr>
                <a:srgbClr val="0BD0D9"/>
              </a:buClr>
            </a:pPr>
            <a:r>
              <a:rPr lang="pt-BR" sz="3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Cumprir com as orientações do protocolo para melhorar os indicadores que tiveram dificuldades.</a:t>
            </a:r>
          </a:p>
          <a:p>
            <a:pPr marL="617220" lvl="0" indent="-342900" algn="just">
              <a:lnSpc>
                <a:spcPct val="1500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pt-BR" sz="3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724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CRÍTICA SOBFRE O PROCESSO PESSOAL  DE APRENDIZAGEM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5013176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Experiência:</a:t>
            </a:r>
            <a:r>
              <a:rPr lang="pt-BR" sz="3000" dirty="0" smtClean="0"/>
              <a:t> </a:t>
            </a:r>
            <a:r>
              <a:rPr lang="pt-BR" sz="3000" dirty="0">
                <a:solidFill>
                  <a:prstClr val="black"/>
                </a:solidFill>
                <a:latin typeface="Arial" charset="0"/>
                <a:cs typeface="Arial" charset="0"/>
              </a:rPr>
              <a:t>N</a:t>
            </a:r>
            <a:r>
              <a:rPr lang="pt-BR" altLang="es-CO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unca </a:t>
            </a:r>
            <a:r>
              <a:rPr lang="pt-BR" altLang="es-CO" sz="3000" dirty="0">
                <a:solidFill>
                  <a:prstClr val="black"/>
                </a:solidFill>
                <a:latin typeface="Arial" charset="0"/>
                <a:cs typeface="Arial" charset="0"/>
              </a:rPr>
              <a:t>tinha feito um curso a distância e também foi um pouquinho difícil pelo o </a:t>
            </a:r>
            <a:r>
              <a:rPr lang="pt-BR" altLang="es-CO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idioma, pois no </a:t>
            </a:r>
            <a:r>
              <a:rPr lang="pt-BR" altLang="es-CO" sz="3000" dirty="0">
                <a:solidFill>
                  <a:prstClr val="black"/>
                </a:solidFill>
                <a:latin typeface="Arial" charset="0"/>
                <a:cs typeface="Arial" charset="0"/>
              </a:rPr>
              <a:t>decorrer do </a:t>
            </a:r>
            <a:r>
              <a:rPr lang="pt-BR" altLang="es-CO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curso foi superando as barreiras</a:t>
            </a:r>
            <a:r>
              <a:rPr lang="pt-BR" altLang="es-CO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3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pt-BR" altLang="es-CO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Estudo</a:t>
            </a:r>
            <a:r>
              <a:rPr lang="pt-BR" altLang="es-CO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: Compreensão </a:t>
            </a:r>
            <a:r>
              <a:rPr lang="pt-BR" altLang="es-CO" sz="3000" dirty="0">
                <a:solidFill>
                  <a:prstClr val="black"/>
                </a:solidFill>
                <a:latin typeface="Arial" charset="0"/>
                <a:cs typeface="Arial" charset="0"/>
              </a:rPr>
              <a:t>do Projeto </a:t>
            </a:r>
            <a:r>
              <a:rPr lang="pt-BR" altLang="es-CO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Pedagógico e estudo de protocolos </a:t>
            </a:r>
            <a:r>
              <a:rPr lang="pt-BR" altLang="es-CO" sz="3000" dirty="0">
                <a:solidFill>
                  <a:prstClr val="black"/>
                </a:solidFill>
                <a:latin typeface="Arial" charset="0"/>
                <a:cs typeface="Arial" charset="0"/>
              </a:rPr>
              <a:t>de atuação no </a:t>
            </a:r>
            <a:r>
              <a:rPr lang="pt-BR" altLang="es-CO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Brasil</a:t>
            </a:r>
            <a:r>
              <a:rPr lang="pt-BR" altLang="es-CO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3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pt-BR" altLang="es-CO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Prática </a:t>
            </a:r>
            <a:r>
              <a:rPr lang="pt-BR" altLang="es-CO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profissionais: Possibilidade </a:t>
            </a:r>
            <a:r>
              <a:rPr lang="pt-BR" altLang="es-CO" sz="3000" dirty="0">
                <a:solidFill>
                  <a:prstClr val="black"/>
                </a:solidFill>
                <a:latin typeface="Arial" charset="0"/>
                <a:cs typeface="Arial" charset="0"/>
              </a:rPr>
              <a:t>de adquirir novos conhecimentos acerca da Estratégia Saúde da Família</a:t>
            </a:r>
            <a:r>
              <a:rPr lang="pt-BR" altLang="es-CO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0" lvl="0" indent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</a:pPr>
            <a:endParaRPr lang="pt-BR" altLang="es-CO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28600" lvl="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pt-BR" altLang="es-CO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5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CARACTERIZÃÇÃO DA UNIDADE BÁSICA DE SAÚDE.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População Vinculada – 1.306 usuários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Local com estrutura para UBS.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Está em funcionamento faz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anos.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Tem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dois turno de atendimento e tem área de abrangência definida.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REFLEXÃO CRÍTICA SOBFRE O PROCESSO PESSOAL 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endParaRPr lang="pt-BR" altLang="es-CO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pt-BR" altLang="es-CO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altLang="es-CO" sz="2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Aprendizados </a:t>
            </a:r>
            <a:r>
              <a:rPr lang="pt-BR" altLang="es-CO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mais interessantes: Planejamento das ações em saúde, pois possibilita trabalhar com os principais problemas da comunidade e prioriza-los para tentar dar solução com ações de prevenção.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OBRIGADA</a:t>
            </a:r>
            <a:endParaRPr lang="pt-BR" sz="6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</a:rPr>
              <a:t>CARACTERIZAÇÃO DA UNIDADE BÁSICA DE SAÚDE.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3152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Equipe de ESF composta por: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Enfermeira (responsável da UBS)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Médica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Técnica de enfermeira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4 ACS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Odontólogo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Técnica de Odontologia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Assistente de Serviços Gerais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Recepcionista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motorista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CARACTERIZAÇÃO DA UNIDADE BÁSICA DE SAÚDE.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 Recebe apoio de NASF ( 1 Assistente </a:t>
            </a:r>
            <a:r>
              <a:rPr lang="pt-BR" dirty="0"/>
              <a:t>S</a:t>
            </a:r>
            <a:r>
              <a:rPr lang="pt-BR" dirty="0" smtClean="0"/>
              <a:t>ocial, 1 Fonoaudiólogo, 1 Pediatra, 1 Fisioterapeuta, 1 Psicóloga, 1 Nutricionista)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</a:t>
            </a:r>
            <a:r>
              <a:rPr lang="pt-BR" dirty="0" smtClean="0"/>
              <a:t>CAPS ( 1 Enfermeira, 1 Psiquiatra, 1 Assistente Social,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1 Psicóloga, 1 Terapeuta Ocupacional)</a:t>
            </a:r>
          </a:p>
        </p:txBody>
      </p:sp>
    </p:spTree>
    <p:extLst>
      <p:ext uri="{BB962C8B-B14F-4D97-AF65-F5344CB8AC3E}">
        <p14:creationId xmlns:p14="http://schemas.microsoft.com/office/powerpoint/2010/main" val="25290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SITUAÇÃO DA AÇÃO PROGRAMÁTICA DA UBS ANTES DA INTERVENÇÃO.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Não seguimento do protocolo adequadamente.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otina de trabalho limitada quase só com aplicação de vacinas.</a:t>
            </a:r>
          </a:p>
          <a:p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A faixa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</a:rPr>
              <a:t>etária de 24 a 72 meses não recebia atendimento de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puericultura.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A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</a:rPr>
              <a:t>atenção odontológica é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deficiente.</a:t>
            </a:r>
          </a:p>
          <a:p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Situação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</a:rPr>
              <a:t>geográfica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da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</a:rPr>
              <a:t>área de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abrangência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</a:rPr>
              <a:t>dispersa.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087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363272" cy="2808312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Qualificar a atenção à  Saúde da Criança de zero a setenta e dois meses, na UBS Cadoz, Buriti dos Lopes/PI.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OBJETIVO GERAL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0323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32500" lnSpcReduction="20000"/>
          </a:bodyPr>
          <a:lstStyle/>
          <a:p>
            <a:pPr marL="277200" lvl="0" indent="0" algn="just" eaLnBrk="0" fontAlgn="base" hangingPunct="0">
              <a:lnSpc>
                <a:spcPct val="150000"/>
              </a:lnSpc>
              <a:spcBef>
                <a:spcPts val="456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sz="9800" b="1" dirty="0" smtClean="0">
                <a:latin typeface="Arial" pitchFamily="34" charset="0"/>
                <a:cs typeface="Arial" pitchFamily="34" charset="0"/>
              </a:rPr>
              <a:t>Desenvolver ações em quatro eixos programáticos:</a:t>
            </a:r>
          </a:p>
          <a:p>
            <a:pPr marL="252000" lvl="0" indent="-27360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defRPr/>
            </a:pPr>
            <a:endParaRPr lang="pt-BR" sz="9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7360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defRPr/>
            </a:pPr>
            <a:r>
              <a:rPr lang="pt-BR" sz="98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Organização </a:t>
            </a:r>
            <a:r>
              <a:rPr lang="pt-BR" sz="9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gestão do </a:t>
            </a:r>
            <a:r>
              <a:rPr lang="pt-BR" sz="98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serviço  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t-BR" sz="98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endParaRPr lang="pt-BR" sz="9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9800" b="1" i="1" dirty="0" smtClean="0">
                <a:latin typeface="Arial" pitchFamily="34" charset="0"/>
                <a:cs typeface="Arial" pitchFamily="34" charset="0"/>
              </a:rPr>
              <a:t>    Engajamento Público</a:t>
            </a:r>
          </a:p>
          <a:p>
            <a:pPr marL="0" indent="0">
              <a:spcBef>
                <a:spcPts val="0"/>
              </a:spcBef>
              <a:buNone/>
            </a:pPr>
            <a:endParaRPr lang="pt-BR" sz="9800" b="1" i="1" dirty="0" smtClean="0">
              <a:latin typeface="Arial" pitchFamily="34" charset="0"/>
              <a:cs typeface="Arial" pitchFamily="34" charset="0"/>
            </a:endParaRPr>
          </a:p>
          <a:p>
            <a:pPr marL="252000">
              <a:spcBef>
                <a:spcPts val="0"/>
              </a:spcBef>
              <a:buFont typeface="Wingdings" pitchFamily="2" charset="2"/>
              <a:buChar char="v"/>
            </a:pPr>
            <a:r>
              <a:rPr lang="pt-BR" sz="9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800" b="1" i="1" dirty="0" smtClean="0">
                <a:latin typeface="Arial" pitchFamily="34" charset="0"/>
                <a:cs typeface="Arial" pitchFamily="34" charset="0"/>
              </a:rPr>
              <a:t>   Qualificação da Prática Clínica</a:t>
            </a:r>
          </a:p>
          <a:p>
            <a:pPr marL="0" indent="0">
              <a:spcBef>
                <a:spcPts val="0"/>
              </a:spcBef>
              <a:buNone/>
            </a:pPr>
            <a:endParaRPr lang="pt-BR" sz="98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9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800" b="1" i="1" dirty="0" smtClean="0">
                <a:latin typeface="Arial" pitchFamily="34" charset="0"/>
                <a:cs typeface="Arial" pitchFamily="34" charset="0"/>
              </a:rPr>
              <a:t>   Monitoramento e Avaliação dos Serviços</a:t>
            </a:r>
          </a:p>
          <a:p>
            <a:pPr marL="0" indent="0">
              <a:lnSpc>
                <a:spcPct val="150000"/>
              </a:lnSpc>
              <a:buNone/>
            </a:pPr>
            <a:endParaRPr lang="pt-BR" sz="8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617220" indent="-3429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pt-BR" sz="72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v"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854</TotalTime>
  <Words>1848</Words>
  <Application>Microsoft Office PowerPoint</Application>
  <PresentationFormat>Apresentação na tela (4:3)</PresentationFormat>
  <Paragraphs>285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Fluxo</vt:lpstr>
      <vt:lpstr>                  UNIVERSIDADE ABERTA DO SUS UNIVERSIDADE FEDERAL DE PELOTAS DEPARTAMENTO DE MEDICINA  SOCIAL CURSO DE ESPECIALIZAÇÃO EM SAÚDE DA FAMÍLIA  MODALIDADE A DISTÂNCIA TURMA 7 </vt:lpstr>
      <vt:lpstr>INTRODUÇÃO</vt:lpstr>
      <vt:lpstr>CARACTERIZAÇÃO DO MUNICÍPIO.</vt:lpstr>
      <vt:lpstr>CARACTERIZÃÇÃO DA UNIDADE BÁSICA DE SAÚDE.</vt:lpstr>
      <vt:lpstr>CARACTERIZAÇÃO DA UNIDADE BÁSICA DE SAÚDE.</vt:lpstr>
      <vt:lpstr>CARACTERIZAÇÃO DA UNIDADE BÁSICA DE SAÚDE.</vt:lpstr>
      <vt:lpstr>SITUAÇÃO DA AÇÃO PROGRAMÁTICA DA UBS ANTES DA INTERVENÇÃO.</vt:lpstr>
      <vt:lpstr> Qualificar a atenção à  Saúde da Criança de zero a setenta e dois meses, na UBS Cadoz, Buriti dos Lopes/PI. </vt:lpstr>
      <vt:lpstr>METODOLOGIA </vt:lpstr>
      <vt:lpstr>LOGÍSTICA</vt:lpstr>
      <vt:lpstr>OBJETIVOS, METAS E RESULTADOS </vt:lpstr>
      <vt:lpstr>Meta 1 Ampliar a cobertura da atenção à saúde para 90% das crianças entre zero e 72 meses pertencentes à área de abrangência da unidade saúde. </vt:lpstr>
      <vt:lpstr>OBJETIVOS, METAS E RESULTADOS</vt:lpstr>
      <vt:lpstr> Meta 2 : Realizar a primeira consulta na primeira semana de vida para 100% das crianças cadastradas.</vt:lpstr>
      <vt:lpstr>Meta 3: Monitorar o crescimento em 100% das crianças. </vt:lpstr>
      <vt:lpstr> Meta 5: Monitorar 100% das crianças com excesso de peso. </vt:lpstr>
      <vt:lpstr>Meta 6: Monitorar o desenvolvimento em 100% das crianças</vt:lpstr>
      <vt:lpstr>Meta 8: Realizar suplementação de ferro em 100% das crianças de 6 a 24 meses.</vt:lpstr>
      <vt:lpstr>Meta 9: Realizar triagem auditiva em 100% das crianças.</vt:lpstr>
      <vt:lpstr>            Meta 10: Realizar teste do pezinho em 100% das crianças até 7 dias de vida. </vt:lpstr>
      <vt:lpstr>   Meta 11: Realizar avaliação da necessidade de atendimento odontológico em 100% das crianças de 6 e 72 meses.</vt:lpstr>
      <vt:lpstr>Meta 12: Realizar primeira consulta odontológica para 100% das crianças de 6 a 72 meses de idade moradoras da área de abrangência,  cadastradas na unidade de saúde.</vt:lpstr>
      <vt:lpstr>OBJETIVOS, METAS E RESULTADOS</vt:lpstr>
      <vt:lpstr>Meta 13: Fazer busca ativa de 100% das crianças faltosas às consultas.</vt:lpstr>
      <vt:lpstr>OBJETIVOS, METAS E RESULTADOS </vt:lpstr>
      <vt:lpstr>Meta 14. Manter registro na ficha de acompanhamento/espelho da saúde da criança de 100% das crianças que consultam no serviço. </vt:lpstr>
      <vt:lpstr>OBJETIVOS, METAS E RESULTADOS</vt:lpstr>
      <vt:lpstr>Meta 15: Realizar avaliação de risco em 100% das crianças cadastradas no programa. </vt:lpstr>
      <vt:lpstr> OBJETIVOS, METAS E RESULTADOS</vt:lpstr>
      <vt:lpstr>Meta 16: Dar  orientações para prevenir acidentes na infância em 100% das consultas de saúde da criança.   </vt:lpstr>
      <vt:lpstr>Meta 17: Colocar  100% das crianças para mamar durante a primeira consulta.</vt:lpstr>
      <vt:lpstr>Meta 18: Fornecer  orientações nutricionais de acordo com a faixa etária para 100% das crianças. </vt:lpstr>
      <vt:lpstr>Meta 19: Fornecer orientações sobre higiene bucal, etiologia e prevenção da cárie para 100% das crianças de acordo a faixa etária.  </vt:lpstr>
      <vt:lpstr>DISCUSSÃO</vt:lpstr>
      <vt:lpstr>DISCUSSÃO</vt:lpstr>
      <vt:lpstr>DISCUSSÃO</vt:lpstr>
      <vt:lpstr>DISCUSSÃO </vt:lpstr>
      <vt:lpstr>DISCUSSÃO</vt:lpstr>
      <vt:lpstr>REFLEXÃO CRÍTICA SOBFRE O PROCESSO PESSOAL  DE APRENDIZAGEM</vt:lpstr>
      <vt:lpstr>REFLEXÃO CRÍTICA SOBFRE O PROCESSO PESSOAL 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nº7</dc:title>
  <dc:creator>Cliente</dc:creator>
  <cp:lastModifiedBy>Cliente</cp:lastModifiedBy>
  <cp:revision>81</cp:revision>
  <dcterms:created xsi:type="dcterms:W3CDTF">2015-07-19T14:25:20Z</dcterms:created>
  <dcterms:modified xsi:type="dcterms:W3CDTF">2015-09-17T15:20:57Z</dcterms:modified>
</cp:coreProperties>
</file>