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5" r:id="rId5"/>
    <p:sldId id="260" r:id="rId6"/>
    <p:sldId id="261" r:id="rId7"/>
    <p:sldId id="289" r:id="rId8"/>
    <p:sldId id="259" r:id="rId9"/>
    <p:sldId id="296" r:id="rId10"/>
    <p:sldId id="262" r:id="rId11"/>
    <p:sldId id="267" r:id="rId12"/>
    <p:sldId id="264" r:id="rId13"/>
    <p:sldId id="263" r:id="rId14"/>
    <p:sldId id="265" r:id="rId15"/>
    <p:sldId id="266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92" r:id="rId32"/>
    <p:sldId id="291" r:id="rId33"/>
    <p:sldId id="284" r:id="rId34"/>
    <p:sldId id="290" r:id="rId35"/>
    <p:sldId id="293" r:id="rId36"/>
    <p:sldId id="285" r:id="rId37"/>
    <p:sldId id="297" r:id="rId38"/>
    <p:sldId id="298" r:id="rId39"/>
    <p:sldId id="299" r:id="rId40"/>
    <p:sldId id="287" r:id="rId41"/>
    <p:sldId id="300" r:id="rId42"/>
    <p:sldId id="288" r:id="rId43"/>
    <p:sldId id="294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2BB8-06FD-4EDF-9F2A-735170BCE595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398A-B03A-473C-8B73-DBB48D9BE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372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2BB8-06FD-4EDF-9F2A-735170BCE595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398A-B03A-473C-8B73-DBB48D9BE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21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2BB8-06FD-4EDF-9F2A-735170BCE595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398A-B03A-473C-8B73-DBB48D9BE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69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2BB8-06FD-4EDF-9F2A-735170BCE595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398A-B03A-473C-8B73-DBB48D9BE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84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2BB8-06FD-4EDF-9F2A-735170BCE595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398A-B03A-473C-8B73-DBB48D9BE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27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2BB8-06FD-4EDF-9F2A-735170BCE595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398A-B03A-473C-8B73-DBB48D9BE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57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2BB8-06FD-4EDF-9F2A-735170BCE595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398A-B03A-473C-8B73-DBB48D9BE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74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2BB8-06FD-4EDF-9F2A-735170BCE595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398A-B03A-473C-8B73-DBB48D9BE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42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2BB8-06FD-4EDF-9F2A-735170BCE595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398A-B03A-473C-8B73-DBB48D9BE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07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2BB8-06FD-4EDF-9F2A-735170BCE595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398A-B03A-473C-8B73-DBB48D9BE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6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2BB8-06FD-4EDF-9F2A-735170BCE595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398A-B03A-473C-8B73-DBB48D9BE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15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A2BB8-06FD-4EDF-9F2A-735170BCE595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D398A-B03A-473C-8B73-DBB48D9BEB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93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4137" y="2564904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pt-BR" b="1" i="1" dirty="0">
                <a:solidFill>
                  <a:schemeClr val="tx2"/>
                </a:solidFill>
              </a:rPr>
              <a:t>MELHORIA DA ATENÇÃO À SAÚDE DE HIPERTENSOS E DIABÉTICOS NA UNIDADE BÁSICA DE SAÚDE VAL DE SERRA, JÚLIO DE CASTILHOS/RS</a:t>
            </a:r>
          </a:p>
          <a:p>
            <a:endParaRPr lang="pt-BR" dirty="0"/>
          </a:p>
        </p:txBody>
      </p:sp>
      <p:sp>
        <p:nvSpPr>
          <p:cNvPr id="4" name="AutoShape 7"/>
          <p:cNvSpPr>
            <a:spLocks/>
          </p:cNvSpPr>
          <p:nvPr/>
        </p:nvSpPr>
        <p:spPr bwMode="auto">
          <a:xfrm>
            <a:off x="1813293" y="260648"/>
            <a:ext cx="5278423" cy="151395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19" tIns="45719" rIns="45719" bIns="45719"/>
          <a:lstStyle>
            <a:lvl1pPr eaLnBrk="0">
              <a:defRPr sz="3000">
                <a:solidFill>
                  <a:srgbClr val="314864"/>
                </a:solidFill>
                <a:latin typeface="Palatino" charset="0"/>
                <a:ea typeface="Helvetica" charset="0"/>
                <a:cs typeface="Helvetica" charset="0"/>
                <a:sym typeface="Palatino" charset="0"/>
              </a:defRPr>
            </a:lvl1pPr>
            <a:lvl2pPr marL="742950" indent="-285750" eaLnBrk="0">
              <a:defRPr sz="3000">
                <a:solidFill>
                  <a:srgbClr val="314864"/>
                </a:solidFill>
                <a:latin typeface="Palatino" charset="0"/>
                <a:ea typeface="Helvetica" charset="0"/>
                <a:cs typeface="Helvetica" charset="0"/>
                <a:sym typeface="Palatino" charset="0"/>
              </a:defRPr>
            </a:lvl2pPr>
            <a:lvl3pPr marL="1143000" indent="-228600" eaLnBrk="0">
              <a:defRPr sz="3000">
                <a:solidFill>
                  <a:srgbClr val="314864"/>
                </a:solidFill>
                <a:latin typeface="Palatino" charset="0"/>
                <a:ea typeface="Helvetica" charset="0"/>
                <a:cs typeface="Helvetica" charset="0"/>
                <a:sym typeface="Palatino" charset="0"/>
              </a:defRPr>
            </a:lvl3pPr>
            <a:lvl4pPr marL="1600200" indent="-228600" eaLnBrk="0">
              <a:defRPr sz="3000">
                <a:solidFill>
                  <a:srgbClr val="314864"/>
                </a:solidFill>
                <a:latin typeface="Palatino" charset="0"/>
                <a:ea typeface="Helvetica" charset="0"/>
                <a:cs typeface="Helvetica" charset="0"/>
                <a:sym typeface="Palatino" charset="0"/>
              </a:defRPr>
            </a:lvl4pPr>
            <a:lvl5pPr marL="2057400" indent="-228600" eaLnBrk="0">
              <a:defRPr sz="3000">
                <a:solidFill>
                  <a:srgbClr val="314864"/>
                </a:solidFill>
                <a:latin typeface="Palatino" charset="0"/>
                <a:ea typeface="Helvetica" charset="0"/>
                <a:cs typeface="Helvetica" charset="0"/>
                <a:sym typeface="Palatino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14864"/>
                </a:solidFill>
                <a:latin typeface="Palatino" charset="0"/>
                <a:ea typeface="Helvetica" charset="0"/>
                <a:cs typeface="Helvetica" charset="0"/>
                <a:sym typeface="Palatino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14864"/>
                </a:solidFill>
                <a:latin typeface="Palatino" charset="0"/>
                <a:ea typeface="Helvetica" charset="0"/>
                <a:cs typeface="Helvetica" charset="0"/>
                <a:sym typeface="Palatino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14864"/>
                </a:solidFill>
                <a:latin typeface="Palatino" charset="0"/>
                <a:ea typeface="Helvetica" charset="0"/>
                <a:cs typeface="Helvetica" charset="0"/>
                <a:sym typeface="Palatino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14864"/>
                </a:solidFill>
                <a:latin typeface="Palatino" charset="0"/>
                <a:ea typeface="Helvetica" charset="0"/>
                <a:cs typeface="Helvetica" charset="0"/>
                <a:sym typeface="Palatino" charset="0"/>
              </a:defRPr>
            </a:lvl9pPr>
          </a:lstStyle>
          <a:p>
            <a:pPr algn="ctr" eaLnBrk="1"/>
            <a:r>
              <a:rPr lang="it-IT" altLang="pt-BR" sz="2400" dirty="0">
                <a:solidFill>
                  <a:srgbClr val="17161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Universidade Aberta do SUS – UNASUS</a:t>
            </a:r>
            <a:br>
              <a:rPr lang="it-IT" altLang="pt-BR" sz="2400" dirty="0">
                <a:solidFill>
                  <a:srgbClr val="17161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it-IT" altLang="pt-BR" sz="2400" dirty="0">
                <a:solidFill>
                  <a:srgbClr val="17161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Universidade Federal de Pelotas</a:t>
            </a:r>
            <a:br>
              <a:rPr lang="it-IT" altLang="pt-BR" sz="2400" dirty="0">
                <a:solidFill>
                  <a:srgbClr val="17161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it-IT" altLang="pt-BR" sz="2400" dirty="0">
                <a:solidFill>
                  <a:srgbClr val="17161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Especialização em Saúde da Família</a:t>
            </a:r>
            <a:br>
              <a:rPr lang="it-IT" altLang="pt-BR" sz="2400" dirty="0">
                <a:solidFill>
                  <a:srgbClr val="17161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it-IT" altLang="pt-BR" sz="2400" dirty="0">
                <a:solidFill>
                  <a:srgbClr val="17161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Modalidade a Distância</a:t>
            </a:r>
            <a:br>
              <a:rPr lang="it-IT" altLang="pt-BR" sz="2400" dirty="0">
                <a:solidFill>
                  <a:srgbClr val="17161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it-IT" altLang="pt-BR" sz="2400" dirty="0">
                <a:solidFill>
                  <a:srgbClr val="17161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Turma </a:t>
            </a:r>
            <a:r>
              <a:rPr lang="it-IT" altLang="pt-BR" sz="2400" dirty="0" smtClean="0">
                <a:solidFill>
                  <a:srgbClr val="17161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6</a:t>
            </a:r>
            <a:endParaRPr lang="it-IT" altLang="pt-BR" sz="2400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1"/>
            <a:ext cx="1656184" cy="187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www.unasus.ufma.br/unasus_data/site/images/noticias/343c6170e0Aplicacao_Vertical_UNA-SUS_Orig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248" y="476671"/>
            <a:ext cx="1907704" cy="151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267744" y="4581128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Ariane Rubin </a:t>
            </a:r>
            <a:r>
              <a:rPr lang="pt-BR" b="1" dirty="0" err="1" smtClean="0"/>
              <a:t>Cocco</a:t>
            </a:r>
            <a:endParaRPr lang="pt-BR" b="1" dirty="0" smtClean="0"/>
          </a:p>
          <a:p>
            <a:pPr algn="ctr"/>
            <a:endParaRPr lang="pt-BR" dirty="0"/>
          </a:p>
          <a:p>
            <a:pPr algn="ctr"/>
            <a:r>
              <a:rPr lang="pt-BR" dirty="0" smtClean="0"/>
              <a:t>Orientador (a): </a:t>
            </a:r>
            <a:r>
              <a:rPr lang="pt-BR" dirty="0" err="1" smtClean="0"/>
              <a:t>Tassiane</a:t>
            </a:r>
            <a:r>
              <a:rPr lang="pt-BR" dirty="0" smtClean="0"/>
              <a:t> </a:t>
            </a:r>
            <a:r>
              <a:rPr lang="pt-BR" dirty="0" err="1" smtClean="0"/>
              <a:t>Langendorf</a:t>
            </a:r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0" y="594928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3203848" y="623348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Pelotas, 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47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/>
              <a:t>Objetivos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b="1" i="1" dirty="0" smtClean="0">
                <a:solidFill>
                  <a:srgbClr val="FF0000"/>
                </a:solidFill>
              </a:rPr>
              <a:t>Melhorar </a:t>
            </a:r>
            <a:r>
              <a:rPr lang="pt-BR" b="1" i="1" dirty="0">
                <a:solidFill>
                  <a:srgbClr val="FF0000"/>
                </a:solidFill>
              </a:rPr>
              <a:t>a atenção à saúde de hipertensos e diabéticos residentes na área de cobertura da UBS Val de Serra, Júlio de Castilhos/RS.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472" y="404665"/>
            <a:ext cx="168097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15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/>
              <a:t>Metodologia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65104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chemeClr val="tx2"/>
              </a:buClr>
              <a:buNone/>
            </a:pPr>
            <a:endParaRPr lang="pt-BR" sz="3600" dirty="0" smtClean="0"/>
          </a:p>
          <a:p>
            <a:pPr>
              <a:buFontTx/>
              <a:buChar char="-"/>
            </a:pPr>
            <a:endParaRPr lang="pt-BR" sz="3600" i="1" dirty="0" smtClean="0"/>
          </a:p>
          <a:p>
            <a:pPr>
              <a:buFontTx/>
              <a:buChar char="-"/>
            </a:pPr>
            <a:r>
              <a:rPr lang="pt-BR" sz="3600" i="1" dirty="0" smtClean="0"/>
              <a:t>Cadastro de HAS e DM:</a:t>
            </a:r>
          </a:p>
          <a:p>
            <a:pPr>
              <a:buFontTx/>
              <a:buChar char="-"/>
            </a:pPr>
            <a:endParaRPr lang="pt-BR" sz="3600" dirty="0" smtClean="0"/>
          </a:p>
          <a:p>
            <a:r>
              <a:rPr lang="pt-BR" sz="3600" dirty="0"/>
              <a:t> </a:t>
            </a:r>
            <a:r>
              <a:rPr lang="pt-BR" sz="3600" dirty="0" smtClean="0"/>
              <a:t>   </a:t>
            </a:r>
            <a:r>
              <a:rPr lang="pt-BR" sz="3600" i="1" u="sng" dirty="0" smtClean="0"/>
              <a:t>Logística:  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3100" dirty="0" smtClean="0"/>
              <a:t>Cadastro de todos no HIPERDIA;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3100" dirty="0" smtClean="0"/>
              <a:t>Monitoramento dos registros;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3100" dirty="0" smtClean="0"/>
              <a:t>Acolhimento;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3100" dirty="0" smtClean="0"/>
              <a:t>Material 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3100" dirty="0" smtClean="0"/>
              <a:t>Capacitação </a:t>
            </a:r>
            <a:r>
              <a:rPr lang="pt-BR" sz="3100" dirty="0" smtClean="0"/>
              <a:t>da equipe.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67544" y="1484784"/>
            <a:ext cx="2376264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i="1" dirty="0">
                <a:solidFill>
                  <a:srgbClr val="0070C0"/>
                </a:solidFill>
              </a:rPr>
              <a:t>Cobertura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90" y="404665"/>
            <a:ext cx="199615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73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/>
              <a:t>Metodologia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47500" lnSpcReduction="20000"/>
          </a:bodyPr>
          <a:lstStyle/>
          <a:p>
            <a:pPr marL="508000" indent="0" defTabSz="584200">
              <a:lnSpc>
                <a:spcPct val="120000"/>
              </a:lnSpc>
              <a:spcBef>
                <a:spcPts val="4200"/>
              </a:spcBef>
              <a:buClr>
                <a:srgbClr val="5C86B9"/>
              </a:buClr>
              <a:buSzPct val="70000"/>
              <a:buNone/>
            </a:pPr>
            <a:endParaRPr lang="it-IT" altLang="pt-BR" sz="4500" u="sng" dirty="0">
              <a:ea typeface="Palatino" charset="0"/>
              <a:cs typeface="Times New Roman" pitchFamily="18" charset="0"/>
              <a:sym typeface="Palatino" charset="0"/>
            </a:endParaRPr>
          </a:p>
          <a:p>
            <a:pPr marL="508000" indent="0" defTabSz="584200">
              <a:lnSpc>
                <a:spcPct val="120000"/>
              </a:lnSpc>
              <a:spcBef>
                <a:spcPts val="4200"/>
              </a:spcBef>
              <a:buClr>
                <a:srgbClr val="5C86B9"/>
              </a:buClr>
              <a:buSzPct val="70000"/>
              <a:buNone/>
            </a:pPr>
            <a:r>
              <a:rPr lang="it-IT" altLang="pt-BR" sz="5900" u="sng" dirty="0" smtClean="0">
                <a:ea typeface="Palatino" charset="0"/>
                <a:cs typeface="Times New Roman" pitchFamily="18" charset="0"/>
                <a:sym typeface="Palatino" charset="0"/>
              </a:rPr>
              <a:t>Qualidade no atendimento: </a:t>
            </a:r>
          </a:p>
          <a:p>
            <a:pPr marL="1524000" lvl="2" indent="-508000" algn="just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 charset="0"/>
              <a:buChar char="✤"/>
            </a:pPr>
            <a:r>
              <a:rPr lang="it-IT" altLang="pt-BR" sz="5100" dirty="0" smtClean="0">
                <a:ea typeface="Palatino" charset="0"/>
                <a:cs typeface="Times New Roman" pitchFamily="18" charset="0"/>
                <a:sym typeface="Palatino" charset="0"/>
              </a:rPr>
              <a:t>Exame clínico</a:t>
            </a:r>
          </a:p>
          <a:p>
            <a:pPr marL="1524000" lvl="2" indent="-508000" algn="just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 charset="0"/>
              <a:buChar char="✤"/>
            </a:pPr>
            <a:r>
              <a:rPr lang="it-IT" altLang="pt-BR" sz="5100" dirty="0" smtClean="0">
                <a:ea typeface="Palatino" charset="0"/>
                <a:cs typeface="Times New Roman" pitchFamily="18" charset="0"/>
                <a:sym typeface="Palatino" charset="0"/>
              </a:rPr>
              <a:t>Exames laboratoriais e de imagens</a:t>
            </a:r>
          </a:p>
          <a:p>
            <a:pPr marL="1524000" lvl="2" indent="-508000" algn="just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 charset="0"/>
              <a:buChar char="✤"/>
            </a:pPr>
            <a:r>
              <a:rPr lang="it-IT" altLang="pt-BR" sz="5100" dirty="0" smtClean="0">
                <a:ea typeface="Palatino" charset="0"/>
                <a:cs typeface="Times New Roman" pitchFamily="18" charset="0"/>
                <a:sym typeface="Palatino" charset="0"/>
              </a:rPr>
              <a:t>Medicamentos Farmácia Popular/HIPERDIA</a:t>
            </a:r>
            <a:endParaRPr lang="pt-BR" altLang="pt-BR" sz="5100" dirty="0" smtClean="0">
              <a:sym typeface="Palatino" charset="0"/>
            </a:endParaRPr>
          </a:p>
          <a:p>
            <a:pPr marL="1524000" lvl="2" indent="-508000" algn="just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 charset="0"/>
              <a:buChar char="✤"/>
            </a:pPr>
            <a:r>
              <a:rPr lang="pt-BR" altLang="pt-BR" sz="5100" dirty="0" smtClean="0">
                <a:ea typeface="Palatino" charset="0"/>
                <a:cs typeface="Times New Roman" pitchFamily="18" charset="0"/>
                <a:sym typeface="Palatino" charset="0"/>
              </a:rPr>
              <a:t>Avaliação da necessidade de atendimento odontológico</a:t>
            </a:r>
            <a:endParaRPr lang="it-IT" altLang="pt-BR" sz="5100" dirty="0">
              <a:ea typeface="Palatino" charset="0"/>
              <a:cs typeface="Times New Roman" pitchFamily="18" charset="0"/>
              <a:sym typeface="Palatino" charset="0"/>
            </a:endParaRPr>
          </a:p>
          <a:p>
            <a:pPr marL="1587500" lvl="2" indent="-571500" defTabSz="584200">
              <a:spcBef>
                <a:spcPts val="4200"/>
              </a:spcBef>
              <a:buClr>
                <a:srgbClr val="5C86B9"/>
              </a:buClr>
              <a:buSzPct val="70000"/>
              <a:buFontTx/>
              <a:buChar char="-"/>
            </a:pPr>
            <a:endParaRPr lang="pt-BR" altLang="pt-BR" sz="3600" dirty="0" smtClean="0">
              <a:latin typeface="Times New Roman" pitchFamily="18" charset="0"/>
              <a:ea typeface="Palatino" charset="0"/>
              <a:cs typeface="Times New Roman" pitchFamily="18" charset="0"/>
              <a:sym typeface="Palatino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1334344"/>
            <a:ext cx="2664296" cy="6926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0070C0"/>
                </a:solidFill>
              </a:rPr>
              <a:t>Qualidade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760" y="404664"/>
            <a:ext cx="1861687" cy="127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4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/>
              <a:t>Metodologia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91264" cy="4929411"/>
          </a:xfrm>
        </p:spPr>
        <p:txBody>
          <a:bodyPr>
            <a:normAutofit/>
          </a:bodyPr>
          <a:lstStyle/>
          <a:p>
            <a:pPr marL="0" indent="0" defTabSz="560388">
              <a:spcBef>
                <a:spcPts val="4000"/>
              </a:spcBef>
              <a:buClr>
                <a:srgbClr val="5C86B9"/>
              </a:buClr>
              <a:buSzPct val="70000"/>
              <a:buNone/>
            </a:pPr>
            <a:r>
              <a:rPr lang="it-IT" altLang="pt-BR" sz="2800" dirty="0" smtClean="0">
                <a:ea typeface="Palatino" charset="0"/>
                <a:cs typeface="Times New Roman" pitchFamily="18" charset="0"/>
                <a:sym typeface="Palatino" charset="0"/>
              </a:rPr>
              <a:t> </a:t>
            </a:r>
          </a:p>
          <a:p>
            <a:pPr marL="0" indent="0" defTabSz="560388">
              <a:lnSpc>
                <a:spcPct val="160000"/>
              </a:lnSpc>
              <a:spcBef>
                <a:spcPts val="0"/>
              </a:spcBef>
              <a:buClr>
                <a:srgbClr val="5C86B9"/>
              </a:buClr>
              <a:buSzPct val="70000"/>
              <a:buNone/>
            </a:pPr>
            <a:r>
              <a:rPr lang="it-IT" altLang="pt-BR" sz="2800" dirty="0" smtClean="0">
                <a:ea typeface="Palatino" charset="0"/>
                <a:cs typeface="Times New Roman" pitchFamily="18" charset="0"/>
                <a:sym typeface="Palatino" charset="0"/>
              </a:rPr>
              <a:t>              - Busca-ativa de faltosos</a:t>
            </a:r>
          </a:p>
          <a:p>
            <a:pPr marL="0" indent="0" defTabSz="560388">
              <a:lnSpc>
                <a:spcPct val="160000"/>
              </a:lnSpc>
              <a:spcBef>
                <a:spcPts val="0"/>
              </a:spcBef>
              <a:buClr>
                <a:srgbClr val="5C86B9"/>
              </a:buClr>
              <a:buSzPct val="70000"/>
              <a:buNone/>
            </a:pPr>
            <a:r>
              <a:rPr lang="it-IT" altLang="pt-BR" sz="2800" dirty="0">
                <a:ea typeface="Palatino" charset="0"/>
                <a:cs typeface="Times New Roman" pitchFamily="18" charset="0"/>
                <a:sym typeface="Palatino" charset="0"/>
              </a:rPr>
              <a:t> </a:t>
            </a:r>
            <a:r>
              <a:rPr lang="it-IT" altLang="pt-BR" sz="2800" dirty="0" smtClean="0">
                <a:ea typeface="Palatino" charset="0"/>
                <a:cs typeface="Times New Roman" pitchFamily="18" charset="0"/>
                <a:sym typeface="Palatino" charset="0"/>
              </a:rPr>
              <a:t>  </a:t>
            </a:r>
          </a:p>
          <a:p>
            <a:pPr marL="0" indent="0" defTabSz="560388">
              <a:lnSpc>
                <a:spcPct val="160000"/>
              </a:lnSpc>
              <a:spcBef>
                <a:spcPts val="0"/>
              </a:spcBef>
              <a:buClr>
                <a:srgbClr val="5C86B9"/>
              </a:buClr>
              <a:buSzPct val="70000"/>
              <a:buNone/>
            </a:pPr>
            <a:r>
              <a:rPr lang="it-IT" altLang="pt-BR" sz="2800" b="1" dirty="0" smtClean="0">
                <a:ea typeface="Palatino" charset="0"/>
                <a:cs typeface="Times New Roman" pitchFamily="18" charset="0"/>
                <a:sym typeface="Palatino" charset="0"/>
              </a:rPr>
              <a:t>              - Logistica:</a:t>
            </a:r>
          </a:p>
          <a:p>
            <a:pPr algn="ctr" defTabSz="560388">
              <a:lnSpc>
                <a:spcPct val="160000"/>
              </a:lnSpc>
              <a:spcBef>
                <a:spcPts val="0"/>
              </a:spcBef>
              <a:buClr>
                <a:srgbClr val="5C86B9"/>
              </a:buClr>
              <a:buSzPct val="70000"/>
              <a:buFont typeface="Wingdings" panose="05000000000000000000" pitchFamily="2" charset="2"/>
              <a:buChar char="ü"/>
            </a:pPr>
            <a:r>
              <a:rPr lang="it-IT" altLang="pt-BR" sz="2800" dirty="0" smtClean="0">
                <a:ea typeface="Palatino" charset="0"/>
                <a:cs typeface="Times New Roman" pitchFamily="18" charset="0"/>
                <a:sym typeface="Palatino" charset="0"/>
              </a:rPr>
              <a:t>Visitas domiciliares</a:t>
            </a:r>
          </a:p>
          <a:p>
            <a:pPr algn="ctr" defTabSz="560388">
              <a:lnSpc>
                <a:spcPct val="160000"/>
              </a:lnSpc>
              <a:spcBef>
                <a:spcPts val="0"/>
              </a:spcBef>
              <a:buClr>
                <a:srgbClr val="5C86B9"/>
              </a:buClr>
              <a:buSzPct val="70000"/>
              <a:buFont typeface="Wingdings" panose="05000000000000000000" pitchFamily="2" charset="2"/>
              <a:buChar char="ü"/>
            </a:pPr>
            <a:r>
              <a:rPr lang="it-IT" altLang="pt-BR" sz="2800" dirty="0" smtClean="0">
                <a:ea typeface="Palatino" charset="0"/>
                <a:cs typeface="Times New Roman" pitchFamily="18" charset="0"/>
                <a:sym typeface="Palatino" charset="0"/>
              </a:rPr>
              <a:t>Agendamento</a:t>
            </a:r>
          </a:p>
          <a:p>
            <a:pPr algn="ctr" defTabSz="560388">
              <a:lnSpc>
                <a:spcPct val="160000"/>
              </a:lnSpc>
              <a:spcBef>
                <a:spcPts val="0"/>
              </a:spcBef>
              <a:buClr>
                <a:srgbClr val="5C86B9"/>
              </a:buClr>
              <a:buSzPct val="70000"/>
              <a:buFont typeface="Wingdings" panose="05000000000000000000" pitchFamily="2" charset="2"/>
              <a:buChar char="ü"/>
            </a:pPr>
            <a:r>
              <a:rPr lang="it-IT" altLang="pt-BR" sz="2800" dirty="0" smtClean="0">
                <a:ea typeface="Palatino" charset="0"/>
                <a:cs typeface="Times New Roman" pitchFamily="18" charset="0"/>
                <a:sym typeface="Palatino" charset="0"/>
              </a:rPr>
              <a:t>Busca ativa de pacientes por ACS</a:t>
            </a:r>
          </a:p>
          <a:p>
            <a:pPr defTabSz="560388">
              <a:lnSpc>
                <a:spcPct val="160000"/>
              </a:lnSpc>
              <a:spcBef>
                <a:spcPts val="0"/>
              </a:spcBef>
              <a:buClr>
                <a:srgbClr val="5C86B9"/>
              </a:buClr>
              <a:buSzPct val="70000"/>
              <a:buFontTx/>
              <a:buChar char="-"/>
            </a:pPr>
            <a:endParaRPr lang="it-IT" altLang="pt-BR" sz="3600" dirty="0" smtClean="0">
              <a:latin typeface="Times New Roman" pitchFamily="18" charset="0"/>
              <a:ea typeface="Palatino" charset="0"/>
              <a:cs typeface="Times New Roman" pitchFamily="18" charset="0"/>
              <a:sym typeface="Palatino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55576" y="1340768"/>
            <a:ext cx="2160240" cy="698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i="1" dirty="0">
                <a:solidFill>
                  <a:srgbClr val="0070C0"/>
                </a:solidFill>
              </a:rPr>
              <a:t>Adesão</a:t>
            </a:r>
            <a:r>
              <a:rPr lang="pt-BR" dirty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184" y="404665"/>
            <a:ext cx="1875263" cy="128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3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/>
              <a:t>Metodologia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8000" indent="-508000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 charset="0"/>
              <a:buChar char="✤"/>
            </a:pPr>
            <a:endParaRPr lang="it-IT" altLang="pt-BR" sz="3000" dirty="0" smtClean="0">
              <a:ea typeface="Palatino" charset="0"/>
              <a:cs typeface="Times New Roman" pitchFamily="18" charset="0"/>
              <a:sym typeface="Palatino" charset="0"/>
            </a:endParaRPr>
          </a:p>
          <a:p>
            <a:pPr marL="508000" indent="-508000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 charset="0"/>
              <a:buChar char="✤"/>
            </a:pPr>
            <a:r>
              <a:rPr lang="it-IT" altLang="pt-BR" sz="3000" dirty="0" smtClean="0">
                <a:ea typeface="Palatino" charset="0"/>
                <a:cs typeface="Times New Roman" pitchFamily="18" charset="0"/>
                <a:sym typeface="Palatino" charset="0"/>
              </a:rPr>
              <a:t>Fichas de Acompanhamento</a:t>
            </a:r>
          </a:p>
          <a:p>
            <a:pPr marL="1524000" lvl="2" indent="-508000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 charset="0"/>
              <a:buChar char="✤"/>
            </a:pPr>
            <a:r>
              <a:rPr lang="it-IT" altLang="pt-BR" sz="2800" dirty="0" smtClean="0">
                <a:ea typeface="Palatino" charset="0"/>
                <a:cs typeface="Times New Roman" pitchFamily="18" charset="0"/>
                <a:sym typeface="Palatino" charset="0"/>
              </a:rPr>
              <a:t>Prontuários</a:t>
            </a:r>
          </a:p>
          <a:p>
            <a:pPr marL="1524000" lvl="2" indent="-508000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 charset="0"/>
              <a:buChar char="✤"/>
            </a:pPr>
            <a:r>
              <a:rPr lang="it-IT" altLang="pt-BR" sz="2800" dirty="0" smtClean="0">
                <a:ea typeface="Palatino" charset="0"/>
                <a:cs typeface="Times New Roman" pitchFamily="18" charset="0"/>
                <a:sym typeface="Palatino" charset="0"/>
              </a:rPr>
              <a:t>Fichas-espelho</a:t>
            </a:r>
          </a:p>
          <a:p>
            <a:pPr marL="1524000" lvl="2" indent="-508000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 charset="0"/>
              <a:buChar char="✤"/>
            </a:pPr>
            <a:r>
              <a:rPr lang="it-IT" altLang="pt-BR" sz="2800" dirty="0" smtClean="0">
                <a:ea typeface="Palatino" charset="0"/>
                <a:cs typeface="Times New Roman" pitchFamily="18" charset="0"/>
                <a:sym typeface="Palatino" charset="0"/>
              </a:rPr>
              <a:t>Cadastro HIPERDIA/SIAB</a:t>
            </a:r>
            <a:endParaRPr lang="it-IT" altLang="pt-BR" sz="2800" dirty="0" smtClean="0">
              <a:cs typeface="Times New Roman" pitchFamily="18" charset="0"/>
            </a:endParaRPr>
          </a:p>
          <a:p>
            <a:endParaRPr lang="pt-BR" sz="3000" dirty="0"/>
          </a:p>
        </p:txBody>
      </p:sp>
      <p:sp>
        <p:nvSpPr>
          <p:cNvPr id="4" name="Retângulo 3"/>
          <p:cNvSpPr/>
          <p:nvPr/>
        </p:nvSpPr>
        <p:spPr>
          <a:xfrm>
            <a:off x="683568" y="1628800"/>
            <a:ext cx="2520280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b="1" i="1" dirty="0">
                <a:solidFill>
                  <a:srgbClr val="0070C0"/>
                </a:solidFill>
              </a:rPr>
              <a:t>Registro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184" y="404665"/>
            <a:ext cx="1875263" cy="128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8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/>
              <a:t>Metodologia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pt-BR" dirty="0" smtClean="0"/>
          </a:p>
          <a:p>
            <a:pPr>
              <a:buClr>
                <a:schemeClr val="tx2"/>
              </a:buClr>
              <a:buFontTx/>
              <a:buChar char="-"/>
            </a:pPr>
            <a:endParaRPr lang="pt-BR" dirty="0" smtClean="0"/>
          </a:p>
          <a:p>
            <a:pPr marL="0" indent="0" algn="ctr">
              <a:buClr>
                <a:schemeClr val="tx2"/>
              </a:buClr>
              <a:buNone/>
            </a:pPr>
            <a:r>
              <a:rPr lang="pt-BR" dirty="0" smtClean="0"/>
              <a:t>            - Estratificação de Risco Cardiovascular pelo escore </a:t>
            </a:r>
            <a:r>
              <a:rPr lang="pt-BR" dirty="0" smtClean="0"/>
              <a:t>de </a:t>
            </a:r>
            <a:r>
              <a:rPr lang="pt-BR" dirty="0" err="1" smtClean="0"/>
              <a:t>Framingham</a:t>
            </a:r>
            <a:endParaRPr lang="pt-BR" dirty="0" smtClean="0"/>
          </a:p>
          <a:p>
            <a:pPr>
              <a:buClr>
                <a:schemeClr val="tx2"/>
              </a:buClr>
              <a:buFontTx/>
              <a:buChar char="-"/>
            </a:pPr>
            <a:endParaRPr lang="pt-BR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2800" dirty="0" smtClean="0"/>
              <a:t>Monitoramento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800" dirty="0" smtClean="0"/>
              <a:t>Prioridade de atendimento ao alto risco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800" dirty="0" smtClean="0"/>
              <a:t>Agendamento</a:t>
            </a:r>
            <a:endParaRPr lang="pt-BR" sz="280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625236" y="1511927"/>
            <a:ext cx="4104456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b="1" i="1" dirty="0">
                <a:solidFill>
                  <a:srgbClr val="0070C0"/>
                </a:solidFill>
              </a:rPr>
              <a:t>Avaliação do Risco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184" y="404665"/>
            <a:ext cx="1875263" cy="128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/>
              <a:t>Metodologia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endParaRPr lang="pt-BR" sz="2600" dirty="0" smtClean="0"/>
          </a:p>
          <a:p>
            <a:pPr>
              <a:buFontTx/>
              <a:buChar char="-"/>
            </a:pPr>
            <a:endParaRPr lang="pt-BR" sz="2600" dirty="0"/>
          </a:p>
          <a:p>
            <a:pPr>
              <a:buFontTx/>
              <a:buChar char="-"/>
            </a:pPr>
            <a:r>
              <a:rPr lang="pt-BR" sz="2600" dirty="0" smtClean="0"/>
              <a:t>Orientações nutricionais;</a:t>
            </a:r>
          </a:p>
          <a:p>
            <a:pPr>
              <a:buFontTx/>
              <a:buChar char="-"/>
            </a:pPr>
            <a:r>
              <a:rPr lang="pt-BR" sz="2600" dirty="0" smtClean="0"/>
              <a:t>Orientações sobre prática de atividades físicas;</a:t>
            </a:r>
          </a:p>
          <a:p>
            <a:pPr>
              <a:buFontTx/>
              <a:buChar char="-"/>
            </a:pPr>
            <a:r>
              <a:rPr lang="pt-BR" sz="2600" dirty="0" smtClean="0"/>
              <a:t>Orientações sobre riscos do tabagismo;</a:t>
            </a:r>
          </a:p>
          <a:p>
            <a:pPr>
              <a:buFontTx/>
              <a:buChar char="-"/>
            </a:pPr>
            <a:r>
              <a:rPr lang="pt-BR" sz="2600" dirty="0" smtClean="0"/>
              <a:t>Orientações sobre higiene bucal</a:t>
            </a:r>
            <a:r>
              <a:rPr lang="pt-BR" sz="2400" dirty="0" smtClean="0"/>
              <a:t>.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sz="2800" u="sng" dirty="0" smtClean="0"/>
              <a:t>Logística: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000" dirty="0"/>
              <a:t> </a:t>
            </a:r>
            <a:r>
              <a:rPr lang="pt-BR" sz="2600" dirty="0" smtClean="0"/>
              <a:t>Nutricionista, educador físico, medicamentos antitabagismo e agendamento de consultas com odontóloga</a:t>
            </a:r>
            <a:endParaRPr lang="pt-BR" sz="2600" dirty="0"/>
          </a:p>
        </p:txBody>
      </p:sp>
      <p:sp>
        <p:nvSpPr>
          <p:cNvPr id="4" name="Retângulo 3"/>
          <p:cNvSpPr/>
          <p:nvPr/>
        </p:nvSpPr>
        <p:spPr>
          <a:xfrm>
            <a:off x="467544" y="1484784"/>
            <a:ext cx="432048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b="1" i="1" dirty="0">
                <a:solidFill>
                  <a:srgbClr val="0070C0"/>
                </a:solidFill>
              </a:rPr>
              <a:t>Promoção de </a:t>
            </a:r>
            <a:r>
              <a:rPr lang="pt-BR" sz="3600" b="1" i="1" dirty="0" smtClean="0">
                <a:solidFill>
                  <a:srgbClr val="0070C0"/>
                </a:solidFill>
              </a:rPr>
              <a:t>Saúde</a:t>
            </a:r>
            <a:endParaRPr lang="pt-BR" sz="3600" b="1" i="1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184" y="404665"/>
            <a:ext cx="1875263" cy="128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2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pt-BR" b="1" i="1" dirty="0" smtClean="0">
                <a:solidFill>
                  <a:schemeClr val="tx1"/>
                </a:solidFill>
                <a:ea typeface="Didot" charset="0"/>
                <a:cs typeface="Times New Roman" pitchFamily="18" charset="0"/>
                <a:sym typeface="Didot" charset="0"/>
              </a:rPr>
              <a:t>Objetivos, Metas e Resultados</a:t>
            </a:r>
            <a:endParaRPr lang="pt-BR" b="1" i="1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218875" y="1988840"/>
            <a:ext cx="3769568" cy="4320480"/>
          </a:xfrm>
        </p:spPr>
        <p:txBody>
          <a:bodyPr>
            <a:normAutofit fontScale="92500"/>
          </a:bodyPr>
          <a:lstStyle/>
          <a:p>
            <a:r>
              <a:rPr lang="pt-BR" sz="2800" b="1" i="1" u="sng" dirty="0">
                <a:solidFill>
                  <a:srgbClr val="0070C0"/>
                </a:solidFill>
              </a:rPr>
              <a:t>Objetivo de cobertura</a:t>
            </a:r>
            <a:r>
              <a:rPr lang="pt-BR" b="1" i="1" dirty="0">
                <a:solidFill>
                  <a:srgbClr val="0070C0"/>
                </a:solidFill>
              </a:rPr>
              <a:t>: </a:t>
            </a:r>
            <a:r>
              <a:rPr lang="pt-BR" sz="2600" b="1" dirty="0"/>
              <a:t>Ampliar a cobertura a hipertensos e </a:t>
            </a:r>
            <a:r>
              <a:rPr lang="pt-BR" sz="2600" b="1" dirty="0" smtClean="0"/>
              <a:t>diabéticos</a:t>
            </a:r>
            <a:endParaRPr lang="pt-BR" sz="2600" b="1" dirty="0"/>
          </a:p>
          <a:p>
            <a:r>
              <a:rPr lang="pt-PT" sz="2900" b="1" i="1" u="sng" dirty="0">
                <a:solidFill>
                  <a:srgbClr val="0070C0"/>
                </a:solidFill>
              </a:rPr>
              <a:t>Meta </a:t>
            </a:r>
            <a:r>
              <a:rPr lang="pt-PT" sz="2600" b="1" u="sng" dirty="0" smtClean="0">
                <a:solidFill>
                  <a:srgbClr val="0070C0"/>
                </a:solidFill>
              </a:rPr>
              <a:t>:</a:t>
            </a:r>
            <a:r>
              <a:rPr lang="pt-PT" sz="2600" u="sng" dirty="0" smtClean="0"/>
              <a:t> </a:t>
            </a:r>
            <a:r>
              <a:rPr lang="pt-PT" sz="2600" dirty="0"/>
              <a:t>Cadastrar 80% dos hipertensos da </a:t>
            </a:r>
            <a:r>
              <a:rPr lang="pt-PT" sz="2600" dirty="0" smtClean="0"/>
              <a:t>área da UBS </a:t>
            </a:r>
          </a:p>
          <a:p>
            <a:pPr marL="0" indent="0">
              <a:buNone/>
            </a:pPr>
            <a:endParaRPr lang="pt-PT" sz="2600" dirty="0" smtClean="0"/>
          </a:p>
          <a:p>
            <a:pPr lvl="0"/>
            <a:r>
              <a:rPr lang="it-IT" altLang="pt-BR" sz="2600" dirty="0" smtClean="0">
                <a:ea typeface="Palatino" charset="0"/>
                <a:cs typeface="Times New Roman" pitchFamily="18" charset="0"/>
                <a:sym typeface="Palatino" charset="0"/>
              </a:rPr>
              <a:t>Empenho da equipe</a:t>
            </a:r>
            <a:endParaRPr lang="it-IT" altLang="pt-BR" sz="2600" dirty="0">
              <a:cs typeface="Times New Roman" pitchFamily="18" charset="0"/>
              <a:sym typeface="Palatino" charset="0"/>
            </a:endParaRPr>
          </a:p>
          <a:p>
            <a:pPr lvl="0"/>
            <a:r>
              <a:rPr lang="it-IT" altLang="pt-BR" sz="2600" dirty="0" smtClean="0">
                <a:cs typeface="Times New Roman" pitchFamily="18" charset="0"/>
                <a:sym typeface="Palatino" charset="0"/>
              </a:rPr>
              <a:t>Mudança no perfil de controle da doença</a:t>
            </a:r>
            <a:endParaRPr lang="it-IT" altLang="pt-BR" sz="2600" dirty="0" smtClean="0">
              <a:cs typeface="Times New Roman" pitchFamily="18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7"/>
            <a:ext cx="4762657" cy="4464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977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pt-BR" b="1" i="1" dirty="0" smtClean="0">
                <a:solidFill>
                  <a:schemeClr val="tx1"/>
                </a:solidFill>
                <a:ea typeface="Didot" charset="0"/>
                <a:cs typeface="Times New Roman" pitchFamily="18" charset="0"/>
                <a:sym typeface="Didot" charset="0"/>
              </a:rPr>
              <a:t>Objetivos, Metas e Resultados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988840"/>
            <a:ext cx="3754760" cy="4525963"/>
          </a:xfrm>
        </p:spPr>
        <p:txBody>
          <a:bodyPr>
            <a:normAutofit/>
          </a:bodyPr>
          <a:lstStyle/>
          <a:p>
            <a:r>
              <a:rPr lang="pt-BR" sz="2700" b="1" i="1" u="sng" dirty="0" smtClean="0">
                <a:solidFill>
                  <a:srgbClr val="0070C0"/>
                </a:solidFill>
              </a:rPr>
              <a:t>Objetivo de cobertura</a:t>
            </a:r>
            <a:r>
              <a:rPr lang="pt-BR" sz="2700" b="1" i="1" dirty="0" smtClean="0"/>
              <a:t>: </a:t>
            </a:r>
            <a:r>
              <a:rPr lang="pt-BR" sz="2400" b="1" i="1" dirty="0" smtClean="0"/>
              <a:t>Ampliar </a:t>
            </a:r>
            <a:r>
              <a:rPr lang="pt-BR" sz="2400" b="1" i="1" dirty="0"/>
              <a:t>a cobertura a hipertensos e diabéticos</a:t>
            </a:r>
            <a:endParaRPr lang="pt-BR" sz="2400" dirty="0"/>
          </a:p>
          <a:p>
            <a:pPr lvl="0"/>
            <a:r>
              <a:rPr lang="pt-PT" sz="2700" b="1" i="1" u="sng" dirty="0" smtClean="0">
                <a:solidFill>
                  <a:srgbClr val="0070C0"/>
                </a:solidFill>
              </a:rPr>
              <a:t>Meta : </a:t>
            </a:r>
            <a:r>
              <a:rPr lang="pt-PT" sz="2400" dirty="0"/>
              <a:t>Cadastrar 100% dos </a:t>
            </a:r>
            <a:r>
              <a:rPr lang="pt-PT" sz="2400" dirty="0" smtClean="0"/>
              <a:t>diabéticos da área da UBS</a:t>
            </a:r>
          </a:p>
          <a:p>
            <a:pPr lvl="0"/>
            <a:r>
              <a:rPr lang="pt-PT" sz="2400" dirty="0" smtClean="0"/>
              <a:t> </a:t>
            </a:r>
            <a:r>
              <a:rPr lang="it-IT" altLang="pt-BR" sz="2400" dirty="0" smtClean="0">
                <a:ea typeface="Palatino" charset="0"/>
                <a:cs typeface="Times New Roman" pitchFamily="18" charset="0"/>
                <a:sym typeface="Palatino" charset="0"/>
              </a:rPr>
              <a:t>Colaboração da equipe</a:t>
            </a:r>
            <a:endParaRPr lang="it-IT" altLang="pt-BR" sz="2400" dirty="0" smtClean="0">
              <a:cs typeface="Times New Roman" pitchFamily="18" charset="0"/>
            </a:endParaRP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48" y="1700808"/>
            <a:ext cx="4593966" cy="4536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1896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pt-BR" b="1" i="1" dirty="0" smtClean="0">
                <a:solidFill>
                  <a:schemeClr val="tx1"/>
                </a:solidFill>
                <a:ea typeface="Didot" charset="0"/>
                <a:cs typeface="Times New Roman" pitchFamily="18" charset="0"/>
                <a:sym typeface="Didot" charset="0"/>
              </a:rPr>
              <a:t>Objetivos, Metas e Resultados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28800"/>
            <a:ext cx="8064896" cy="4525963"/>
          </a:xfrm>
        </p:spPr>
        <p:txBody>
          <a:bodyPr>
            <a:normAutofit/>
          </a:bodyPr>
          <a:lstStyle/>
          <a:p>
            <a:r>
              <a:rPr lang="pt-BR" b="1" i="1" u="sng" dirty="0">
                <a:solidFill>
                  <a:srgbClr val="0070C0"/>
                </a:solidFill>
              </a:rPr>
              <a:t>Objetivo de qualidade: </a:t>
            </a:r>
            <a:endParaRPr lang="pt-BR" b="1" i="1" u="sng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t-BR" b="1" i="1" dirty="0" smtClean="0">
                <a:solidFill>
                  <a:srgbClr val="0070C0"/>
                </a:solidFill>
              </a:rPr>
              <a:t>             </a:t>
            </a:r>
            <a:r>
              <a:rPr lang="pt-BR" sz="2800" b="1" i="1" dirty="0" smtClean="0"/>
              <a:t>Melhorar a qualidade da atenção a hipertensos e diabéticos.</a:t>
            </a:r>
          </a:p>
          <a:p>
            <a:pPr marL="0" indent="0" algn="just">
              <a:buNone/>
            </a:pPr>
            <a:endParaRPr lang="pt-BR" sz="2800" dirty="0"/>
          </a:p>
          <a:p>
            <a:pPr lvl="0" algn="just"/>
            <a:r>
              <a:rPr lang="pt-PT" b="1" i="1" u="sng" dirty="0" smtClean="0">
                <a:solidFill>
                  <a:srgbClr val="0070C0"/>
                </a:solidFill>
              </a:rPr>
              <a:t>Meta : </a:t>
            </a:r>
          </a:p>
          <a:p>
            <a:pPr marL="0" lvl="0" indent="0" algn="just">
              <a:buNone/>
            </a:pPr>
            <a:r>
              <a:rPr lang="pt-PT" sz="2800" dirty="0" smtClean="0"/>
              <a:t>            - Realizar </a:t>
            </a:r>
            <a:r>
              <a:rPr lang="pt-PT" sz="2800" dirty="0"/>
              <a:t>exame clínico apropriado em 100% dos </a:t>
            </a:r>
            <a:r>
              <a:rPr lang="pt-PT" sz="2800" dirty="0" smtClean="0"/>
              <a:t>hipertensos</a:t>
            </a:r>
            <a:r>
              <a:rPr lang="pt-PT" sz="2800" dirty="0"/>
              <a:t> </a:t>
            </a:r>
            <a:r>
              <a:rPr lang="pt-PT" sz="2800" dirty="0" smtClean="0"/>
              <a:t>e diabéticos.</a:t>
            </a:r>
          </a:p>
          <a:p>
            <a:pPr marL="0" lvl="0" indent="0" algn="just">
              <a:buNone/>
            </a:pPr>
            <a:r>
              <a:rPr lang="pt-BR" sz="2800" dirty="0" smtClean="0"/>
              <a:t>           -  Rotina de atendimento na UBS.</a:t>
            </a:r>
          </a:p>
          <a:p>
            <a:pPr marL="0" lv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175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/>
              <a:t>Introdução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pPr algn="just"/>
            <a:r>
              <a:rPr lang="pt-BR" sz="2800" dirty="0" smtClean="0"/>
              <a:t>Prevalência de Hipertensão Arterial Sistêmica (HAS) e Diabetes Mellitus (DM);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Importância do acompanhamento dessas patologias na Atenção Básica;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algn="just"/>
            <a:r>
              <a:rPr lang="pt-BR" sz="2800" dirty="0" smtClean="0"/>
              <a:t>1ª causa de mortalidade e hospitalizações do SUS</a:t>
            </a:r>
          </a:p>
          <a:p>
            <a:pPr algn="just"/>
            <a:endParaRPr lang="pt-BR" sz="2800" dirty="0" smtClean="0"/>
          </a:p>
          <a:p>
            <a:pPr algn="just"/>
            <a:r>
              <a:rPr lang="it-IT" altLang="pt-BR" sz="2800" dirty="0">
                <a:cs typeface="Times New Roman" pitchFamily="18" charset="0"/>
                <a:sym typeface="Times New Roman" pitchFamily="18" charset="0"/>
              </a:rPr>
              <a:t>Desafios do controle e prevenção da HAS e DM e suas complicações pela Atenção Básica de Saúde</a:t>
            </a:r>
          </a:p>
          <a:p>
            <a:pPr algn="just"/>
            <a:endParaRPr lang="pt-BR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3978"/>
            <a:ext cx="1584176" cy="108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05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pt-BR" b="1" i="1" dirty="0" smtClean="0">
                <a:solidFill>
                  <a:schemeClr val="tx1"/>
                </a:solidFill>
                <a:ea typeface="Didot" charset="0"/>
                <a:cs typeface="Times New Roman" pitchFamily="18" charset="0"/>
                <a:sym typeface="Didot" charset="0"/>
              </a:rPr>
              <a:t>Objetivos, Metas e Resultados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pt-BR" b="1" i="1" u="sng" dirty="0" smtClean="0">
                <a:solidFill>
                  <a:srgbClr val="0070C0"/>
                </a:solidFill>
              </a:rPr>
              <a:t>Objetivo de qualidade:</a:t>
            </a:r>
          </a:p>
          <a:p>
            <a:pPr marL="0" indent="0" algn="just">
              <a:buNone/>
            </a:pPr>
            <a:r>
              <a:rPr lang="pt-BR" b="1" i="1" dirty="0" smtClean="0"/>
              <a:t>            </a:t>
            </a:r>
            <a:r>
              <a:rPr lang="pt-BR" sz="2800" b="1" i="1" dirty="0" smtClean="0"/>
              <a:t>Melhorar a qualidade da atenção a hipertensos e diabéticos </a:t>
            </a:r>
            <a:endParaRPr lang="pt-BR" sz="2800" dirty="0" smtClean="0"/>
          </a:p>
          <a:p>
            <a:pPr lvl="0" algn="just"/>
            <a:r>
              <a:rPr lang="pt-PT" b="1" i="1" u="sng" dirty="0" smtClean="0">
                <a:solidFill>
                  <a:srgbClr val="0070C0"/>
                </a:solidFill>
              </a:rPr>
              <a:t>Meta </a:t>
            </a:r>
            <a:r>
              <a:rPr lang="pt-PT" b="1" dirty="0" smtClean="0">
                <a:solidFill>
                  <a:srgbClr val="0070C0"/>
                </a:solidFill>
              </a:rPr>
              <a:t>:</a:t>
            </a:r>
          </a:p>
          <a:p>
            <a:pPr marL="0" lvl="0" indent="0" algn="just">
              <a:buNone/>
            </a:pPr>
            <a:r>
              <a:rPr lang="pt-PT" b="1" dirty="0" smtClean="0"/>
              <a:t>        -   </a:t>
            </a:r>
            <a:r>
              <a:rPr lang="pt-PT" sz="2800" dirty="0" smtClean="0"/>
              <a:t>Garantir a 100% dos hipertensos e diabéticos a realização de exames complementares em dia de acordo com o protocolo.</a:t>
            </a:r>
            <a:r>
              <a:rPr lang="pt-PT" sz="2800" b="1" dirty="0" smtClean="0"/>
              <a:t> </a:t>
            </a:r>
          </a:p>
          <a:p>
            <a:pPr marL="0" lvl="0" indent="0" algn="just">
              <a:buNone/>
            </a:pPr>
            <a:r>
              <a:rPr lang="pt-PT" sz="2800" dirty="0" smtClean="0"/>
              <a:t>         - Exames complementares solicitados a todos</a:t>
            </a:r>
          </a:p>
          <a:p>
            <a:pPr marL="0" lvl="0" indent="0" algn="just">
              <a:buNone/>
            </a:pPr>
            <a:r>
              <a:rPr lang="pt-PT" sz="2800" dirty="0" smtClean="0"/>
              <a:t>         - Baixa cota de exames mensais disponivel </a:t>
            </a:r>
          </a:p>
          <a:p>
            <a:pPr marL="0" lv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83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pt-BR" b="1" i="1" dirty="0" smtClean="0">
                <a:solidFill>
                  <a:schemeClr val="tx1"/>
                </a:solidFill>
                <a:ea typeface="Didot" charset="0"/>
                <a:cs typeface="Times New Roman" pitchFamily="18" charset="0"/>
                <a:sym typeface="Didot" charset="0"/>
              </a:rPr>
              <a:t>Objetivos, Metas e Resultados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72816"/>
            <a:ext cx="4104456" cy="4525963"/>
          </a:xfrm>
        </p:spPr>
        <p:txBody>
          <a:bodyPr>
            <a:normAutofit fontScale="92500"/>
          </a:bodyPr>
          <a:lstStyle/>
          <a:p>
            <a:r>
              <a:rPr lang="pt-BR" sz="2600" b="1" i="1" u="sng" dirty="0">
                <a:solidFill>
                  <a:srgbClr val="0070C0"/>
                </a:solidFill>
              </a:rPr>
              <a:t>Objetivo de qualidade</a:t>
            </a:r>
            <a:r>
              <a:rPr lang="pt-BR" b="1" i="1" u="sng" dirty="0">
                <a:solidFill>
                  <a:srgbClr val="0070C0"/>
                </a:solidFill>
              </a:rPr>
              <a:t>: </a:t>
            </a:r>
            <a:r>
              <a:rPr lang="pt-BR" sz="2600" b="1" i="1" dirty="0"/>
              <a:t>Melhorar a qualidade da atenção a hipertensos e </a:t>
            </a:r>
            <a:r>
              <a:rPr lang="pt-BR" sz="2600" b="1" i="1" dirty="0" smtClean="0"/>
              <a:t>diabéticos</a:t>
            </a:r>
            <a:endParaRPr lang="pt-BR" sz="2600" b="1" dirty="0"/>
          </a:p>
          <a:p>
            <a:pPr lvl="0"/>
            <a:r>
              <a:rPr lang="pt-PT" sz="2600" b="1" i="1" u="sng" dirty="0" smtClean="0">
                <a:solidFill>
                  <a:srgbClr val="0070C0"/>
                </a:solidFill>
              </a:rPr>
              <a:t>Meta: </a:t>
            </a:r>
            <a:r>
              <a:rPr lang="pt-PT" sz="2400" dirty="0"/>
              <a:t>Garantir a totalidade da prescrição de medicamentos da farmácia popular para 100% dos </a:t>
            </a:r>
            <a:r>
              <a:rPr lang="pt-PT" sz="2400" dirty="0" smtClean="0"/>
              <a:t> hipertensos.</a:t>
            </a:r>
          </a:p>
          <a:p>
            <a:pPr marL="0" lvl="0" indent="0">
              <a:buNone/>
            </a:pPr>
            <a:endParaRPr lang="pt-PT" sz="2400" dirty="0" smtClean="0"/>
          </a:p>
          <a:p>
            <a:pPr marL="0" lvl="0" indent="0">
              <a:buNone/>
            </a:pPr>
            <a:r>
              <a:rPr lang="pt-PT" sz="2400" dirty="0" smtClean="0"/>
              <a:t>-    </a:t>
            </a:r>
            <a:r>
              <a:rPr lang="pt-BR" sz="2400" dirty="0" smtClean="0"/>
              <a:t>Medicações Obsoletas</a:t>
            </a:r>
          </a:p>
          <a:p>
            <a:pPr>
              <a:buFontTx/>
              <a:buChar char="-"/>
            </a:pPr>
            <a:r>
              <a:rPr lang="pt-BR" sz="2400" dirty="0"/>
              <a:t> </a:t>
            </a:r>
            <a:r>
              <a:rPr lang="pt-BR" sz="2400" dirty="0" err="1" smtClean="0"/>
              <a:t>Anlodipino</a:t>
            </a:r>
            <a:r>
              <a:rPr lang="pt-BR" sz="2400" dirty="0" smtClean="0"/>
              <a:t>, </a:t>
            </a:r>
            <a:r>
              <a:rPr lang="pt-BR" sz="2400" dirty="0" err="1" smtClean="0"/>
              <a:t>Atenolol</a:t>
            </a:r>
            <a:r>
              <a:rPr lang="pt-BR" sz="2400" dirty="0" smtClean="0"/>
              <a:t>..</a:t>
            </a:r>
            <a:endParaRPr lang="pt-BR" sz="2400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960441" cy="38827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789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/>
              <a:t>Objetivos, Metas e Resultados</a:t>
            </a: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2856"/>
            <a:ext cx="4650501" cy="41447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Retângulo 4"/>
          <p:cNvSpPr/>
          <p:nvPr/>
        </p:nvSpPr>
        <p:spPr>
          <a:xfrm>
            <a:off x="395536" y="2060848"/>
            <a:ext cx="345638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i="1" u="sng" dirty="0" smtClean="0">
                <a:solidFill>
                  <a:srgbClr val="0070C0"/>
                </a:solidFill>
              </a:rPr>
              <a:t>Objetivo de qualidade: </a:t>
            </a:r>
            <a:r>
              <a:rPr lang="pt-BR" sz="2400" b="1" i="1" dirty="0" smtClean="0"/>
              <a:t>Melhorar a qualidade da atenção a hipertensos e diabéticos</a:t>
            </a:r>
            <a:endParaRPr lang="pt-BR" sz="2400" dirty="0" smtClean="0"/>
          </a:p>
          <a:p>
            <a:pPr lvl="0"/>
            <a:r>
              <a:rPr lang="pt-PT" sz="2600" b="1" i="1" u="sng" dirty="0" smtClean="0">
                <a:solidFill>
                  <a:srgbClr val="0070C0"/>
                </a:solidFill>
              </a:rPr>
              <a:t>Meta : </a:t>
            </a:r>
            <a:r>
              <a:rPr lang="pt-PT" sz="2400" dirty="0" smtClean="0"/>
              <a:t>Garantir a totalidade da prescrição de medicamentos da farmácia popular para 100% dos  DM</a:t>
            </a:r>
          </a:p>
          <a:p>
            <a:pPr lvl="0"/>
            <a:endParaRPr lang="pt-PT" sz="2400" dirty="0" smtClean="0"/>
          </a:p>
          <a:p>
            <a:pPr lvl="0"/>
            <a:r>
              <a:rPr lang="pt-PT" sz="2400" dirty="0" smtClean="0"/>
              <a:t>-  </a:t>
            </a:r>
            <a:r>
              <a:rPr lang="pt-BR" sz="2400" dirty="0" smtClean="0"/>
              <a:t>Medicações Obsoletas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26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pt-BR" b="1" i="1" dirty="0" smtClean="0">
                <a:solidFill>
                  <a:schemeClr val="tx1"/>
                </a:solidFill>
                <a:ea typeface="Didot" charset="0"/>
                <a:cs typeface="Times New Roman" pitchFamily="18" charset="0"/>
                <a:sym typeface="Didot" charset="0"/>
              </a:rPr>
              <a:t>Objetivos, Metas e Resultados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i="1" u="sng" dirty="0">
                <a:solidFill>
                  <a:srgbClr val="0070C0"/>
                </a:solidFill>
              </a:rPr>
              <a:t>Objetivo de qualidade</a:t>
            </a:r>
            <a:r>
              <a:rPr lang="pt-BR" b="1" i="1" dirty="0">
                <a:solidFill>
                  <a:srgbClr val="0070C0"/>
                </a:solidFill>
              </a:rPr>
              <a:t>: </a:t>
            </a:r>
            <a:endParaRPr lang="pt-BR" b="1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2800" b="1" i="1" dirty="0">
                <a:solidFill>
                  <a:srgbClr val="0070C0"/>
                </a:solidFill>
              </a:rPr>
              <a:t> </a:t>
            </a:r>
            <a:r>
              <a:rPr lang="pt-BR" sz="2800" b="1" i="1" dirty="0" smtClean="0">
                <a:solidFill>
                  <a:srgbClr val="0070C0"/>
                </a:solidFill>
              </a:rPr>
              <a:t>           </a:t>
            </a:r>
            <a:r>
              <a:rPr lang="pt-BR" sz="2800" b="1" i="1" dirty="0" smtClean="0"/>
              <a:t>Melhorar </a:t>
            </a:r>
            <a:r>
              <a:rPr lang="pt-BR" sz="2800" b="1" i="1" dirty="0"/>
              <a:t>a qualidade da atenção a hipertensos e </a:t>
            </a:r>
            <a:r>
              <a:rPr lang="pt-BR" sz="2800" b="1" i="1" dirty="0" smtClean="0"/>
              <a:t>diabéticos.</a:t>
            </a:r>
          </a:p>
          <a:p>
            <a:pPr marL="0" indent="0">
              <a:buNone/>
            </a:pPr>
            <a:endParaRPr lang="pt-BR" sz="2800" dirty="0"/>
          </a:p>
          <a:p>
            <a:pPr lvl="0"/>
            <a:r>
              <a:rPr lang="pt-PT" b="1" i="1" u="sng" dirty="0" smtClean="0">
                <a:solidFill>
                  <a:srgbClr val="0070C0"/>
                </a:solidFill>
              </a:rPr>
              <a:t>Meta</a:t>
            </a:r>
            <a:r>
              <a:rPr lang="pt-PT" b="1" i="1" dirty="0" smtClean="0">
                <a:solidFill>
                  <a:srgbClr val="0070C0"/>
                </a:solidFill>
              </a:rPr>
              <a:t>: </a:t>
            </a:r>
            <a:r>
              <a:rPr lang="pt-PT" sz="2800" dirty="0" smtClean="0"/>
              <a:t>Garantir </a:t>
            </a:r>
            <a:r>
              <a:rPr lang="pt-PT" sz="2800" dirty="0"/>
              <a:t>avaliação odontológica a 100% </a:t>
            </a:r>
            <a:r>
              <a:rPr lang="pt-PT" sz="2800" dirty="0" smtClean="0"/>
              <a:t>dos pacientes hipertensos e diabéticos.</a:t>
            </a:r>
          </a:p>
          <a:p>
            <a:pPr lvl="0"/>
            <a:endParaRPr lang="pt-BR" sz="2800" dirty="0"/>
          </a:p>
          <a:p>
            <a:pPr marL="0" indent="0">
              <a:buNone/>
            </a:pPr>
            <a:r>
              <a:rPr lang="pt-BR" sz="2800" dirty="0" smtClean="0"/>
              <a:t>             - Todos os pacientes atendidos foram avaliados</a:t>
            </a:r>
          </a:p>
          <a:p>
            <a:pPr marL="0" indent="0">
              <a:buNone/>
            </a:pPr>
            <a:r>
              <a:rPr lang="pt-BR" sz="2800" dirty="0" smtClean="0"/>
              <a:t>             - Odontóloga muito disponível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46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pt-BR" b="1" i="1" dirty="0" smtClean="0">
                <a:solidFill>
                  <a:schemeClr val="tx1"/>
                </a:solidFill>
                <a:ea typeface="Didot" charset="0"/>
                <a:cs typeface="Times New Roman" pitchFamily="18" charset="0"/>
                <a:sym typeface="Didot" charset="0"/>
              </a:rPr>
              <a:t>Objetivos, Metas e Resultados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996" y="2038222"/>
            <a:ext cx="4474840" cy="4525963"/>
          </a:xfrm>
        </p:spPr>
        <p:txBody>
          <a:bodyPr>
            <a:normAutofit/>
          </a:bodyPr>
          <a:lstStyle/>
          <a:p>
            <a:r>
              <a:rPr lang="pt-BR" sz="2600" b="1" i="1" u="sng" dirty="0">
                <a:solidFill>
                  <a:srgbClr val="0070C0"/>
                </a:solidFill>
              </a:rPr>
              <a:t>Objetivo de adesão: </a:t>
            </a:r>
            <a:r>
              <a:rPr lang="pt-BR" sz="2400" b="1" i="1" dirty="0"/>
              <a:t>Melhorar a adesão de hipertensos e diabéticos ao programa</a:t>
            </a:r>
            <a:endParaRPr lang="pt-BR" sz="2400" dirty="0"/>
          </a:p>
          <a:p>
            <a:r>
              <a:rPr lang="pt-PT" sz="2600" b="1" i="1" u="sng" dirty="0" smtClean="0">
                <a:solidFill>
                  <a:srgbClr val="0070C0"/>
                </a:solidFill>
              </a:rPr>
              <a:t>Meta: </a:t>
            </a:r>
            <a:r>
              <a:rPr lang="pt-PT" sz="2400" dirty="0"/>
              <a:t>Buscar 100% dos hipertensos faltosos às consultas na </a:t>
            </a:r>
            <a:r>
              <a:rPr lang="pt-PT" sz="2400" dirty="0" smtClean="0"/>
              <a:t>UBS</a:t>
            </a:r>
            <a:r>
              <a:rPr lang="pt-PT" sz="2400" dirty="0" smtClean="0"/>
              <a:t>;</a:t>
            </a:r>
          </a:p>
          <a:p>
            <a:pPr marL="0" indent="0">
              <a:buNone/>
            </a:pPr>
            <a:endParaRPr lang="pt-PT" sz="2400" dirty="0" smtClean="0"/>
          </a:p>
          <a:p>
            <a:pPr marL="0" indent="0">
              <a:buNone/>
            </a:pPr>
            <a:r>
              <a:rPr lang="pt-PT" sz="2400" dirty="0" smtClean="0"/>
              <a:t>- </a:t>
            </a:r>
            <a:r>
              <a:rPr lang="pt-PT" sz="2400" dirty="0" smtClean="0"/>
              <a:t>Carência de meio de transporte para visitas domiciliares</a:t>
            </a:r>
            <a:endParaRPr lang="pt-BR" sz="2400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4001775" cy="3825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2439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pt-BR" b="1" i="1" dirty="0" smtClean="0">
                <a:solidFill>
                  <a:schemeClr val="tx1"/>
                </a:solidFill>
                <a:ea typeface="Didot" charset="0"/>
                <a:cs typeface="Times New Roman" pitchFamily="18" charset="0"/>
                <a:sym typeface="Didot" charset="0"/>
              </a:rPr>
              <a:t>Objetivos, Metas e Resultados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3421" y="1894206"/>
            <a:ext cx="4330824" cy="4525963"/>
          </a:xfrm>
        </p:spPr>
        <p:txBody>
          <a:bodyPr>
            <a:normAutofit fontScale="92500"/>
          </a:bodyPr>
          <a:lstStyle/>
          <a:p>
            <a:r>
              <a:rPr lang="pt-BR" sz="2600" b="1" i="1" u="sng" dirty="0" smtClean="0">
                <a:solidFill>
                  <a:srgbClr val="0070C0"/>
                </a:solidFill>
              </a:rPr>
              <a:t>Objetivo de adesão</a:t>
            </a:r>
            <a:r>
              <a:rPr lang="pt-BR" sz="3100" b="1" i="1" dirty="0" smtClean="0">
                <a:solidFill>
                  <a:srgbClr val="0070C0"/>
                </a:solidFill>
              </a:rPr>
              <a:t>: </a:t>
            </a:r>
            <a:r>
              <a:rPr lang="pt-BR" sz="2400" b="1" i="1" dirty="0" smtClean="0"/>
              <a:t>Melhorar </a:t>
            </a:r>
            <a:r>
              <a:rPr lang="pt-BR" sz="2400" b="1" i="1" dirty="0"/>
              <a:t>a adesão de hipertensos e diabéticos ao </a:t>
            </a:r>
            <a:r>
              <a:rPr lang="pt-BR" sz="2400" b="1" i="1" dirty="0" smtClean="0"/>
              <a:t>programa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600" b="1" i="1" dirty="0" smtClean="0">
                <a:solidFill>
                  <a:srgbClr val="0070C0"/>
                </a:solidFill>
              </a:rPr>
              <a:t> </a:t>
            </a:r>
            <a:r>
              <a:rPr lang="pt-PT" sz="2600" b="1" i="1" u="sng" dirty="0" smtClean="0">
                <a:solidFill>
                  <a:srgbClr val="0070C0"/>
                </a:solidFill>
              </a:rPr>
              <a:t>Meta </a:t>
            </a:r>
            <a:r>
              <a:rPr lang="pt-PT" sz="2600" b="1" i="1" dirty="0" smtClean="0">
                <a:solidFill>
                  <a:srgbClr val="0070C0"/>
                </a:solidFill>
              </a:rPr>
              <a:t>: </a:t>
            </a:r>
            <a:r>
              <a:rPr lang="pt-PT" sz="2400" dirty="0" smtClean="0"/>
              <a:t>Buscar 100% dos diabéticos faltosos às consultas na UBS.</a:t>
            </a:r>
          </a:p>
          <a:p>
            <a:pPr marL="0" indent="0">
              <a:buNone/>
            </a:pPr>
            <a:endParaRPr lang="pt-PT" sz="2400" dirty="0" smtClean="0"/>
          </a:p>
          <a:p>
            <a:pPr>
              <a:buFontTx/>
              <a:buChar char="-"/>
            </a:pPr>
            <a:r>
              <a:rPr lang="pt-PT" sz="2400" dirty="0" smtClean="0"/>
              <a:t>Carência de meio de transporte</a:t>
            </a:r>
          </a:p>
          <a:p>
            <a:pPr>
              <a:buFontTx/>
              <a:buChar char="-"/>
            </a:pPr>
            <a:r>
              <a:rPr lang="pt-PT" sz="2400" dirty="0" smtClean="0"/>
              <a:t>Resistência de pacientes</a:t>
            </a:r>
            <a:endParaRPr lang="pt-BR" sz="2400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04864"/>
            <a:ext cx="4000505" cy="37444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700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pt-BR" b="1" i="1" dirty="0" smtClean="0">
                <a:solidFill>
                  <a:schemeClr val="tx1"/>
                </a:solidFill>
                <a:ea typeface="Didot" charset="0"/>
                <a:cs typeface="Times New Roman" pitchFamily="18" charset="0"/>
                <a:sym typeface="Didot" charset="0"/>
              </a:rPr>
              <a:t>Objetivos, Metas e Resultados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25144"/>
          </a:xfrm>
        </p:spPr>
        <p:txBody>
          <a:bodyPr>
            <a:normAutofit/>
          </a:bodyPr>
          <a:lstStyle/>
          <a:p>
            <a:r>
              <a:rPr lang="pt-BR" b="1" i="1" u="sng" dirty="0">
                <a:solidFill>
                  <a:srgbClr val="0070C0"/>
                </a:solidFill>
              </a:rPr>
              <a:t>Objetivo de registro</a:t>
            </a:r>
            <a:r>
              <a:rPr lang="pt-BR" b="1" i="1" dirty="0">
                <a:solidFill>
                  <a:srgbClr val="0070C0"/>
                </a:solidFill>
              </a:rPr>
              <a:t>: </a:t>
            </a:r>
            <a:endParaRPr lang="pt-BR" b="1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2800" b="1" i="1" dirty="0"/>
              <a:t> </a:t>
            </a:r>
            <a:r>
              <a:rPr lang="pt-BR" sz="2800" b="1" i="1" dirty="0" smtClean="0"/>
              <a:t>             Melhorar </a:t>
            </a:r>
            <a:r>
              <a:rPr lang="pt-BR" sz="2800" b="1" i="1" dirty="0"/>
              <a:t>o registro das </a:t>
            </a:r>
            <a:r>
              <a:rPr lang="pt-BR" sz="2800" b="1" i="1" dirty="0" smtClean="0"/>
              <a:t>informações.</a:t>
            </a:r>
          </a:p>
          <a:p>
            <a:pPr marL="0" indent="0">
              <a:buNone/>
            </a:pPr>
            <a:endParaRPr lang="pt-BR" sz="2800" dirty="0"/>
          </a:p>
          <a:p>
            <a:pPr lvl="0"/>
            <a:r>
              <a:rPr lang="pt-PT" b="1" i="1" u="sng" dirty="0" smtClean="0">
                <a:solidFill>
                  <a:srgbClr val="0070C0"/>
                </a:solidFill>
              </a:rPr>
              <a:t>Meta:</a:t>
            </a:r>
            <a:r>
              <a:rPr lang="pt-PT" b="1" dirty="0" smtClean="0"/>
              <a:t> </a:t>
            </a:r>
            <a:r>
              <a:rPr lang="pt-PT" sz="2800" dirty="0"/>
              <a:t>Manter ficha de acompanhamento de </a:t>
            </a:r>
            <a:r>
              <a:rPr lang="pt-PT" sz="2800" dirty="0" smtClean="0"/>
              <a:t>100% dos</a:t>
            </a:r>
            <a:r>
              <a:rPr lang="pt-PT" sz="2800" dirty="0"/>
              <a:t>  </a:t>
            </a:r>
            <a:r>
              <a:rPr lang="pt-PT" sz="2800" dirty="0" smtClean="0"/>
              <a:t>hipertensos e diabéticos  </a:t>
            </a:r>
            <a:r>
              <a:rPr lang="pt-PT" sz="2800" dirty="0"/>
              <a:t>cadastrados na </a:t>
            </a:r>
            <a:r>
              <a:rPr lang="pt-PT" sz="2800" dirty="0" smtClean="0"/>
              <a:t>UBS.</a:t>
            </a:r>
          </a:p>
          <a:p>
            <a:pPr marL="0" lvl="0" indent="0">
              <a:buNone/>
            </a:pPr>
            <a:endParaRPr lang="pt-PT" sz="2800" dirty="0" smtClean="0"/>
          </a:p>
          <a:p>
            <a:pPr marL="0" lvl="0" indent="0">
              <a:buNone/>
            </a:pPr>
            <a:r>
              <a:rPr lang="pt-PT" sz="2800" dirty="0"/>
              <a:t> </a:t>
            </a:r>
            <a:r>
              <a:rPr lang="pt-PT" sz="2800" dirty="0" smtClean="0"/>
              <a:t>             - Prontuários atualizados;</a:t>
            </a:r>
          </a:p>
          <a:p>
            <a:pPr marL="0" lvl="0" indent="0">
              <a:buNone/>
            </a:pPr>
            <a:r>
              <a:rPr lang="pt-PT" sz="2800" dirty="0" smtClean="0"/>
              <a:t>              - Cadastros do HIPERDIA para todos os pacientes.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5934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188640"/>
            <a:ext cx="8229600" cy="1143000"/>
          </a:xfrm>
        </p:spPr>
        <p:txBody>
          <a:bodyPr/>
          <a:lstStyle/>
          <a:p>
            <a:r>
              <a:rPr lang="it-IT" altLang="pt-BR" b="1" i="1" dirty="0" smtClean="0">
                <a:solidFill>
                  <a:schemeClr val="tx1"/>
                </a:solidFill>
                <a:ea typeface="Didot" charset="0"/>
                <a:cs typeface="Times New Roman" pitchFamily="18" charset="0"/>
                <a:sym typeface="Didot" charset="0"/>
              </a:rPr>
              <a:t>Objetivos, Metas e Resultados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84784"/>
            <a:ext cx="4186808" cy="4958011"/>
          </a:xfrm>
        </p:spPr>
        <p:txBody>
          <a:bodyPr>
            <a:normAutofit fontScale="77500" lnSpcReduction="20000"/>
          </a:bodyPr>
          <a:lstStyle/>
          <a:p>
            <a:r>
              <a:rPr lang="pt-BR" sz="3400" b="1" i="1" u="sng" dirty="0" smtClean="0">
                <a:solidFill>
                  <a:srgbClr val="0070C0"/>
                </a:solidFill>
              </a:rPr>
              <a:t>Objetivo </a:t>
            </a:r>
            <a:r>
              <a:rPr lang="pt-BR" sz="3400" b="1" i="1" u="sng" dirty="0">
                <a:solidFill>
                  <a:srgbClr val="0070C0"/>
                </a:solidFill>
              </a:rPr>
              <a:t>de avaliação de risco</a:t>
            </a:r>
            <a:r>
              <a:rPr lang="pt-BR" sz="3400" b="1" i="1" dirty="0">
                <a:solidFill>
                  <a:srgbClr val="0070C0"/>
                </a:solidFill>
              </a:rPr>
              <a:t>:</a:t>
            </a:r>
            <a:r>
              <a:rPr lang="pt-BR" b="1" i="1" dirty="0">
                <a:solidFill>
                  <a:srgbClr val="0070C0"/>
                </a:solidFill>
              </a:rPr>
              <a:t> </a:t>
            </a:r>
            <a:endParaRPr lang="pt-BR" b="1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3100" b="1" i="1" dirty="0" smtClean="0">
                <a:solidFill>
                  <a:srgbClr val="0070C0"/>
                </a:solidFill>
              </a:rPr>
              <a:t>	</a:t>
            </a:r>
            <a:r>
              <a:rPr lang="pt-BR" sz="3100" b="1" i="1" dirty="0" smtClean="0"/>
              <a:t>Mapear </a:t>
            </a:r>
            <a:r>
              <a:rPr lang="pt-BR" sz="3100" b="1" i="1" dirty="0"/>
              <a:t>hipertensos e diabéticos de risco para doença </a:t>
            </a:r>
            <a:r>
              <a:rPr lang="pt-BR" sz="3100" b="1" i="1" dirty="0" smtClean="0"/>
              <a:t>cardiovascular</a:t>
            </a:r>
          </a:p>
          <a:p>
            <a:pPr marL="0" indent="0">
              <a:buNone/>
            </a:pPr>
            <a:endParaRPr lang="pt-BR" sz="3100" dirty="0"/>
          </a:p>
          <a:p>
            <a:pPr lvl="0"/>
            <a:r>
              <a:rPr lang="pt-PT" sz="3400" b="1" i="1" u="sng" dirty="0" smtClean="0">
                <a:solidFill>
                  <a:srgbClr val="0070C0"/>
                </a:solidFill>
              </a:rPr>
              <a:t>Meta:</a:t>
            </a:r>
            <a:r>
              <a:rPr lang="pt-PT" sz="3400" b="1" i="1" dirty="0" smtClean="0">
                <a:solidFill>
                  <a:srgbClr val="0070C0"/>
                </a:solidFill>
              </a:rPr>
              <a:t> </a:t>
            </a:r>
            <a:r>
              <a:rPr lang="pt-PT" sz="3100" dirty="0"/>
              <a:t>Realizar estratificação do risco cardiovascular em 100% dos hipertensos cadastrados </a:t>
            </a:r>
            <a:r>
              <a:rPr lang="pt-PT" sz="3100" dirty="0" smtClean="0"/>
              <a:t>na UBS.</a:t>
            </a:r>
          </a:p>
          <a:p>
            <a:pPr marL="0" lvl="0" indent="0">
              <a:buNone/>
            </a:pPr>
            <a:endParaRPr lang="pt-PT" sz="3100" dirty="0" smtClean="0"/>
          </a:p>
          <a:p>
            <a:pPr lvl="0">
              <a:buFontTx/>
              <a:buChar char="-"/>
            </a:pPr>
            <a:r>
              <a:rPr lang="pt-PT" sz="3100" dirty="0" smtClean="0"/>
              <a:t>Escore de Framinghan;</a:t>
            </a:r>
          </a:p>
          <a:p>
            <a:pPr lvl="0">
              <a:buFontTx/>
              <a:buChar char="-"/>
            </a:pPr>
            <a:r>
              <a:rPr lang="pt-PT" sz="3100" dirty="0" smtClean="0"/>
              <a:t>Carência de exames laboratoriais;</a:t>
            </a:r>
          </a:p>
          <a:p>
            <a:pPr lvl="0"/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330065" cy="38884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926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pt-BR" b="1" i="1" dirty="0" smtClean="0">
                <a:solidFill>
                  <a:schemeClr val="tx1"/>
                </a:solidFill>
                <a:ea typeface="Didot" charset="0"/>
                <a:cs typeface="Times New Roman" pitchFamily="18" charset="0"/>
                <a:sym typeface="Didot" charset="0"/>
              </a:rPr>
              <a:t>Objetivos, Metas e Resultados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33139"/>
            <a:ext cx="3898776" cy="483622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800" b="1" i="1" u="sng" dirty="0">
                <a:solidFill>
                  <a:srgbClr val="0070C0"/>
                </a:solidFill>
              </a:rPr>
              <a:t>Objetivo de avaliação de risco</a:t>
            </a:r>
            <a:r>
              <a:rPr lang="pt-BR" sz="2800" b="1" i="1" dirty="0">
                <a:solidFill>
                  <a:srgbClr val="0070C0"/>
                </a:solidFill>
              </a:rPr>
              <a:t>: </a:t>
            </a:r>
            <a:endParaRPr lang="pt-BR" sz="2800" b="1" i="1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t-BR" sz="2600" b="1" i="1" dirty="0" smtClean="0"/>
              <a:t>Mapear </a:t>
            </a:r>
            <a:r>
              <a:rPr lang="pt-BR" sz="2600" b="1" i="1" dirty="0"/>
              <a:t>hipertensos e diabéticos de risco para doença cardiovascular</a:t>
            </a:r>
            <a:endParaRPr lang="pt-BR" sz="2600" dirty="0"/>
          </a:p>
          <a:p>
            <a:pPr lvl="0" algn="just"/>
            <a:r>
              <a:rPr lang="pt-PT" sz="2800" b="1" i="1" u="sng" dirty="0" smtClean="0">
                <a:solidFill>
                  <a:srgbClr val="0070C0"/>
                </a:solidFill>
              </a:rPr>
              <a:t>Meta</a:t>
            </a:r>
            <a:r>
              <a:rPr lang="pt-PT" sz="2800" b="1" dirty="0" smtClean="0">
                <a:solidFill>
                  <a:srgbClr val="0070C0"/>
                </a:solidFill>
              </a:rPr>
              <a:t>:</a:t>
            </a:r>
            <a:r>
              <a:rPr lang="pt-PT" b="1" dirty="0" smtClean="0">
                <a:solidFill>
                  <a:srgbClr val="0070C0"/>
                </a:solidFill>
              </a:rPr>
              <a:t> </a:t>
            </a:r>
            <a:r>
              <a:rPr lang="pt-PT" sz="2600" dirty="0"/>
              <a:t>Realizar estratificação do risco cardiovascular em 100% dos diabéticos cadastrados </a:t>
            </a:r>
            <a:r>
              <a:rPr lang="pt-PT" sz="2600" dirty="0" smtClean="0"/>
              <a:t>na UBS.</a:t>
            </a:r>
          </a:p>
          <a:p>
            <a:pPr marL="0" lvl="0" indent="0" algn="just">
              <a:buNone/>
            </a:pPr>
            <a:endParaRPr lang="pt-PT" sz="2600" dirty="0" smtClean="0"/>
          </a:p>
          <a:p>
            <a:pPr marL="0" lvl="0" indent="0" algn="just">
              <a:buNone/>
            </a:pPr>
            <a:r>
              <a:rPr lang="pt-PT" sz="2600" dirty="0" smtClean="0"/>
              <a:t> </a:t>
            </a:r>
            <a:r>
              <a:rPr lang="pt-PT" sz="2600" dirty="0" smtClean="0"/>
              <a:t>- Carência </a:t>
            </a:r>
            <a:r>
              <a:rPr lang="pt-PT" sz="2600" dirty="0" smtClean="0"/>
              <a:t>de exames laboratoriais</a:t>
            </a:r>
            <a:endParaRPr lang="pt-BR" sz="2600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27" y="1844824"/>
            <a:ext cx="4474080" cy="41768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4955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pt-BR" b="1" i="1" dirty="0" smtClean="0">
                <a:solidFill>
                  <a:schemeClr val="tx1"/>
                </a:solidFill>
                <a:latin typeface="+mn-lt"/>
                <a:ea typeface="Didot" charset="0"/>
                <a:cs typeface="Times New Roman" pitchFamily="18" charset="0"/>
                <a:sym typeface="Didot" charset="0"/>
              </a:rPr>
              <a:t>Objetivos, Metas e Resultados</a:t>
            </a:r>
            <a:endParaRPr lang="pt-BR" b="1" i="1" dirty="0"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1556792"/>
            <a:ext cx="792088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i="1" u="sng" dirty="0">
                <a:solidFill>
                  <a:srgbClr val="0070C0"/>
                </a:solidFill>
              </a:rPr>
              <a:t>Objetivo de promoção da saúde</a:t>
            </a:r>
            <a:r>
              <a:rPr lang="pt-BR" sz="3200" b="1" i="1" dirty="0">
                <a:solidFill>
                  <a:srgbClr val="0070C0"/>
                </a:solidFill>
              </a:rPr>
              <a:t>: </a:t>
            </a:r>
            <a:endParaRPr lang="pt-BR" sz="3200" b="1" i="1" dirty="0" smtClean="0">
              <a:solidFill>
                <a:srgbClr val="0070C0"/>
              </a:solidFill>
            </a:endParaRPr>
          </a:p>
          <a:p>
            <a:r>
              <a:rPr lang="pt-BR" sz="2800" b="1" i="1" dirty="0" smtClean="0"/>
              <a:t>          Promover </a:t>
            </a:r>
            <a:r>
              <a:rPr lang="pt-BR" sz="2800" b="1" i="1" dirty="0"/>
              <a:t>a saúde de hipertensos e diabéticos</a:t>
            </a:r>
            <a:endParaRPr lang="pt-BR" sz="2800" dirty="0"/>
          </a:p>
          <a:p>
            <a:r>
              <a:rPr lang="pt-PT" sz="2800" b="1" i="1" dirty="0"/>
              <a:t> </a:t>
            </a:r>
            <a:endParaRPr lang="pt-BR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PT" sz="3200" b="1" u="sng" dirty="0" smtClean="0">
                <a:solidFill>
                  <a:srgbClr val="0070C0"/>
                </a:solidFill>
              </a:rPr>
              <a:t>Meta :</a:t>
            </a:r>
            <a:r>
              <a:rPr lang="pt-PT" sz="3200" b="1" dirty="0" smtClean="0">
                <a:solidFill>
                  <a:srgbClr val="0070C0"/>
                </a:solidFill>
              </a:rPr>
              <a:t> </a:t>
            </a:r>
            <a:r>
              <a:rPr lang="pt-PT" sz="2800" dirty="0" smtClean="0"/>
              <a:t>Garantir </a:t>
            </a:r>
            <a:r>
              <a:rPr lang="pt-PT" sz="2800" dirty="0"/>
              <a:t>orientação nutricional sobre alimentação </a:t>
            </a:r>
            <a:r>
              <a:rPr lang="pt-PT" sz="2800" dirty="0" smtClean="0"/>
              <a:t>saudável </a:t>
            </a:r>
            <a:r>
              <a:rPr lang="pt-PT" sz="2800" dirty="0"/>
              <a:t>a 100% dos </a:t>
            </a:r>
            <a:r>
              <a:rPr lang="pt-PT" sz="2800" dirty="0" smtClean="0"/>
              <a:t>hipertensos</a:t>
            </a:r>
            <a:r>
              <a:rPr lang="pt-PT" sz="2800" dirty="0"/>
              <a:t> </a:t>
            </a:r>
            <a:r>
              <a:rPr lang="pt-PT" sz="2800" dirty="0" smtClean="0"/>
              <a:t>e diabéticos</a:t>
            </a:r>
          </a:p>
          <a:p>
            <a:pPr lvl="0"/>
            <a:endParaRPr lang="pt-PT" sz="2800" dirty="0" smtClean="0"/>
          </a:p>
          <a:p>
            <a:pPr lvl="0"/>
            <a:r>
              <a:rPr lang="pt-PT" sz="2600" dirty="0"/>
              <a:t> </a:t>
            </a:r>
            <a:r>
              <a:rPr lang="pt-PT" sz="2600" dirty="0" smtClean="0"/>
              <a:t>          - Todos receberam orientação em consultas;</a:t>
            </a:r>
          </a:p>
          <a:p>
            <a:pPr lvl="0"/>
            <a:r>
              <a:rPr lang="pt-PT" sz="2600" dirty="0" smtClean="0"/>
              <a:t>           - Nutricionista ;</a:t>
            </a:r>
          </a:p>
          <a:p>
            <a:pPr lvl="0"/>
            <a:r>
              <a:rPr lang="pt-PT" sz="2600" dirty="0" smtClean="0"/>
              <a:t>           - Grande aderência de atividades de grupo.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6522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/>
              <a:t>Introdução</a:t>
            </a:r>
            <a:endParaRPr lang="pt-BR" b="1" i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2409" y="1747664"/>
            <a:ext cx="874846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 smtClean="0"/>
              <a:t>Município de Júlio de Castilhos</a:t>
            </a:r>
          </a:p>
          <a:p>
            <a:endParaRPr lang="pt-BR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 smtClean="0"/>
              <a:t>Região Central do Rio Grande do Sul</a:t>
            </a:r>
          </a:p>
          <a:p>
            <a:endParaRPr lang="pt-BR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 smtClean="0"/>
              <a:t>População de  19579 habitantes</a:t>
            </a:r>
          </a:p>
          <a:p>
            <a:r>
              <a:rPr lang="pt-BR" sz="2800" dirty="0" smtClean="0"/>
              <a:t>                       </a:t>
            </a:r>
          </a:p>
          <a:p>
            <a:r>
              <a:rPr lang="pt-BR" sz="2800" dirty="0"/>
              <a:t> </a:t>
            </a:r>
            <a:r>
              <a:rPr lang="pt-BR" sz="2800" dirty="0" smtClean="0"/>
              <a:t>               - </a:t>
            </a:r>
            <a:r>
              <a:rPr lang="pt-BR" sz="2800" b="1" u="sng" dirty="0" smtClean="0"/>
              <a:t>Saúde</a:t>
            </a:r>
            <a:r>
              <a:rPr lang="pt-BR" sz="2800" b="1" dirty="0" smtClean="0"/>
              <a:t>:    </a:t>
            </a:r>
            <a:r>
              <a:rPr lang="pt-BR" sz="2600" dirty="0" smtClean="0"/>
              <a:t>-  5 ESF</a:t>
            </a:r>
          </a:p>
          <a:p>
            <a:r>
              <a:rPr lang="pt-BR" sz="2600" dirty="0" smtClean="0"/>
              <a:t>                                      - 2 UBS</a:t>
            </a:r>
          </a:p>
          <a:p>
            <a:r>
              <a:rPr lang="pt-BR" sz="2600" dirty="0" smtClean="0"/>
              <a:t>                                      - 1 PACS*</a:t>
            </a:r>
          </a:p>
          <a:p>
            <a:r>
              <a:rPr lang="pt-BR" sz="2600" dirty="0" smtClean="0"/>
              <a:t>                                      - 1 Hospital</a:t>
            </a:r>
          </a:p>
          <a:p>
            <a:pPr algn="ctr"/>
            <a:r>
              <a:rPr lang="pt-BR" sz="2400" b="1" i="1" dirty="0" smtClean="0">
                <a:solidFill>
                  <a:srgbClr val="FF0000"/>
                </a:solidFill>
              </a:rPr>
              <a:t>                                                          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4"/>
            <a:ext cx="2160240" cy="148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0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pt-BR" b="1" i="1" dirty="0" smtClean="0">
                <a:solidFill>
                  <a:schemeClr val="tx1"/>
                </a:solidFill>
                <a:ea typeface="Didot" charset="0"/>
                <a:cs typeface="Times New Roman" pitchFamily="18" charset="0"/>
                <a:sym typeface="Didot" charset="0"/>
              </a:rPr>
              <a:t>Objetivos, Metas e Resultados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i="1" u="sng" dirty="0">
                <a:solidFill>
                  <a:srgbClr val="0070C0"/>
                </a:solidFill>
              </a:rPr>
              <a:t>Objetivo de promoção da saúde</a:t>
            </a:r>
            <a:r>
              <a:rPr lang="pt-BR" b="1" i="1" dirty="0">
                <a:solidFill>
                  <a:srgbClr val="0070C0"/>
                </a:solidFill>
              </a:rPr>
              <a:t>: </a:t>
            </a:r>
            <a:endParaRPr lang="pt-BR" b="1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2800" b="1" i="1" dirty="0" smtClean="0"/>
              <a:t>              Promover a saúde de hipertensos e diabéticos.</a:t>
            </a:r>
          </a:p>
          <a:p>
            <a:pPr marL="0" indent="0">
              <a:buNone/>
            </a:pPr>
            <a:endParaRPr lang="pt-BR" sz="2800" dirty="0" smtClean="0"/>
          </a:p>
          <a:p>
            <a:pPr lvl="0"/>
            <a:r>
              <a:rPr lang="pt-PT" b="1" i="1" u="sng" dirty="0" smtClean="0">
                <a:solidFill>
                  <a:srgbClr val="0070C0"/>
                </a:solidFill>
              </a:rPr>
              <a:t>Meta:</a:t>
            </a:r>
            <a:r>
              <a:rPr lang="pt-PT" b="1" i="1" dirty="0" smtClean="0">
                <a:solidFill>
                  <a:srgbClr val="0070C0"/>
                </a:solidFill>
              </a:rPr>
              <a:t>  </a:t>
            </a:r>
            <a:r>
              <a:rPr lang="pt-PT" sz="2800" dirty="0"/>
              <a:t>Garantir orientação em relação à prática de atividade física regular  a 100% dos pacientes </a:t>
            </a:r>
            <a:r>
              <a:rPr lang="pt-PT" sz="2800" dirty="0" smtClean="0"/>
              <a:t>hipertensos</a:t>
            </a:r>
            <a:r>
              <a:rPr lang="pt-PT" sz="2800" dirty="0"/>
              <a:t> </a:t>
            </a:r>
            <a:r>
              <a:rPr lang="pt-PT" sz="2800" dirty="0" smtClean="0"/>
              <a:t>e diabéticos.</a:t>
            </a:r>
          </a:p>
          <a:p>
            <a:pPr marL="0" lvl="0" indent="0">
              <a:buNone/>
            </a:pPr>
            <a:r>
              <a:rPr lang="pt-PT" sz="2600" dirty="0" smtClean="0"/>
              <a:t>                - Orientações em consultas e grupos</a:t>
            </a:r>
          </a:p>
          <a:p>
            <a:pPr marL="0" lvl="0" indent="0">
              <a:buNone/>
            </a:pPr>
            <a:r>
              <a:rPr lang="pt-PT" sz="2600" dirty="0" smtClean="0"/>
              <a:t>                - Carência de educador físico 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8545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416824" cy="447036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1299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C:\Users\Microsoft\AppData\Local\Microsoft\Windows\Temporary Internet Files\Content.Word\IMG_457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560840" cy="40304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4728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pt-BR" b="1" i="1" dirty="0" smtClean="0">
                <a:solidFill>
                  <a:schemeClr val="tx1"/>
                </a:solidFill>
                <a:ea typeface="Didot" charset="0"/>
                <a:cs typeface="Times New Roman" pitchFamily="18" charset="0"/>
                <a:sym typeface="Didot" charset="0"/>
              </a:rPr>
              <a:t>Objetivos, Metas e Resultados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4525963"/>
          </a:xfrm>
        </p:spPr>
        <p:txBody>
          <a:bodyPr>
            <a:normAutofit lnSpcReduction="10000"/>
          </a:bodyPr>
          <a:lstStyle/>
          <a:p>
            <a:r>
              <a:rPr lang="pt-BR" b="1" i="1" u="sng" dirty="0">
                <a:solidFill>
                  <a:srgbClr val="0070C0"/>
                </a:solidFill>
              </a:rPr>
              <a:t>Objetivo de promoção da saúde: </a:t>
            </a:r>
            <a:endParaRPr lang="pt-BR" b="1" i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2800" b="1" i="1" dirty="0" smtClean="0"/>
              <a:t>            Promover a saúde de hipertensos e diabéticos.</a:t>
            </a:r>
            <a:endParaRPr lang="pt-BR" sz="2800" dirty="0"/>
          </a:p>
          <a:p>
            <a:pPr lvl="0"/>
            <a:endParaRPr lang="pt-PT" b="1" dirty="0" smtClean="0"/>
          </a:p>
          <a:p>
            <a:pPr lvl="0"/>
            <a:r>
              <a:rPr lang="pt-PT" b="1" i="1" u="sng" dirty="0" smtClean="0">
                <a:solidFill>
                  <a:srgbClr val="0070C0"/>
                </a:solidFill>
              </a:rPr>
              <a:t>Meta: </a:t>
            </a:r>
            <a:r>
              <a:rPr lang="pt-PT" sz="2800" dirty="0" smtClean="0"/>
              <a:t>Garantir </a:t>
            </a:r>
            <a:r>
              <a:rPr lang="pt-PT" sz="2800" dirty="0"/>
              <a:t>orientação  sobre os riscos do tabagismo a 100% dos pacientes </a:t>
            </a:r>
            <a:r>
              <a:rPr lang="pt-PT" sz="2800" dirty="0" smtClean="0"/>
              <a:t>hipertensos e diabéticos.</a:t>
            </a:r>
          </a:p>
          <a:p>
            <a:pPr marL="0" lvl="0" indent="0">
              <a:buNone/>
            </a:pPr>
            <a:r>
              <a:rPr lang="pt-PT" sz="2800" dirty="0" smtClean="0"/>
              <a:t>            - </a:t>
            </a:r>
            <a:r>
              <a:rPr lang="pt-PT" sz="2600" dirty="0" smtClean="0"/>
              <a:t>Orientações em consultas e atividades  comunitárias;</a:t>
            </a:r>
          </a:p>
          <a:p>
            <a:pPr marL="0" lvl="0" indent="0">
              <a:buNone/>
            </a:pPr>
            <a:r>
              <a:rPr lang="pt-PT" sz="2600" dirty="0" smtClean="0"/>
              <a:t>            - Carências de medicações para tratamento</a:t>
            </a:r>
            <a:r>
              <a:rPr lang="pt-PT" sz="2800" dirty="0" smtClean="0"/>
              <a:t>.</a:t>
            </a:r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724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C:\Users\Microsoft\AppData\Local\Microsoft\Windows\Temporary Internet Files\Content.Word\IMG_436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1"/>
            <a:ext cx="7560840" cy="43924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237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C:\Users\Microsoft\Documents\PROVAB\PÓS\Trabalhos pós\Intervenção\sentinelas de saúd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1"/>
            <a:ext cx="7200800" cy="44644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459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pt-BR" b="1" i="1" dirty="0" smtClean="0">
                <a:solidFill>
                  <a:schemeClr val="tx1"/>
                </a:solidFill>
                <a:latin typeface="+mn-lt"/>
                <a:ea typeface="Didot" charset="0"/>
                <a:cs typeface="Times New Roman" pitchFamily="18" charset="0"/>
                <a:sym typeface="Didot" charset="0"/>
              </a:rPr>
              <a:t>Objetivos, Metas e Resultados</a:t>
            </a:r>
            <a:endParaRPr lang="pt-BR" b="1" i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r>
              <a:rPr lang="pt-BR" b="1" i="1" u="sng" dirty="0">
                <a:solidFill>
                  <a:srgbClr val="0070C0"/>
                </a:solidFill>
              </a:rPr>
              <a:t>Objetivo de promoção da saúde: </a:t>
            </a:r>
            <a:endParaRPr lang="pt-BR" b="1" i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2800" b="1" i="1" dirty="0"/>
              <a:t> </a:t>
            </a:r>
            <a:r>
              <a:rPr lang="pt-BR" sz="2800" b="1" i="1" dirty="0" smtClean="0"/>
              <a:t>             Promover </a:t>
            </a:r>
            <a:r>
              <a:rPr lang="pt-BR" sz="2800" b="1" i="1" dirty="0"/>
              <a:t>a saúde de hipertensos e </a:t>
            </a:r>
            <a:r>
              <a:rPr lang="pt-BR" sz="2800" b="1" i="1" dirty="0" smtClean="0"/>
              <a:t>diabéticos.</a:t>
            </a:r>
          </a:p>
          <a:p>
            <a:endParaRPr lang="pt-BR" sz="2800" dirty="0"/>
          </a:p>
          <a:p>
            <a:pPr lvl="0"/>
            <a:r>
              <a:rPr lang="pt-PT" b="1" i="1" u="sng" dirty="0">
                <a:solidFill>
                  <a:srgbClr val="0070C0"/>
                </a:solidFill>
              </a:rPr>
              <a:t>Meta </a:t>
            </a:r>
            <a:r>
              <a:rPr lang="pt-PT" b="1" i="1" u="sng" dirty="0" smtClean="0">
                <a:solidFill>
                  <a:srgbClr val="0070C0"/>
                </a:solidFill>
              </a:rPr>
              <a:t>:</a:t>
            </a:r>
            <a:r>
              <a:rPr lang="pt-PT" sz="2800" b="1" dirty="0" smtClean="0"/>
              <a:t> </a:t>
            </a:r>
            <a:r>
              <a:rPr lang="pt-PT" sz="2800" dirty="0"/>
              <a:t>Garantir orientação  sobre higiene bucal a 100% dos pacientes </a:t>
            </a:r>
            <a:r>
              <a:rPr lang="pt-PT" sz="2800" dirty="0" smtClean="0"/>
              <a:t>hipertensos e diabéticos.</a:t>
            </a:r>
          </a:p>
          <a:p>
            <a:pPr marL="0" lv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 smtClean="0"/>
              <a:t>            </a:t>
            </a:r>
            <a:r>
              <a:rPr lang="pt-BR" sz="2600" dirty="0" smtClean="0"/>
              <a:t>- Orientações em consultas com médica, odontóloga e em atividades dos grupos.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6648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Discussão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Importância da Intervenção para a equipe: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Trabalho integrado</a:t>
            </a:r>
          </a:p>
          <a:p>
            <a:pPr>
              <a:buFontTx/>
              <a:buChar char="-"/>
            </a:pPr>
            <a:r>
              <a:rPr lang="it-IT" altLang="pt-BR" dirty="0" smtClean="0">
                <a:ea typeface="Palatino" charset="0"/>
                <a:cs typeface="Times New Roman" pitchFamily="18" charset="0"/>
                <a:sym typeface="Palatino" charset="0"/>
              </a:rPr>
              <a:t>Descentralição do atendimento voltado ao </a:t>
            </a:r>
            <a:r>
              <a:rPr lang="it-IT" altLang="pt-BR" dirty="0">
                <a:ea typeface="Palatino" charset="0"/>
                <a:cs typeface="Times New Roman" pitchFamily="18" charset="0"/>
                <a:sym typeface="Palatino" charset="0"/>
              </a:rPr>
              <a:t>médico como </a:t>
            </a:r>
            <a:r>
              <a:rPr lang="it-IT" altLang="pt-BR" dirty="0" smtClean="0">
                <a:ea typeface="Palatino" charset="0"/>
                <a:cs typeface="Times New Roman" pitchFamily="18" charset="0"/>
                <a:sym typeface="Palatino" charset="0"/>
              </a:rPr>
              <a:t>cuidador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Capacitação</a:t>
            </a:r>
          </a:p>
          <a:p>
            <a:pPr>
              <a:buFontTx/>
              <a:buChar char="-"/>
            </a:pPr>
            <a:r>
              <a:rPr lang="pt-BR" dirty="0" smtClean="0"/>
              <a:t>Qualificação dos atendimentos</a:t>
            </a:r>
          </a:p>
          <a:p>
            <a:pPr>
              <a:buFontTx/>
              <a:buChar char="-"/>
            </a:pPr>
            <a:r>
              <a:rPr lang="pt-BR" dirty="0" smtClean="0"/>
              <a:t>Reconhecimento profissional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1875263" cy="128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7484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Discussão: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Importância da Intervenção para o Serviço:</a:t>
            </a:r>
          </a:p>
          <a:p>
            <a:pPr>
              <a:buFontTx/>
              <a:buChar char="-"/>
            </a:pPr>
            <a:r>
              <a:rPr lang="pt-BR" dirty="0" smtClean="0"/>
              <a:t>Protocolo de atendimento: serviço organizado e dinâmico</a:t>
            </a:r>
          </a:p>
          <a:p>
            <a:pPr>
              <a:buFontTx/>
              <a:buChar char="-"/>
            </a:pPr>
            <a:r>
              <a:rPr lang="pt-BR" dirty="0" smtClean="0"/>
              <a:t>Ampliação da cobertura a HAS e DM</a:t>
            </a:r>
          </a:p>
          <a:p>
            <a:pPr>
              <a:buFontTx/>
              <a:buChar char="-"/>
            </a:pPr>
            <a:r>
              <a:rPr lang="pt-BR" dirty="0" smtClean="0"/>
              <a:t>Agendamento de consultas e redução do atendimento a demanda espontânea</a:t>
            </a:r>
          </a:p>
          <a:p>
            <a:pPr>
              <a:buFontTx/>
              <a:buChar char="-"/>
            </a:pPr>
            <a:r>
              <a:rPr lang="pt-BR" dirty="0" smtClean="0"/>
              <a:t>Melhoria dos registros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875263" cy="128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6358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Discussão: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Importância da Intervenção para a Comunidade:</a:t>
            </a:r>
          </a:p>
          <a:p>
            <a:pPr>
              <a:buFontTx/>
              <a:buChar char="-"/>
            </a:pPr>
            <a:r>
              <a:rPr lang="pt-BR" dirty="0" smtClean="0"/>
              <a:t>Percepção de melhorias no atendimento prestado</a:t>
            </a:r>
          </a:p>
          <a:p>
            <a:pPr>
              <a:buFontTx/>
              <a:buChar char="-"/>
            </a:pPr>
            <a:r>
              <a:rPr lang="pt-BR" dirty="0" smtClean="0"/>
              <a:t>Hipertensos e diabéticos satisfeitos</a:t>
            </a:r>
          </a:p>
          <a:p>
            <a:pPr>
              <a:buFontTx/>
              <a:buChar char="-"/>
            </a:pPr>
            <a:r>
              <a:rPr lang="pt-BR" dirty="0" smtClean="0"/>
              <a:t>Pacientes com níveis de PA e HGT controlados</a:t>
            </a:r>
          </a:p>
          <a:p>
            <a:pPr>
              <a:buFontTx/>
              <a:buChar char="-"/>
            </a:pPr>
            <a:r>
              <a:rPr lang="pt-BR" dirty="0" smtClean="0"/>
              <a:t>Grande aderência nas reuniões de grupos</a:t>
            </a:r>
          </a:p>
          <a:p>
            <a:pPr>
              <a:buFontTx/>
              <a:buChar char="-"/>
            </a:pPr>
            <a:r>
              <a:rPr lang="pt-BR" dirty="0" smtClean="0"/>
              <a:t>Ênfase na prevenção 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1875263" cy="128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65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pt-BR" sz="2800" dirty="0" smtClean="0"/>
              <a:t>Interior do município de Júlio de Castilhos;</a:t>
            </a:r>
          </a:p>
          <a:p>
            <a:pPr marL="0" indent="0">
              <a:buNone/>
            </a:pPr>
            <a:endParaRPr lang="pt-BR" sz="2800" dirty="0" smtClean="0"/>
          </a:p>
          <a:p>
            <a:pPr>
              <a:buFontTx/>
              <a:buChar char="-"/>
            </a:pPr>
            <a:r>
              <a:rPr lang="pt-BR" sz="2800" dirty="0" smtClean="0"/>
              <a:t>Predomínio de área rural;</a:t>
            </a:r>
          </a:p>
          <a:p>
            <a:pPr marL="0" indent="0">
              <a:buNone/>
            </a:pPr>
            <a:endParaRPr lang="pt-BR" sz="2800" dirty="0" smtClean="0"/>
          </a:p>
          <a:p>
            <a:pPr>
              <a:buFontTx/>
              <a:buChar char="-"/>
            </a:pPr>
            <a:r>
              <a:rPr lang="pt-BR" sz="2800" dirty="0" smtClean="0"/>
              <a:t>3 áreas com população </a:t>
            </a:r>
            <a:r>
              <a:rPr lang="pt-BR" sz="2800" dirty="0" err="1" smtClean="0"/>
              <a:t>adscrita</a:t>
            </a:r>
            <a:r>
              <a:rPr lang="pt-BR" sz="2800" dirty="0" smtClean="0"/>
              <a:t> e 1 sem cadastramento de usuários;</a:t>
            </a:r>
          </a:p>
          <a:p>
            <a:pPr marL="0" indent="0">
              <a:buNone/>
            </a:pPr>
            <a:endParaRPr lang="pt-BR" sz="2800" dirty="0" smtClean="0"/>
          </a:p>
          <a:p>
            <a:pPr>
              <a:buFontTx/>
              <a:buChar char="-"/>
            </a:pPr>
            <a:r>
              <a:rPr lang="pt-BR" sz="2800" dirty="0" smtClean="0"/>
              <a:t>1500 pessoas, em média (1284 </a:t>
            </a:r>
            <a:r>
              <a:rPr lang="pt-BR" sz="2800" dirty="0" smtClean="0"/>
              <a:t>cadastrados</a:t>
            </a:r>
            <a:r>
              <a:rPr lang="pt-BR" sz="2800" dirty="0" smtClean="0"/>
              <a:t>);</a:t>
            </a:r>
          </a:p>
          <a:p>
            <a:pPr marL="0" indent="0">
              <a:buNone/>
            </a:pPr>
            <a:endParaRPr lang="pt-BR" sz="2800" dirty="0" smtClean="0"/>
          </a:p>
          <a:p>
            <a:pPr>
              <a:buFontTx/>
              <a:buChar char="-"/>
            </a:pPr>
            <a:r>
              <a:rPr lang="pt-BR" sz="2800" dirty="0" smtClean="0"/>
              <a:t>227 hipertensos*     - 50 diabéticos*;</a:t>
            </a:r>
          </a:p>
          <a:p>
            <a:pPr marL="0" indent="0">
              <a:buNone/>
            </a:pPr>
            <a:endParaRPr lang="pt-BR" sz="2800" dirty="0" smtClean="0"/>
          </a:p>
          <a:p>
            <a:pPr>
              <a:buFontTx/>
              <a:buChar char="-"/>
            </a:pPr>
            <a:r>
              <a:rPr lang="pt-BR" sz="2800" dirty="0" smtClean="0"/>
              <a:t>3 área de diferentes aspectos </a:t>
            </a:r>
            <a:r>
              <a:rPr lang="pt-BR" sz="2800" dirty="0" smtClean="0"/>
              <a:t>socioeconômicos </a:t>
            </a:r>
            <a:r>
              <a:rPr lang="pt-BR" sz="2800" dirty="0" smtClean="0"/>
              <a:t>e diferentes </a:t>
            </a:r>
            <a:r>
              <a:rPr lang="pt-BR" sz="2800" dirty="0" smtClean="0"/>
              <a:t>distribuições de </a:t>
            </a:r>
            <a:r>
              <a:rPr lang="pt-BR" sz="2800" dirty="0" smtClean="0"/>
              <a:t>faixa etária</a:t>
            </a:r>
          </a:p>
          <a:p>
            <a:pPr>
              <a:buFontTx/>
              <a:buChar char="-"/>
            </a:pPr>
            <a:endParaRPr lang="pt-BR" dirty="0" smtClean="0"/>
          </a:p>
        </p:txBody>
      </p:sp>
      <p:sp>
        <p:nvSpPr>
          <p:cNvPr id="4" name="Retângulo 3"/>
          <p:cNvSpPr/>
          <p:nvPr/>
        </p:nvSpPr>
        <p:spPr>
          <a:xfrm>
            <a:off x="2339752" y="260648"/>
            <a:ext cx="4248472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i="1" dirty="0">
                <a:solidFill>
                  <a:srgbClr val="0070C0"/>
                </a:solidFill>
              </a:rPr>
              <a:t>PACS VAL DE SERRA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511" y="1412776"/>
            <a:ext cx="1372924" cy="94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8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pt-BR" b="1" i="1" dirty="0" smtClean="0"/>
              <a:t>Discussão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328592"/>
          </a:xfrm>
        </p:spPr>
        <p:txBody>
          <a:bodyPr>
            <a:normAutofit fontScale="77500" lnSpcReduction="20000"/>
          </a:bodyPr>
          <a:lstStyle/>
          <a:p>
            <a:pPr defTabSz="584200">
              <a:spcBef>
                <a:spcPts val="4200"/>
              </a:spcBef>
              <a:buClr>
                <a:srgbClr val="5C86B9"/>
              </a:buClr>
              <a:buSzPct val="70000"/>
            </a:pPr>
            <a:r>
              <a:rPr lang="it-IT" altLang="pt-BR" sz="4000" b="1" dirty="0" smtClean="0">
                <a:ea typeface="Palatino" charset="0"/>
                <a:cs typeface="Times New Roman" pitchFamily="18" charset="0"/>
                <a:sym typeface="Palatino" charset="0"/>
              </a:rPr>
              <a:t>Incorporação da Intervenção a Rotina da UBS:</a:t>
            </a:r>
          </a:p>
          <a:p>
            <a:pPr defTabSz="584200">
              <a:spcBef>
                <a:spcPts val="4200"/>
              </a:spcBef>
              <a:buClr>
                <a:srgbClr val="5C86B9"/>
              </a:buClr>
              <a:buSzPct val="70000"/>
              <a:buFontTx/>
              <a:buChar char="-"/>
            </a:pPr>
            <a:r>
              <a:rPr lang="it-IT" altLang="pt-BR" sz="4000" dirty="0" smtClean="0">
                <a:ea typeface="Palatino" charset="0"/>
                <a:cs typeface="Times New Roman" pitchFamily="18" charset="0"/>
                <a:sym typeface="Palatino" charset="0"/>
              </a:rPr>
              <a:t>Manter um cronograma de atividade em educação em saúde ;</a:t>
            </a:r>
          </a:p>
          <a:p>
            <a:pPr defTabSz="584200">
              <a:spcBef>
                <a:spcPts val="4200"/>
              </a:spcBef>
              <a:buClr>
                <a:srgbClr val="5C86B9"/>
              </a:buClr>
              <a:buSzPct val="70000"/>
              <a:buFontTx/>
              <a:buChar char="-"/>
            </a:pPr>
            <a:r>
              <a:rPr lang="it-IT" altLang="pt-BR" sz="4000" dirty="0" smtClean="0">
                <a:ea typeface="Palatino" charset="0"/>
                <a:cs typeface="Times New Roman" pitchFamily="18" charset="0"/>
                <a:sym typeface="Palatino" charset="0"/>
              </a:rPr>
              <a:t>Seguir o check-list de orientações, exames, encaminhamentos, registros em todas as primeiras consultas;</a:t>
            </a:r>
          </a:p>
          <a:p>
            <a:pPr defTabSz="584200">
              <a:spcBef>
                <a:spcPts val="4200"/>
              </a:spcBef>
              <a:buClr>
                <a:srgbClr val="5C86B9"/>
              </a:buClr>
              <a:buSzPct val="70000"/>
              <a:buFontTx/>
              <a:buChar char="-"/>
            </a:pPr>
            <a:r>
              <a:rPr lang="it-IT" altLang="pt-BR" sz="4000" dirty="0" smtClean="0">
                <a:ea typeface="Palatino" charset="0"/>
                <a:cs typeface="Times New Roman" pitchFamily="18" charset="0"/>
                <a:sym typeface="Palatino" charset="0"/>
              </a:rPr>
              <a:t>Priorizar mais as consultas com agendamento eletivo, em detrimento da demanda espontânea;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0153"/>
            <a:ext cx="1656184" cy="11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2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584200">
              <a:spcBef>
                <a:spcPts val="4200"/>
              </a:spcBef>
              <a:buClr>
                <a:srgbClr val="5C86B9"/>
              </a:buClr>
              <a:buSzPct val="70000"/>
              <a:buFontTx/>
              <a:buChar char="-"/>
            </a:pPr>
            <a:r>
              <a:rPr lang="it-IT" altLang="pt-BR" dirty="0">
                <a:ea typeface="Palatino" charset="0"/>
                <a:cs typeface="Times New Roman" pitchFamily="18" charset="0"/>
                <a:sym typeface="Palatino" charset="0"/>
              </a:rPr>
              <a:t>Educação Popular e maior engajamento da comunidade;</a:t>
            </a:r>
          </a:p>
          <a:p>
            <a:pPr defTabSz="584200">
              <a:spcBef>
                <a:spcPts val="4200"/>
              </a:spcBef>
              <a:buClr>
                <a:srgbClr val="5C86B9"/>
              </a:buClr>
              <a:buSzPct val="70000"/>
              <a:buFontTx/>
              <a:buChar char="-"/>
            </a:pPr>
            <a:r>
              <a:rPr lang="it-IT" altLang="pt-BR" dirty="0">
                <a:ea typeface="Palatino" charset="0"/>
                <a:cs typeface="Times New Roman" pitchFamily="18" charset="0"/>
                <a:sym typeface="Palatino" charset="0"/>
              </a:rPr>
              <a:t>Apoio do gestor municipal: exames, medicamentos e transporte</a:t>
            </a:r>
          </a:p>
          <a:p>
            <a:pPr defTabSz="584200">
              <a:spcBef>
                <a:spcPts val="4200"/>
              </a:spcBef>
              <a:buClr>
                <a:srgbClr val="5C86B9"/>
              </a:buClr>
              <a:buSzPct val="70000"/>
              <a:buFontTx/>
              <a:buChar char="-"/>
            </a:pPr>
            <a:r>
              <a:rPr lang="it-IT" altLang="pt-BR" dirty="0">
                <a:ea typeface="Palatino" charset="0"/>
                <a:cs typeface="Times New Roman" pitchFamily="18" charset="0"/>
                <a:sym typeface="Palatino" charset="0"/>
              </a:rPr>
              <a:t>Realizar atividades semelhantes nas áreas de puericultura e atenção a gestantes</a:t>
            </a:r>
            <a:endParaRPr lang="pt-BR" dirty="0"/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875263" cy="128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8315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Reflexão Crítica do Processo de Aprendizagem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 marL="508000" indent="-508000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 charset="0"/>
              <a:buChar char="✤"/>
            </a:pPr>
            <a:r>
              <a:rPr lang="it-IT" altLang="pt-BR" sz="2800" dirty="0" smtClean="0">
                <a:cs typeface="Times New Roman" pitchFamily="18" charset="0"/>
                <a:sym typeface="Times New Roman" pitchFamily="18" charset="0"/>
              </a:rPr>
              <a:t>Curso foi demasiadamente trabalhoso;</a:t>
            </a:r>
          </a:p>
          <a:p>
            <a:pPr marL="508000" indent="-508000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 charset="0"/>
              <a:buChar char="✤"/>
            </a:pPr>
            <a:r>
              <a:rPr lang="it-IT" altLang="pt-BR" sz="2800" dirty="0" smtClean="0">
                <a:cs typeface="Times New Roman" pitchFamily="18" charset="0"/>
                <a:sym typeface="Times New Roman" pitchFamily="18" charset="0"/>
              </a:rPr>
              <a:t>Desafio profissional e pessoal;</a:t>
            </a:r>
          </a:p>
          <a:p>
            <a:pPr marL="508000" indent="-508000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 charset="0"/>
              <a:buChar char="✤"/>
            </a:pPr>
            <a:r>
              <a:rPr lang="it-IT" altLang="pt-BR" sz="2800" dirty="0" smtClean="0">
                <a:cs typeface="Times New Roman" pitchFamily="18" charset="0"/>
                <a:sym typeface="Times New Roman" pitchFamily="18" charset="0"/>
              </a:rPr>
              <a:t>Ótimas as revisões clínicas e casos clínicos, com grande aproveitamento;</a:t>
            </a:r>
          </a:p>
          <a:p>
            <a:pPr marL="508000" indent="-508000" defTabSz="584200">
              <a:spcBef>
                <a:spcPts val="4200"/>
              </a:spcBef>
              <a:buClr>
                <a:srgbClr val="5C86B9"/>
              </a:buClr>
              <a:buSzPct val="70000"/>
              <a:buFont typeface="Zapf Dingbats" charset="0"/>
              <a:buChar char="✤"/>
            </a:pPr>
            <a:r>
              <a:rPr lang="it-IT" altLang="pt-BR" sz="2800" dirty="0" smtClean="0">
                <a:cs typeface="Times New Roman" pitchFamily="18" charset="0"/>
                <a:sym typeface="Times New Roman" pitchFamily="18" charset="0"/>
              </a:rPr>
              <a:t>Visão mais ‘preventiva’ dos cuidados em saúde.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47311"/>
            <a:ext cx="1875263" cy="128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7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 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 </a:t>
            </a:r>
            <a:r>
              <a:rPr lang="pt-BR" sz="4000" b="1" i="1" dirty="0" smtClean="0"/>
              <a:t>Obrigada!</a:t>
            </a:r>
          </a:p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endParaRPr lang="pt-BR" b="1" dirty="0" smtClean="0"/>
          </a:p>
          <a:p>
            <a:pPr marL="0" indent="0" algn="ctr">
              <a:buNone/>
            </a:pPr>
            <a:r>
              <a:rPr lang="pt-BR" sz="2400" b="1" dirty="0" smtClean="0"/>
              <a:t>                                                        Ariane</a:t>
            </a:r>
            <a:endParaRPr lang="pt-BR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12776"/>
            <a:ext cx="1875263" cy="128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2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72816"/>
            <a:ext cx="8424936" cy="485313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t-BR" u="sng" dirty="0" smtClean="0">
                <a:solidFill>
                  <a:srgbClr val="0070C0"/>
                </a:solidFill>
              </a:rPr>
              <a:t> </a:t>
            </a:r>
            <a:endParaRPr lang="pt-BR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pt-BR" sz="3800" dirty="0" smtClean="0"/>
              <a:t>2 UBS</a:t>
            </a:r>
          </a:p>
          <a:p>
            <a:pPr>
              <a:buFontTx/>
              <a:buChar char="-"/>
            </a:pPr>
            <a:r>
              <a:rPr lang="pt-BR" sz="3800" dirty="0" smtClean="0"/>
              <a:t>1 Unidade Móvel de Saúde</a:t>
            </a:r>
          </a:p>
          <a:p>
            <a:pPr>
              <a:buFontTx/>
              <a:buChar char="-"/>
            </a:pPr>
            <a:r>
              <a:rPr lang="pt-BR" sz="3800" dirty="0" smtClean="0"/>
              <a:t>3 Distritos: </a:t>
            </a:r>
            <a:r>
              <a:rPr lang="pt-BR" sz="3800" dirty="0"/>
              <a:t> </a:t>
            </a:r>
            <a:r>
              <a:rPr lang="pt-BR" sz="3800" dirty="0" smtClean="0">
                <a:solidFill>
                  <a:srgbClr val="FF0000"/>
                </a:solidFill>
              </a:rPr>
              <a:t>-</a:t>
            </a:r>
            <a:r>
              <a:rPr lang="pt-BR" sz="3800" i="1" dirty="0" smtClean="0">
                <a:solidFill>
                  <a:srgbClr val="FF0000"/>
                </a:solidFill>
              </a:rPr>
              <a:t>Val de Serra</a:t>
            </a:r>
          </a:p>
          <a:p>
            <a:pPr marL="0" indent="0">
              <a:buNone/>
            </a:pPr>
            <a:r>
              <a:rPr lang="pt-BR" sz="3800" i="1" dirty="0">
                <a:solidFill>
                  <a:srgbClr val="FF0000"/>
                </a:solidFill>
              </a:rPr>
              <a:t> </a:t>
            </a:r>
            <a:r>
              <a:rPr lang="pt-BR" sz="3800" i="1" dirty="0" smtClean="0">
                <a:solidFill>
                  <a:srgbClr val="FF0000"/>
                </a:solidFill>
              </a:rPr>
              <a:t>                         </a:t>
            </a:r>
            <a:r>
              <a:rPr lang="pt-BR" sz="3800" i="1" dirty="0" smtClean="0">
                <a:solidFill>
                  <a:srgbClr val="FF0000"/>
                </a:solidFill>
              </a:rPr>
              <a:t>- </a:t>
            </a:r>
            <a:r>
              <a:rPr lang="pt-BR" sz="3800" i="1" dirty="0" smtClean="0">
                <a:solidFill>
                  <a:srgbClr val="FF0000"/>
                </a:solidFill>
              </a:rPr>
              <a:t>Três Mártires</a:t>
            </a:r>
          </a:p>
          <a:p>
            <a:pPr marL="0" indent="0">
              <a:buNone/>
            </a:pPr>
            <a:r>
              <a:rPr lang="pt-BR" sz="3800" i="1" dirty="0">
                <a:solidFill>
                  <a:srgbClr val="FF0000"/>
                </a:solidFill>
              </a:rPr>
              <a:t> </a:t>
            </a:r>
            <a:r>
              <a:rPr lang="pt-BR" sz="3800" i="1" dirty="0" smtClean="0">
                <a:solidFill>
                  <a:srgbClr val="FF0000"/>
                </a:solidFill>
              </a:rPr>
              <a:t>                         </a:t>
            </a:r>
            <a:r>
              <a:rPr lang="pt-BR" sz="3800" i="1" dirty="0" smtClean="0">
                <a:solidFill>
                  <a:srgbClr val="FF0000"/>
                </a:solidFill>
              </a:rPr>
              <a:t>- </a:t>
            </a:r>
            <a:r>
              <a:rPr lang="pt-BR" sz="3800" i="1" dirty="0" smtClean="0">
                <a:solidFill>
                  <a:srgbClr val="FF0000"/>
                </a:solidFill>
              </a:rPr>
              <a:t>Alvorada</a:t>
            </a:r>
          </a:p>
          <a:p>
            <a:pPr marL="0" indent="0">
              <a:buNone/>
            </a:pPr>
            <a:endParaRPr lang="pt-BR" sz="3800" i="1" dirty="0" smtClean="0"/>
          </a:p>
          <a:p>
            <a:pPr algn="just">
              <a:buFontTx/>
              <a:buChar char="-"/>
            </a:pPr>
            <a:r>
              <a:rPr lang="pt-BR" sz="3800" dirty="0" smtClean="0"/>
              <a:t>Composição da Equipe de Saúde : 1 médica, 1 enfermeira, 2 técnicas de enfermagem, 1 odontóloga, 2 auxiliares de serviços e 3 ACS.</a:t>
            </a:r>
          </a:p>
          <a:p>
            <a:pPr>
              <a:buFontTx/>
              <a:buChar char="-"/>
            </a:pPr>
            <a:endParaRPr lang="pt-BR" sz="3800" dirty="0" smtClean="0"/>
          </a:p>
          <a:p>
            <a:pPr>
              <a:buFontTx/>
              <a:buChar char="-"/>
            </a:pPr>
            <a:r>
              <a:rPr lang="pt-BR" sz="3800" dirty="0" smtClean="0"/>
              <a:t>Estrutura Física da sede do PACS</a:t>
            </a:r>
            <a:endParaRPr lang="pt-BR" sz="3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42672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57795"/>
            <a:ext cx="2160240" cy="148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88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u="sng" dirty="0" smtClean="0"/>
              <a:t>Equipe de Saúde do PACS Val de Serra</a:t>
            </a:r>
            <a:endParaRPr lang="pt-BR" i="1" u="sng" dirty="0"/>
          </a:p>
        </p:txBody>
      </p:sp>
      <p:pic>
        <p:nvPicPr>
          <p:cNvPr id="4" name="Imagem 3" descr="https://fbcdn-sphotos-h-a.akamaihd.net/hphotos-ak-xpa1/v/t34.0-12/10893738_774971769249570_1756560885_n.jpg?oh=75c8c207d48e02083776a3f4f9eccc2f&amp;oe=54AF4744&amp;__gda__=1420843236_723b0ff6dfae3c1f0a10990a39e3c92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624736" cy="42860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783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68558" cy="456937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803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pt-BR" b="1" i="1" dirty="0" smtClean="0"/>
              <a:t>Introdução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marL="0" indent="0" algn="just" defTabSz="584200">
              <a:spcBef>
                <a:spcPts val="4200"/>
              </a:spcBef>
              <a:buClr>
                <a:srgbClr val="5C86B9"/>
              </a:buClr>
              <a:buSzPct val="70000"/>
              <a:buNone/>
            </a:pPr>
            <a:r>
              <a:rPr lang="it-IT" altLang="pt-BR" sz="2800" b="1" dirty="0" smtClean="0">
                <a:solidFill>
                  <a:schemeClr val="accent1"/>
                </a:solidFill>
                <a:cs typeface="Times New Roman" pitchFamily="18" charset="0"/>
                <a:sym typeface="Times New Roman" pitchFamily="18" charset="0"/>
              </a:rPr>
              <a:t>Antes da Intervenção:</a:t>
            </a:r>
          </a:p>
          <a:p>
            <a:pPr algn="just" defTabSz="584200">
              <a:spcBef>
                <a:spcPts val="4200"/>
              </a:spcBef>
              <a:buClr>
                <a:srgbClr val="5C86B9"/>
              </a:buClr>
              <a:buSzPct val="70000"/>
              <a:buFontTx/>
              <a:buChar char="-"/>
            </a:pPr>
            <a:r>
              <a:rPr lang="it-IT" altLang="pt-BR" sz="2800" dirty="0" smtClean="0">
                <a:cs typeface="Times New Roman" pitchFamily="18" charset="0"/>
                <a:sym typeface="Times New Roman" pitchFamily="18" charset="0"/>
              </a:rPr>
              <a:t>Pacientes desassistidos: receitas desatualizadas, sem avaliação clínica e laboratorial</a:t>
            </a:r>
          </a:p>
          <a:p>
            <a:pPr algn="just" defTabSz="584200">
              <a:spcBef>
                <a:spcPts val="4200"/>
              </a:spcBef>
              <a:buClr>
                <a:srgbClr val="5C86B9"/>
              </a:buClr>
              <a:buSzPct val="70000"/>
              <a:buFontTx/>
              <a:buChar char="-"/>
            </a:pPr>
            <a:r>
              <a:rPr lang="it-IT" altLang="pt-BR" sz="2800" dirty="0" smtClean="0">
                <a:cs typeface="Times New Roman" pitchFamily="18" charset="0"/>
                <a:sym typeface="Times New Roman" pitchFamily="18" charset="0"/>
              </a:rPr>
              <a:t>Tratamentos inadequados, mantendo níveis de PA e HGT elevados</a:t>
            </a:r>
          </a:p>
          <a:p>
            <a:pPr algn="just" defTabSz="584200">
              <a:spcBef>
                <a:spcPts val="4200"/>
              </a:spcBef>
              <a:buClr>
                <a:srgbClr val="5C86B9"/>
              </a:buClr>
              <a:buSzPct val="70000"/>
              <a:buFontTx/>
              <a:buChar char="-"/>
            </a:pPr>
            <a:r>
              <a:rPr lang="it-IT" altLang="pt-BR" sz="2800" dirty="0" smtClean="0">
                <a:cs typeface="Times New Roman" pitchFamily="18" charset="0"/>
                <a:sym typeface="Times New Roman" pitchFamily="18" charset="0"/>
              </a:rPr>
              <a:t>Inexistência de agendamento de consultas</a:t>
            </a:r>
          </a:p>
          <a:p>
            <a:pPr algn="just" defTabSz="584200">
              <a:spcBef>
                <a:spcPts val="4200"/>
              </a:spcBef>
              <a:buClr>
                <a:srgbClr val="5C86B9"/>
              </a:buClr>
              <a:buSzPct val="70000"/>
              <a:buFontTx/>
              <a:buChar char="-"/>
            </a:pPr>
            <a:r>
              <a:rPr lang="it-IT" altLang="pt-BR" sz="2800" dirty="0" smtClean="0">
                <a:cs typeface="Times New Roman" pitchFamily="18" charset="0"/>
                <a:sym typeface="Times New Roman" pitchFamily="18" charset="0"/>
              </a:rPr>
              <a:t>Atendimento voltados a doenças agudas</a:t>
            </a:r>
          </a:p>
          <a:p>
            <a:pPr algn="just" defTabSz="584200">
              <a:spcBef>
                <a:spcPts val="4200"/>
              </a:spcBef>
              <a:buClr>
                <a:srgbClr val="5C86B9"/>
              </a:buClr>
              <a:buSzPct val="70000"/>
              <a:buFontTx/>
              <a:buChar char="-"/>
            </a:pPr>
            <a:r>
              <a:rPr lang="it-IT" altLang="pt-BR" sz="2800" dirty="0" smtClean="0">
                <a:cs typeface="Times New Roman" pitchFamily="18" charset="0"/>
                <a:sym typeface="Times New Roman" pitchFamily="18" charset="0"/>
              </a:rPr>
              <a:t>Cadastro do HIPERDIA/SIAB desatualizados</a:t>
            </a:r>
          </a:p>
          <a:p>
            <a:pPr algn="just" defTabSz="584200">
              <a:spcBef>
                <a:spcPts val="4200"/>
              </a:spcBef>
              <a:buClr>
                <a:srgbClr val="5C86B9"/>
              </a:buClr>
              <a:buSzPct val="70000"/>
              <a:buFontTx/>
              <a:buChar char="-"/>
            </a:pPr>
            <a:endParaRPr lang="it-IT" altLang="pt-BR" sz="2800" dirty="0" smtClean="0">
              <a:cs typeface="Times New Roman" pitchFamily="18" charset="0"/>
              <a:sym typeface="Times New Roman" pitchFamily="18" charset="0"/>
            </a:endParaRP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5"/>
            <a:ext cx="1800200" cy="123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2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Introdução de um protocolo de atendimentos aos pacientes com HAS e DM  para melhora do perfil de saúde do local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4665"/>
            <a:ext cx="1728192" cy="118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6181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1197</Words>
  <Application>Microsoft Office PowerPoint</Application>
  <PresentationFormat>Apresentação na tela (4:3)</PresentationFormat>
  <Paragraphs>265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Tema do Office</vt:lpstr>
      <vt:lpstr>Apresentação do PowerPoint</vt:lpstr>
      <vt:lpstr>Introdução</vt:lpstr>
      <vt:lpstr>Introdução</vt:lpstr>
      <vt:lpstr>Apresentação do PowerPoint</vt:lpstr>
      <vt:lpstr>Apresentação do PowerPoint</vt:lpstr>
      <vt:lpstr>Equipe de Saúde do PACS Val de Serra</vt:lpstr>
      <vt:lpstr>Apresentação do PowerPoint</vt:lpstr>
      <vt:lpstr>Introdução</vt:lpstr>
      <vt:lpstr>Introdução</vt:lpstr>
      <vt:lpstr>Objetivos</vt:lpstr>
      <vt:lpstr>Metodologia</vt:lpstr>
      <vt:lpstr>Metodologia</vt:lpstr>
      <vt:lpstr>Metodologia</vt:lpstr>
      <vt:lpstr>Metodologia</vt:lpstr>
      <vt:lpstr>Metodologia</vt:lpstr>
      <vt:lpstr>Metodologia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Apresentação do PowerPoint</vt:lpstr>
      <vt:lpstr>Apresentação do PowerPoint</vt:lpstr>
      <vt:lpstr>Objetivos, Metas e Resultados</vt:lpstr>
      <vt:lpstr>Apresentação do PowerPoint</vt:lpstr>
      <vt:lpstr>Apresentação do PowerPoint</vt:lpstr>
      <vt:lpstr>Objetivos, Metas e Resultados</vt:lpstr>
      <vt:lpstr>Discussão</vt:lpstr>
      <vt:lpstr>Discussão:</vt:lpstr>
      <vt:lpstr>Discussão:</vt:lpstr>
      <vt:lpstr>Discussão</vt:lpstr>
      <vt:lpstr>Apresentação do PowerPoint</vt:lpstr>
      <vt:lpstr>Reflexão Crítica do Processo de Aprendizagem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</dc:creator>
  <cp:lastModifiedBy>Microsoft</cp:lastModifiedBy>
  <cp:revision>70</cp:revision>
  <dcterms:created xsi:type="dcterms:W3CDTF">2015-01-18T16:17:09Z</dcterms:created>
  <dcterms:modified xsi:type="dcterms:W3CDTF">2015-01-22T20:16:10Z</dcterms:modified>
</cp:coreProperties>
</file>