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72" r:id="rId7"/>
    <p:sldId id="286" r:id="rId8"/>
    <p:sldId id="285" r:id="rId9"/>
    <p:sldId id="287" r:id="rId10"/>
    <p:sldId id="284" r:id="rId11"/>
    <p:sldId id="283" r:id="rId12"/>
    <p:sldId id="289" r:id="rId13"/>
    <p:sldId id="290" r:id="rId14"/>
    <p:sldId id="282" r:id="rId15"/>
    <p:sldId id="281" r:id="rId16"/>
    <p:sldId id="291" r:id="rId17"/>
    <p:sldId id="292" r:id="rId18"/>
    <p:sldId id="264" r:id="rId19"/>
    <p:sldId id="280" r:id="rId20"/>
    <p:sldId id="265" r:id="rId21"/>
    <p:sldId id="26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1672792170379006E-2"/>
          <c:y val="0.10130814425292951"/>
          <c:w val="0.88371753913647833"/>
          <c:h val="0.78928282200265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0.22162162162162163</c:v>
                </c:pt>
                <c:pt idx="1">
                  <c:v>0.49729729729729732</c:v>
                </c:pt>
                <c:pt idx="2">
                  <c:v>0.65945945945945972</c:v>
                </c:pt>
                <c:pt idx="3">
                  <c:v>0.7081081081081082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4976"/>
        <c:axId val="32816512"/>
      </c:barChart>
      <c:catAx>
        <c:axId val="3281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16512"/>
        <c:crosses val="autoZero"/>
        <c:auto val="1"/>
        <c:lblAlgn val="ctr"/>
        <c:lblOffset val="100"/>
        <c:noMultiLvlLbl val="0"/>
      </c:catAx>
      <c:valAx>
        <c:axId val="328165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8149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32173631005473"/>
          <c:y val="0.21584619046994233"/>
          <c:w val="0.86607785141636284"/>
          <c:h val="0.70459732841478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buscas realizadas aos escolares moradores da área de abrangência da unidade de saúde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Indicadores!$D$25:$G$25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Indicadores!$D$26:$G$26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61216"/>
        <c:axId val="33563008"/>
      </c:barChart>
      <c:catAx>
        <c:axId val="335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3563008"/>
        <c:crosses val="autoZero"/>
        <c:auto val="1"/>
        <c:lblAlgn val="ctr"/>
        <c:lblOffset val="100"/>
        <c:noMultiLvlLbl val="0"/>
      </c:catAx>
      <c:valAx>
        <c:axId val="335630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35612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0.22162162162162161</c:v>
                </c:pt>
                <c:pt idx="1">
                  <c:v>0.48648648648648657</c:v>
                </c:pt>
                <c:pt idx="2">
                  <c:v>0.64864864864864891</c:v>
                </c:pt>
                <c:pt idx="3">
                  <c:v>0.69729729729729739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04736"/>
        <c:axId val="33606272"/>
      </c:barChart>
      <c:catAx>
        <c:axId val="336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3606272"/>
        <c:crosses val="autoZero"/>
        <c:auto val="1"/>
        <c:lblAlgn val="ctr"/>
        <c:lblOffset val="100"/>
        <c:noMultiLvlLbl val="0"/>
      </c:catAx>
      <c:valAx>
        <c:axId val="336062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3604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138236432511084"/>
          <c:y val="0.22246339712207955"/>
          <c:w val="0.83870497364092167"/>
          <c:h val="0.63518922691527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Indicadores!$D$43:$G$44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0.3902439024390244</c:v>
                </c:pt>
                <c:pt idx="1">
                  <c:v>0.45652173913043481</c:v>
                </c:pt>
                <c:pt idx="2">
                  <c:v>0.46721311475409832</c:v>
                </c:pt>
                <c:pt idx="3">
                  <c:v>0.48091603053435122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83808"/>
        <c:axId val="74185344"/>
      </c:barChart>
      <c:catAx>
        <c:axId val="741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85344"/>
        <c:crosses val="autoZero"/>
        <c:auto val="1"/>
        <c:lblAlgn val="ctr"/>
        <c:lblOffset val="100"/>
        <c:noMultiLvlLbl val="0"/>
      </c:catAx>
      <c:valAx>
        <c:axId val="741853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838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0.48780487804878053</c:v>
                </c:pt>
                <c:pt idx="1">
                  <c:v>0.64130434782608692</c:v>
                </c:pt>
                <c:pt idx="2">
                  <c:v>0.66393442622950849</c:v>
                </c:pt>
                <c:pt idx="3">
                  <c:v>0.6870229007633587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87104"/>
        <c:axId val="77088640"/>
      </c:barChart>
      <c:catAx>
        <c:axId val="7708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088640"/>
        <c:crosses val="autoZero"/>
        <c:auto val="1"/>
        <c:lblAlgn val="ctr"/>
        <c:lblOffset val="100"/>
        <c:noMultiLvlLbl val="0"/>
      </c:catAx>
      <c:valAx>
        <c:axId val="77088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0871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escolares com orientações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0.22162162162162161</c:v>
                </c:pt>
                <c:pt idx="1">
                  <c:v>0.49729729729729732</c:v>
                </c:pt>
                <c:pt idx="2">
                  <c:v>0.65945945945945972</c:v>
                </c:pt>
                <c:pt idx="3">
                  <c:v>0.7081081081081082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45728"/>
        <c:axId val="76751616"/>
      </c:barChart>
      <c:catAx>
        <c:axId val="767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51616"/>
        <c:crosses val="autoZero"/>
        <c:auto val="1"/>
        <c:lblAlgn val="ctr"/>
        <c:lblOffset val="100"/>
        <c:noMultiLvlLbl val="0"/>
      </c:catAx>
      <c:valAx>
        <c:axId val="767516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457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escolares com orientações sobre cárie dentária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0.22162162162162161</c:v>
                </c:pt>
                <c:pt idx="1">
                  <c:v>0.49729729729729732</c:v>
                </c:pt>
                <c:pt idx="2">
                  <c:v>0.65945945945945972</c:v>
                </c:pt>
                <c:pt idx="3">
                  <c:v>0.7081081081081082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69536"/>
        <c:axId val="78843904"/>
      </c:barChart>
      <c:catAx>
        <c:axId val="767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43904"/>
        <c:crosses val="autoZero"/>
        <c:auto val="1"/>
        <c:lblAlgn val="ctr"/>
        <c:lblOffset val="100"/>
        <c:noMultiLvlLbl val="0"/>
      </c:catAx>
      <c:valAx>
        <c:axId val="788439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695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escolares com orientações nutricionais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0.22162162162162161</c:v>
                </c:pt>
                <c:pt idx="1">
                  <c:v>0.49729729729729732</c:v>
                </c:pt>
                <c:pt idx="2">
                  <c:v>0.65945945945945972</c:v>
                </c:pt>
                <c:pt idx="3">
                  <c:v>0.7081081081081082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86016"/>
        <c:axId val="78887552"/>
      </c:barChart>
      <c:catAx>
        <c:axId val="7888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87552"/>
        <c:crosses val="autoZero"/>
        <c:auto val="1"/>
        <c:lblAlgn val="ctr"/>
        <c:lblOffset val="100"/>
        <c:noMultiLvlLbl val="0"/>
      </c:catAx>
      <c:valAx>
        <c:axId val="788875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860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3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1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0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6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62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17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04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45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08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6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4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8642-7027-4BD4-A5EC-23400048D3BD}" type="datetimeFigureOut">
              <a:rPr lang="pt-BR" smtClean="0"/>
              <a:t>01/08/2014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CCAB-214D-45B4-83F1-D35206CC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92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332656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Universidade Aberta do SUS – UNASUS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Universidade Federal de Pelotas - UFPEL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Especialização em Saúde da Família - EAD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sz="1600" dirty="0"/>
          </a:p>
          <a:p>
            <a:pPr algn="ctr"/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 A SAÚDE BUCAL DAS CRIANÇAS DE 6 A 12 ANOS DA ESCOLA ELISA BRUM DE LIMA, NA ÁREA DE ABRANGÊNCIA DA UBS/ESF ABEGAY, CRUZ ALTA/RS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Ariane da Cunha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Estivalet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Orientador: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Douglas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Schneider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Filho</a:t>
            </a:r>
          </a:p>
        </p:txBody>
      </p:sp>
    </p:spTree>
    <p:extLst>
      <p:ext uri="{BB962C8B-B14F-4D97-AF65-F5344CB8AC3E}">
        <p14:creationId xmlns:p14="http://schemas.microsoft.com/office/powerpoint/2010/main" val="7266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relativos ao Objetivo 2. Melhorar a adesão ao atendimento em saúde bucal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4.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Fazer busca ativa de 100% dos escolares moradores da área de abrangência da UBS cadastrados no Programa, com primeira consulta programática, faltosos às consultas.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36828628"/>
              </p:ext>
            </p:extLst>
          </p:nvPr>
        </p:nvGraphicFramePr>
        <p:xfrm>
          <a:off x="4427984" y="3573016"/>
          <a:ext cx="4536504" cy="313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67544" y="3933056"/>
            <a:ext cx="3096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escolares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compareceram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às consultas e receberam visitas domiciliares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4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relativos ao Objetivo 3. Melhorar a qualidade da atenção à saúde bucal dos escolares</a:t>
            </a: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lv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5.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Realizar a escovação supervisionada com creme dental em 70% dos escolares da área de abrangência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63917641"/>
              </p:ext>
            </p:extLst>
          </p:nvPr>
        </p:nvGraphicFramePr>
        <p:xfrm>
          <a:off x="2411760" y="3789040"/>
          <a:ext cx="4392488" cy="271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8517"/>
              </p:ext>
            </p:extLst>
          </p:nvPr>
        </p:nvGraphicFramePr>
        <p:xfrm>
          <a:off x="1403648" y="2831336"/>
          <a:ext cx="6360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5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56886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 aplicação de gel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fluoretado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com escova dental em 100% dos escolares moradores da área de abrangência da UBS cadastrados no Programa, de alto risco para doenças bucais.</a:t>
            </a: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77341"/>
              </p:ext>
            </p:extLst>
          </p:nvPr>
        </p:nvGraphicFramePr>
        <p:xfrm>
          <a:off x="1403648" y="3861048"/>
          <a:ext cx="63603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3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7.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Concluir o tratamento dentário em 50% dos escolares moradores da área de abrangência da UBS cadastrados no Programa com primeira consulta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55623603"/>
              </p:ext>
            </p:extLst>
          </p:nvPr>
        </p:nvGraphicFramePr>
        <p:xfrm>
          <a:off x="2051720" y="3284984"/>
          <a:ext cx="51845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23946"/>
              </p:ext>
            </p:extLst>
          </p:nvPr>
        </p:nvGraphicFramePr>
        <p:xfrm>
          <a:off x="1331640" y="2276872"/>
          <a:ext cx="6360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2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relativos ao Objetivo 4. Melhorar o registro das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informações</a:t>
            </a:r>
          </a:p>
          <a:p>
            <a:pPr marL="0" indent="0" algn="ctr">
              <a:buNone/>
            </a:pPr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8.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Manter registro atualizado em planilha e/ou prontuário de 100% dos escolares da área de abrangência da UBS cadastrados no Programa.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37351714"/>
              </p:ext>
            </p:extLst>
          </p:nvPr>
        </p:nvGraphicFramePr>
        <p:xfrm>
          <a:off x="2195736" y="3861048"/>
          <a:ext cx="4680520" cy="262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63291"/>
              </p:ext>
            </p:extLst>
          </p:nvPr>
        </p:nvGraphicFramePr>
        <p:xfrm>
          <a:off x="1403648" y="2924944"/>
          <a:ext cx="6360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2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relativos ao Objetivo 5. Promover a saúde bucal dos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escolares</a:t>
            </a:r>
          </a:p>
          <a:p>
            <a:pPr marL="0" indent="0" algn="ctr">
              <a:buNone/>
            </a:pP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9.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Fornecer orientações sobre higiene bucal para 70% dos escolares da área de abrangência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</a:t>
            </a:r>
          </a:p>
          <a:p>
            <a:pPr marL="0" lvl="0" indent="0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73634865"/>
              </p:ext>
            </p:extLst>
          </p:nvPr>
        </p:nvGraphicFramePr>
        <p:xfrm>
          <a:off x="2051720" y="3429000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31406"/>
              </p:ext>
            </p:extLst>
          </p:nvPr>
        </p:nvGraphicFramePr>
        <p:xfrm>
          <a:off x="1403648" y="2492896"/>
          <a:ext cx="6360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10.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Fornecer orientações sobre cárie dentária para 70% dos escolares da área de abrangência da UBS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79359241"/>
              </p:ext>
            </p:extLst>
          </p:nvPr>
        </p:nvGraphicFramePr>
        <p:xfrm>
          <a:off x="2051720" y="3140968"/>
          <a:ext cx="52565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29842"/>
              </p:ext>
            </p:extLst>
          </p:nvPr>
        </p:nvGraphicFramePr>
        <p:xfrm>
          <a:off x="1403648" y="2204864"/>
          <a:ext cx="6360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0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11.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Fornecer orientações nutricionais para 70% dos escolares da área de abrangência da UBS.</a:t>
            </a:r>
          </a:p>
          <a:p>
            <a:pPr marL="0" lvl="0" indent="0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75070915"/>
              </p:ext>
            </p:extLst>
          </p:nvPr>
        </p:nvGraphicFramePr>
        <p:xfrm>
          <a:off x="2051720" y="3140968"/>
          <a:ext cx="51125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07964"/>
              </p:ext>
            </p:extLst>
          </p:nvPr>
        </p:nvGraphicFramePr>
        <p:xfrm>
          <a:off x="1403648" y="2204864"/>
          <a:ext cx="6360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0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DISCUSSÃO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73427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mpliação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cobertura da atenção à saúde bucal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escolares;</a:t>
            </a: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adesão e da qualidade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atendimento em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bucal;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Promoção da saúde bucal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escolares;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registros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informações; </a:t>
            </a: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esenvolvimento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um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projeto multidisciplinar;</a:t>
            </a:r>
          </a:p>
          <a:p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Integração Saúde-Educação e ESF-Comunidade;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04664"/>
            <a:ext cx="89644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PERSPECTIVAS</a:t>
            </a: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ais tempo    preenchimento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fichas/registros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Prontuários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nexar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fichas de atendimento aos Prontuários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escolares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ontinuidade do Projeto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Implementar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processo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    permanente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monitoramento.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3384376" cy="2690177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80209"/>
            <a:ext cx="4644236" cy="2455024"/>
          </a:xfrm>
          <a:prstGeom prst="rect">
            <a:avLst/>
          </a:prstGeom>
        </p:spPr>
      </p:pic>
      <p:sp>
        <p:nvSpPr>
          <p:cNvPr id="2" name="Seta para a esquerda e para a direita 1"/>
          <p:cNvSpPr/>
          <p:nvPr/>
        </p:nvSpPr>
        <p:spPr>
          <a:xfrm>
            <a:off x="3923928" y="3218728"/>
            <a:ext cx="720080" cy="242316"/>
          </a:xfrm>
          <a:prstGeom prst="left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2339752" y="1340768"/>
            <a:ext cx="720080" cy="242316"/>
          </a:xfrm>
          <a:prstGeom prst="left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404664"/>
            <a:ext cx="878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CRUZ ALTA/RS</a:t>
            </a:r>
          </a:p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66" y="2927049"/>
            <a:ext cx="4812030" cy="363746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268759"/>
            <a:ext cx="84844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Região Noroeste do estado do RS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total: 62.821 habitantes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14 UBS, sendo 12 ESF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 Hospitais.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REFLEXÃO CRÍTICA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rande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quantidade de conhecimentos úteis para o meu cotidiano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profissional;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aceitação do projeto pela comunidade, envolvendo alunos, pais e equipe da escola;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Oportunidade de promover a saúde bucal das crianças;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Prática de trabalho em equipe.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 PELA ATENÇÃO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3.bp.blogspot.com/-8v9bLLixqOY/TmT-YXJJ2cI/AAAAAAAAAoU/_FOQyl21a7o/s1600/Bucal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104456" cy="4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UBS/ESF II ABEGAY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340768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Unidade afastada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região central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cidade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População: 1323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homens e 1377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mulheres = 2700 habitantes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Equipe: 1 Médico, 1 Enfermeira, 1 Dentista, 1 ASB, 2 Técnicas de Enfermagem, 6 ACS, 1 Faxineira e 1 Recepcionista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Estrutura física: 1 sala para reuniões e atividades com grupos,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recepção,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 consultório médico, 1 consultório odontológico e 1 consultório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maca ginecológica,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vacinas, sala  para procedimentos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curativos, salão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banheiros e  cozinha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35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268760"/>
            <a:ext cx="8229600" cy="459797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SITUAÇÃO DA AÇÃO PROGRAMÁTICA NA UNIDADE ANTES DA INTERVENÇÃO: A UBS não possuía Dentista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PROGRAMÁTICA: Necessidade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qualificação da atenção à saúde bucal dos escolares, ampliando as ações da área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além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consultório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2.bp.blogspot.com/-AsOlbQTCLJc/UkwSwymeacI/AAAAAAAABM0/KyfLEQ07J20/s640/Painel+saude+bucal+ref.+368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3744416" cy="20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GERAL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Melhorar a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saúde bucal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crianças entre 6 e 12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19370"/>
            <a:ext cx="5500464" cy="41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332656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Atenção Básica nº 17 -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Bucal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Atendimento Individual –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Bucal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Acompanhamento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Ações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Coletivas –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 Bucal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86713"/>
              </p:ext>
            </p:extLst>
          </p:nvPr>
        </p:nvGraphicFramePr>
        <p:xfrm>
          <a:off x="203176" y="3789040"/>
          <a:ext cx="4138174" cy="291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r:id="rId3" imgW="10699200" imgH="7547760" progId="AcroExch.Document.7">
                  <p:embed/>
                </p:oleObj>
              </mc:Choice>
              <mc:Fallback>
                <p:oleObj name="Acrobat Document" r:id="rId3" imgW="10699200" imgH="754776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76" y="3789040"/>
                        <a:ext cx="4138174" cy="291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47477"/>
              </p:ext>
            </p:extLst>
          </p:nvPr>
        </p:nvGraphicFramePr>
        <p:xfrm>
          <a:off x="4572000" y="3809072"/>
          <a:ext cx="4150002" cy="293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Acrobat Document" r:id="rId5" imgW="10699200" imgH="7547760" progId="AcroExch.Document.7">
                  <p:embed/>
                </p:oleObj>
              </mc:Choice>
              <mc:Fallback>
                <p:oleObj name="Acrobat Document" r:id="rId5" imgW="10699200" imgH="7547760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09072"/>
                        <a:ext cx="4150002" cy="2933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5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319" y="332656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Cronograma: 16 semanas de intervenção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úmero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total de crianças de 6 a 12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anos: 185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à Escola Elisa Brum de Lima a cada 3 semanas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ncaminhamentos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crianças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tratamento na UBS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 vagas reservadas para as crianças 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turno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Digitação dos dados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Planilha de Coleta de Dados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relativos ao objetivo 1: Ampliar a cobertura da atenção à saúde bucal dos escolares</a:t>
            </a:r>
          </a:p>
          <a:p>
            <a:pPr marL="0" indent="0" algn="ctr">
              <a:buNone/>
            </a:pPr>
            <a:endParaRPr lang="pt-BR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Ampliar a cobertura de ação coletiva de exame bucal com finalidade epidemiológica para estabelecimento de prioridade de atendimento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escolares de seis a 12 anos de idade da escola da área de abrangência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</a:t>
            </a:r>
          </a:p>
          <a:p>
            <a:pPr lvl="0"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08563702"/>
              </p:ext>
            </p:extLst>
          </p:nvPr>
        </p:nvGraphicFramePr>
        <p:xfrm>
          <a:off x="2555776" y="4005064"/>
          <a:ext cx="4104456" cy="272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27548"/>
              </p:ext>
            </p:extLst>
          </p:nvPr>
        </p:nvGraphicFramePr>
        <p:xfrm>
          <a:off x="1403648" y="3119368"/>
          <a:ext cx="6360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1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Meta 2.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Ampliar a cobertura de primeira consulta, com plano de tratamento odontológico, para 100% dos escolares moradores da área de abrangência da unidade de saúde cadastrados no Programa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pt-BR" sz="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3.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Realizar primeira consulta odontológica em 100% dos escolares da área cadastrados no Programa classificados como de alto risco para doenças bucais.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1120"/>
              </p:ext>
            </p:extLst>
          </p:nvPr>
        </p:nvGraphicFramePr>
        <p:xfrm>
          <a:off x="1403648" y="2060848"/>
          <a:ext cx="63603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76289"/>
              </p:ext>
            </p:extLst>
          </p:nvPr>
        </p:nvGraphicFramePr>
        <p:xfrm>
          <a:off x="1475656" y="5301208"/>
          <a:ext cx="63603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1º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2º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3º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4º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Nº Crianças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4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977</Words>
  <Application>Microsoft Office PowerPoint</Application>
  <PresentationFormat>Apresentação na tela (4:3)</PresentationFormat>
  <Paragraphs>246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Tema do Office</vt:lpstr>
      <vt:lpstr>Acrobat Document</vt:lpstr>
      <vt:lpstr>Apresentação do PowerPoint</vt:lpstr>
      <vt:lpstr>Apresentação do PowerPoint</vt:lpstr>
      <vt:lpstr>UBS/ESF II ABEGAY </vt:lpstr>
      <vt:lpstr>INTRODUÇÃO </vt:lpstr>
      <vt:lpstr>OBJETIVO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REFLEXÃO CRÍTICA</vt:lpstr>
      <vt:lpstr>OBRIGADA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Ariane</dc:creator>
  <cp:lastModifiedBy>Ariane</cp:lastModifiedBy>
  <cp:revision>48</cp:revision>
  <dcterms:created xsi:type="dcterms:W3CDTF">2014-03-22T10:06:25Z</dcterms:created>
  <dcterms:modified xsi:type="dcterms:W3CDTF">2014-08-01T11:50:30Z</dcterms:modified>
</cp:coreProperties>
</file>