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8" r:id="rId3"/>
    <p:sldId id="259" r:id="rId4"/>
    <p:sldId id="260" r:id="rId5"/>
    <p:sldId id="292" r:id="rId6"/>
    <p:sldId id="261" r:id="rId7"/>
    <p:sldId id="262" r:id="rId8"/>
    <p:sldId id="293" r:id="rId9"/>
    <p:sldId id="294" r:id="rId10"/>
    <p:sldId id="263" r:id="rId11"/>
    <p:sldId id="265" r:id="rId12"/>
    <p:sldId id="266" r:id="rId13"/>
    <p:sldId id="267" r:id="rId14"/>
    <p:sldId id="272" r:id="rId15"/>
    <p:sldId id="273" r:id="rId16"/>
    <p:sldId id="295" r:id="rId17"/>
    <p:sldId id="275" r:id="rId18"/>
    <p:sldId id="276" r:id="rId19"/>
    <p:sldId id="277" r:id="rId20"/>
    <p:sldId id="278" r:id="rId21"/>
    <p:sldId id="279" r:id="rId22"/>
    <p:sldId id="268" r:id="rId23"/>
    <p:sldId id="281" r:id="rId24"/>
    <p:sldId id="282" r:id="rId25"/>
    <p:sldId id="296" r:id="rId26"/>
    <p:sldId id="297" r:id="rId27"/>
    <p:sldId id="298" r:id="rId28"/>
    <p:sldId id="284" r:id="rId29"/>
    <p:sldId id="299" r:id="rId30"/>
    <p:sldId id="285" r:id="rId31"/>
    <p:sldId id="286" r:id="rId32"/>
    <p:sldId id="287" r:id="rId33"/>
    <p:sldId id="289" r:id="rId34"/>
    <p:sldId id="300" r:id="rId35"/>
    <p:sldId id="290" r:id="rId36"/>
    <p:sldId id="302" r:id="rId37"/>
    <p:sldId id="301" r:id="rId38"/>
    <p:sldId id="303" r:id="rId39"/>
    <p:sldId id="291" r:id="rId4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ene Reisdorfer" initials="ER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ianna%202\Planilha%20de%20Coleta%20de%20Dados%20Final_ER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ianna\Desktop\Nova%20pasta\Planilha%20de%20Coleta%20de%20Dados%20Final%20(Puerp&#233;rio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ianna\Downloads\Planilha%20de%20Coleta%20de%20Dados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ianna\Downloads\Planilha%20de%20Coleta%20de%20Dados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ianna\Downloads\Planilha%20de%20Coleta%20de%20Dados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ianna\Desktop\Nova%20pasta\Planilha%20de%20Coleta%20de%20Dados%20Final%20(Puerp&#233;rio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556"/>
          <c:y val="2.9869330849772842E-2"/>
          <c:w val="0.84677502714590525"/>
          <c:h val="0.8590225684155076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0.75000000000000044</c:v>
                </c:pt>
                <c:pt idx="1">
                  <c:v>1</c:v>
                </c:pt>
                <c:pt idx="2">
                  <c:v>0.87500000000000044</c:v>
                </c:pt>
                <c:pt idx="3">
                  <c:v>0.87500000000000044</c:v>
                </c:pt>
              </c:numCache>
            </c:numRef>
          </c:val>
        </c:ser>
        <c:dLbls/>
        <c:axId val="59360384"/>
        <c:axId val="59361920"/>
      </c:barChart>
      <c:catAx>
        <c:axId val="59360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361920"/>
        <c:crosses val="autoZero"/>
        <c:auto val="1"/>
        <c:lblAlgn val="ctr"/>
        <c:lblOffset val="100"/>
      </c:catAx>
      <c:valAx>
        <c:axId val="593619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3603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28"/>
          <c:y val="0.15890158891428893"/>
          <c:w val="0.84677502714591091"/>
          <c:h val="0.7097681069436212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0.66666666666666663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61307136"/>
        <c:axId val="61313024"/>
      </c:barChart>
      <c:catAx>
        <c:axId val="61307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313024"/>
        <c:crosses val="autoZero"/>
        <c:auto val="1"/>
        <c:lblAlgn val="ctr"/>
        <c:lblOffset val="100"/>
      </c:catAx>
      <c:valAx>
        <c:axId val="613130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3071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150749301498601"/>
          <c:y val="0.15076597757435872"/>
          <c:w val="0.84677502714591113"/>
          <c:h val="0.7009142761748459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0.66666666666666663</c:v>
                </c:pt>
                <c:pt idx="1">
                  <c:v>0.75000000000000522</c:v>
                </c:pt>
                <c:pt idx="2">
                  <c:v>0.78571428571428559</c:v>
                </c:pt>
                <c:pt idx="3">
                  <c:v>0.9285714285714286</c:v>
                </c:pt>
              </c:numCache>
            </c:numRef>
          </c:val>
        </c:ser>
        <c:dLbls/>
        <c:axId val="62541824"/>
        <c:axId val="62543360"/>
      </c:barChart>
      <c:catAx>
        <c:axId val="62541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543360"/>
        <c:crosses val="autoZero"/>
        <c:auto val="1"/>
        <c:lblAlgn val="ctr"/>
        <c:lblOffset val="100"/>
      </c:catAx>
      <c:valAx>
        <c:axId val="625433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5418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485159619778265"/>
          <c:y val="0.14028776978417271"/>
          <c:w val="0.84950577187671317"/>
          <c:h val="0.7279095149077587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0.28571428571428947</c:v>
                </c:pt>
              </c:numCache>
            </c:numRef>
          </c:val>
        </c:ser>
        <c:dLbls/>
        <c:axId val="62596224"/>
        <c:axId val="62597760"/>
      </c:barChart>
      <c:catAx>
        <c:axId val="62596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597760"/>
        <c:crosses val="autoZero"/>
        <c:auto val="1"/>
        <c:lblAlgn val="ctr"/>
        <c:lblOffset val="100"/>
      </c:catAx>
      <c:valAx>
        <c:axId val="625977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5962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19"/>
          <c:y val="0.12206572769953072"/>
          <c:w val="0.84677502714591002"/>
          <c:h val="0.748916121400317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8.3333333333333343E-2</c:v>
                </c:pt>
                <c:pt idx="1">
                  <c:v>0.62500000000000422</c:v>
                </c:pt>
                <c:pt idx="2">
                  <c:v>0.71428571428571463</c:v>
                </c:pt>
                <c:pt idx="3">
                  <c:v>0.85714285714285765</c:v>
                </c:pt>
              </c:numCache>
            </c:numRef>
          </c:val>
        </c:ser>
        <c:dLbls/>
        <c:axId val="62630144"/>
        <c:axId val="62640128"/>
      </c:barChart>
      <c:catAx>
        <c:axId val="62630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640128"/>
        <c:crosses val="autoZero"/>
        <c:auto val="1"/>
        <c:lblAlgn val="ctr"/>
        <c:lblOffset val="100"/>
      </c:catAx>
      <c:valAx>
        <c:axId val="6264012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6301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016293279022409"/>
          <c:y val="0.12745098039215691"/>
          <c:w val="0.84317718940936859"/>
          <c:h val="0.7378388914621002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0.25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62651776"/>
        <c:axId val="59397248"/>
      </c:barChart>
      <c:catAx>
        <c:axId val="626517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397248"/>
        <c:crosses val="autoZero"/>
        <c:auto val="1"/>
        <c:lblAlgn val="ctr"/>
        <c:lblOffset val="100"/>
      </c:catAx>
      <c:valAx>
        <c:axId val="593972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6517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3357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9638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70440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51092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21661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4897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37508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398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051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186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674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1372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3258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454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4156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0072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686A0-0122-4190-B02B-9EC392509AF1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138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5979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+mn-lt"/>
              </a:rPr>
              <a:t> UNIVERSIDADE ABERTA DO SITEMA ÚNICO DE SAÚDE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>UNIVERSIDADE FEDERAL DE PELOTAS</a:t>
            </a:r>
            <a:r>
              <a:rPr lang="pt-BR" sz="2400" b="1" dirty="0">
                <a:latin typeface="+mn-lt"/>
              </a:rPr>
              <a:t/>
            </a:r>
            <a:br>
              <a:rPr lang="pt-BR" sz="2400" b="1" dirty="0">
                <a:latin typeface="+mn-lt"/>
              </a:rPr>
            </a:br>
            <a:r>
              <a:rPr lang="pt-BR" sz="2400" b="1" dirty="0" smtClean="0">
                <a:latin typeface="+mn-lt"/>
              </a:rPr>
              <a:t>ESPECIALIZAÇÃO EM SAÚDE DA FAMILIA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>MODALIDADE À DISTÂNCIA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>TURMA 5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>
                <a:latin typeface="+mn-lt"/>
              </a:rPr>
              <a:t/>
            </a:r>
            <a:br>
              <a:rPr lang="pt-BR" sz="2400" b="1" dirty="0">
                <a:latin typeface="+mn-lt"/>
              </a:rPr>
            </a:br>
            <a:r>
              <a:rPr lang="pt-BR" sz="2400" b="1" dirty="0" smtClean="0">
                <a:latin typeface="+mn-lt"/>
              </a:rPr>
              <a:t>TRABALHO DE CONCLUÇÃO DE CURSO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>
                <a:latin typeface="+mn-lt"/>
              </a:rPr>
              <a:t/>
            </a:r>
            <a:br>
              <a:rPr lang="pt-BR" sz="2400" b="1" dirty="0">
                <a:latin typeface="+mn-lt"/>
              </a:rPr>
            </a:br>
            <a:r>
              <a:rPr lang="pt-BR" sz="2400" b="1" dirty="0" smtClean="0"/>
              <a:t>QUALIFICAÇÃO </a:t>
            </a:r>
            <a:r>
              <a:rPr lang="pt-BR" sz="2400" b="1" dirty="0" smtClean="0"/>
              <a:t>DA </a:t>
            </a:r>
            <a:r>
              <a:rPr lang="pt-BR" sz="2400" b="1" dirty="0" smtClean="0"/>
              <a:t>ATENÇÃO </a:t>
            </a:r>
            <a:r>
              <a:rPr lang="pt-BR" sz="2400" b="1" smtClean="0"/>
              <a:t>AO </a:t>
            </a:r>
            <a:r>
              <a:rPr lang="pt-BR" sz="2400" b="1" smtClean="0"/>
              <a:t>PRÉ-NATAL </a:t>
            </a:r>
            <a:r>
              <a:rPr lang="pt-BR" sz="2400" b="1" dirty="0" smtClean="0"/>
              <a:t>E </a:t>
            </a:r>
            <a:r>
              <a:rPr lang="pt-BR" sz="2400" b="1" dirty="0" smtClean="0"/>
              <a:t>PUERPÉRIO NA UBS/ESF </a:t>
            </a:r>
            <a:r>
              <a:rPr lang="pt-BR" sz="2400" b="1" dirty="0" smtClean="0"/>
              <a:t>SANTO HILÁRIO – COCAL/PI 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>
                <a:latin typeface="+mn-lt"/>
              </a:rPr>
              <a:t>AUTOR: ARIANNA MALLEA GARCIA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>
                <a:latin typeface="+mn-lt"/>
              </a:rPr>
              <a:t/>
            </a:r>
            <a:br>
              <a:rPr lang="pt-BR" sz="2400" b="1" dirty="0">
                <a:latin typeface="+mn-lt"/>
              </a:rPr>
            </a:br>
            <a:r>
              <a:rPr lang="pt-BR" sz="2400" b="1" dirty="0" smtClean="0">
                <a:latin typeface="+mn-lt"/>
              </a:rPr>
              <a:t>PELOTAS/RS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>2015</a:t>
            </a:r>
            <a:endParaRPr lang="pt-BR" sz="2400" b="1" dirty="0">
              <a:latin typeface="+mn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777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METODOLOGIA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LOGÍSTICA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Adotou-se o Caderno de Atenção Básica de Atenção ao Pré-natal de Baixo Risco do Ministério da Saúde, 2013 e o Manual Técnico de Pré-natal e Puerpério do Ministério da Saúde, 2012. Utilizamos o prontuário da gestante, assim como a ficha espelho e planilha de coleta de dados disponibilizadas pelo curso.  </a:t>
            </a: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5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4110961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pt-BR" sz="2800" dirty="0" smtClean="0"/>
              <a:t>• Objetivo 1: </a:t>
            </a:r>
            <a:r>
              <a:rPr lang="pt-BR" sz="2800" dirty="0" smtClean="0">
                <a:latin typeface="Calibri" panose="020F0502020204030204" pitchFamily="34" charset="0"/>
              </a:rPr>
              <a:t>Ampliar a cobertura do Programa de Pré-natal e Puerpério.</a:t>
            </a:r>
          </a:p>
          <a:p>
            <a:pPr marL="0" lvl="2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Pré-natal </a:t>
            </a:r>
          </a:p>
          <a:p>
            <a:pPr marL="0" lvl="2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1.1: </a:t>
            </a:r>
            <a:r>
              <a:rPr lang="pt-BR" sz="2800" dirty="0">
                <a:latin typeface="Calibri" panose="020F0502020204030204" pitchFamily="34" charset="0"/>
              </a:rPr>
              <a:t>Alcançar </a:t>
            </a:r>
            <a:r>
              <a:rPr lang="pt-BR" sz="2800" dirty="0" smtClean="0">
                <a:latin typeface="Calibri" panose="020F0502020204030204" pitchFamily="34" charset="0"/>
              </a:rPr>
              <a:t>100% </a:t>
            </a:r>
            <a:r>
              <a:rPr lang="pt-BR" sz="2800" dirty="0">
                <a:latin typeface="Calibri" panose="020F0502020204030204" pitchFamily="34" charset="0"/>
              </a:rPr>
              <a:t>de cobertura das gestantes cadastradas no Programa de Pré-natal da unidade de saúde.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2876380053"/>
              </p:ext>
            </p:extLst>
          </p:nvPr>
        </p:nvGraphicFramePr>
        <p:xfrm>
          <a:off x="5089970" y="1751527"/>
          <a:ext cx="5032824" cy="4289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790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780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77334" y="1803042"/>
            <a:ext cx="4184035" cy="4238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Puerpério </a:t>
            </a:r>
          </a:p>
          <a:p>
            <a:pPr marL="0" indent="0">
              <a:buNone/>
            </a:pPr>
            <a:r>
              <a:rPr lang="pt-BR" sz="2800" dirty="0" smtClean="0"/>
              <a:t>• </a:t>
            </a:r>
            <a:r>
              <a:rPr lang="pt-BR" sz="2800" dirty="0" smtClean="0">
                <a:latin typeface="Calibri" panose="020F0502020204030204" pitchFamily="34" charset="0"/>
              </a:rPr>
              <a:t>Meta 1.1: </a:t>
            </a:r>
            <a:r>
              <a:rPr lang="pt-BR" sz="2800" dirty="0">
                <a:latin typeface="Calibri" panose="020F0502020204030204" pitchFamily="34" charset="0"/>
              </a:rPr>
              <a:t>Garantir a </a:t>
            </a:r>
            <a:r>
              <a:rPr lang="pt-BR" sz="2800" dirty="0" smtClean="0">
                <a:latin typeface="Calibri" panose="020F0502020204030204" pitchFamily="34" charset="0"/>
              </a:rPr>
              <a:t>100% </a:t>
            </a:r>
            <a:r>
              <a:rPr lang="pt-BR" sz="2800" dirty="0">
                <a:latin typeface="Calibri" panose="020F0502020204030204" pitchFamily="34" charset="0"/>
              </a:rPr>
              <a:t>das puérperas cadastradas no programa de Pré-Natal e Puerpério da Unidade de Saúde consulta puerperal antes dos 42 dias após o parto.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35995543"/>
              </p:ext>
            </p:extLst>
          </p:nvPr>
        </p:nvGraphicFramePr>
        <p:xfrm>
          <a:off x="5089524" y="1416676"/>
          <a:ext cx="4788571" cy="462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421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+mn-lt"/>
              </a:rPr>
              <a:t>OBJETIVOS, METAS E RESULTADOS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4110961"/>
          </a:xfrm>
        </p:spPr>
        <p:txBody>
          <a:bodyPr>
            <a:normAutofit fontScale="92500" lnSpcReduction="20000"/>
          </a:bodyPr>
          <a:lstStyle/>
          <a:p>
            <a:pPr marL="0" lvl="3" indent="0">
              <a:buNone/>
            </a:pPr>
            <a:r>
              <a:rPr lang="pt-BR" sz="3000" dirty="0" smtClean="0">
                <a:latin typeface="Calibri" panose="020F0502020204030204" pitchFamily="34" charset="0"/>
              </a:rPr>
              <a:t>• Objetivo 2: </a:t>
            </a:r>
            <a:r>
              <a:rPr lang="pt-BR" sz="3000" dirty="0">
                <a:latin typeface="Calibri" panose="020F0502020204030204" pitchFamily="34" charset="0"/>
              </a:rPr>
              <a:t>Melhorar a qualidade da atenção ao pré-natal e puerpério realizado na unidade</a:t>
            </a:r>
            <a:r>
              <a:rPr lang="pt-BR" sz="3000" dirty="0" smtClean="0">
                <a:latin typeface="Calibri" panose="020F0502020204030204" pitchFamily="34" charset="0"/>
              </a:rPr>
              <a:t>.</a:t>
            </a:r>
          </a:p>
          <a:p>
            <a:pPr marL="0" lvl="3" indent="0">
              <a:buNone/>
            </a:pPr>
            <a:r>
              <a:rPr lang="pt-BR" sz="3000" dirty="0" smtClean="0">
                <a:latin typeface="Calibri" panose="020F0502020204030204" pitchFamily="34" charset="0"/>
              </a:rPr>
              <a:t>Pré-natal</a:t>
            </a:r>
          </a:p>
          <a:p>
            <a:pPr marL="0" lvl="3" indent="0">
              <a:buNone/>
            </a:pPr>
            <a:r>
              <a:rPr lang="pt-BR" sz="3000" dirty="0">
                <a:latin typeface="Calibri" panose="020F0502020204030204" pitchFamily="34" charset="0"/>
              </a:rPr>
              <a:t>• Meta </a:t>
            </a:r>
            <a:r>
              <a:rPr lang="pt-BR" sz="3000" dirty="0" smtClean="0">
                <a:latin typeface="Calibri" panose="020F0502020204030204" pitchFamily="34" charset="0"/>
              </a:rPr>
              <a:t>2.1: </a:t>
            </a:r>
            <a:r>
              <a:rPr lang="pt-BR" sz="3000" dirty="0">
                <a:latin typeface="Calibri" panose="020F0502020204030204" pitchFamily="34" charset="0"/>
              </a:rPr>
              <a:t>Garantir a 100% das gestantes o ingresso no Programa de Pré-Natal no primeiro trimestre de gestação. </a:t>
            </a:r>
            <a:endParaRPr lang="pt-BR" sz="3000" dirty="0" smtClean="0">
              <a:latin typeface="Calibri" panose="020F0502020204030204" pitchFamily="34" charset="0"/>
            </a:endParaRPr>
          </a:p>
          <a:p>
            <a:pPr marL="0" lvl="3" indent="0">
              <a:buNone/>
            </a:pPr>
            <a:endParaRPr lang="pt-BR" sz="2800" dirty="0"/>
          </a:p>
          <a:p>
            <a:pPr marL="0" lvl="3" indent="0">
              <a:spcBef>
                <a:spcPts val="1000"/>
              </a:spcBef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548771856"/>
              </p:ext>
            </p:extLst>
          </p:nvPr>
        </p:nvGraphicFramePr>
        <p:xfrm>
          <a:off x="5089525" y="1687132"/>
          <a:ext cx="4981754" cy="435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35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2.2: </a:t>
            </a:r>
            <a:r>
              <a:rPr lang="pt-BR" sz="2800" dirty="0">
                <a:latin typeface="Calibri" panose="020F0502020204030204" pitchFamily="34" charset="0"/>
              </a:rPr>
              <a:t>Realizar pelo menos um exame ginecológico por trimestre em 100% das gestantes.</a:t>
            </a:r>
          </a:p>
          <a:p>
            <a:pPr marL="0" indent="0">
              <a:buNone/>
            </a:pPr>
            <a:endParaRPr lang="pt-BR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969657808"/>
              </p:ext>
            </p:extLst>
          </p:nvPr>
        </p:nvGraphicFramePr>
        <p:xfrm>
          <a:off x="5089524" y="1648496"/>
          <a:ext cx="5149179" cy="4393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845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3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2.3: Realizar </a:t>
            </a:r>
            <a:r>
              <a:rPr lang="pt-BR" sz="2800" dirty="0">
                <a:latin typeface="Calibri" panose="020F0502020204030204" pitchFamily="34" charset="0"/>
              </a:rPr>
              <a:t>pelo menos um exame de mamas em 100% das gestantes</a:t>
            </a:r>
            <a:r>
              <a:rPr lang="pt-BR" sz="2800" dirty="0" smtClean="0">
                <a:latin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2.4: </a:t>
            </a:r>
            <a:r>
              <a:rPr lang="pt-BR" sz="2800" dirty="0">
                <a:latin typeface="Calibri" panose="020F0502020204030204" pitchFamily="34" charset="0"/>
              </a:rPr>
              <a:t>Garantir a 100% das gestantes a solicitação de exames laboratoriais de acordo com protocolo.</a:t>
            </a:r>
            <a:endParaRPr lang="pt-BR" sz="2800" dirty="0" smtClean="0">
              <a:latin typeface="Calibri" panose="020F0502020204030204" pitchFamily="34" charset="0"/>
            </a:endParaRPr>
          </a:p>
          <a:p>
            <a:pPr marL="0" lvl="3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2.5: </a:t>
            </a:r>
            <a:r>
              <a:rPr lang="pt-BR" sz="2800" dirty="0">
                <a:latin typeface="Calibri" panose="020F0502020204030204" pitchFamily="34" charset="0"/>
              </a:rPr>
              <a:t>Garantir a 100% das gestantes a prescrição de sulfato ferroso e ácido fólico conforme protocolo.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483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Calibri" panose="020F0502020204030204" pitchFamily="34" charset="0"/>
              </a:rPr>
              <a:t>OBJETIVOS, METAS E RESULTADOS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3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2.6: </a:t>
            </a:r>
            <a:r>
              <a:rPr lang="pt-BR" sz="2800" dirty="0">
                <a:latin typeface="Calibri" panose="020F0502020204030204" pitchFamily="34" charset="0"/>
              </a:rPr>
              <a:t>Garantir que 100% das gestantes estejam com vacina antitetânica em dia.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2.7: </a:t>
            </a:r>
            <a:r>
              <a:rPr lang="pt-BR" sz="2800" dirty="0">
                <a:latin typeface="Calibri" panose="020F0502020204030204" pitchFamily="34" charset="0"/>
              </a:rPr>
              <a:t>Garantir que 100% das gestantes estejam com vacina contra hepatite B em dia.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2.8: </a:t>
            </a:r>
            <a:r>
              <a:rPr lang="pt-BR" sz="2800" dirty="0">
                <a:latin typeface="Calibri" panose="020F0502020204030204" pitchFamily="34" charset="0"/>
              </a:rPr>
              <a:t>Realizar avaliação da necessidade de atendimento odontológico em 100% das gestantes durante o pré-natal.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501275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</a:t>
            </a:r>
            <a:r>
              <a:rPr lang="pt-BR" sz="2800" dirty="0" smtClean="0">
                <a:latin typeface="Calibri" panose="020F0502020204030204" pitchFamily="34" charset="0"/>
              </a:rPr>
              <a:t>Meta 2.9: </a:t>
            </a:r>
            <a:r>
              <a:rPr lang="pt-BR" sz="2800" dirty="0">
                <a:latin typeface="Calibri" panose="020F0502020204030204" pitchFamily="34" charset="0"/>
              </a:rPr>
              <a:t>Garantir a primeira consulta odontológica programática para 100% das gestantes cadastradas.</a:t>
            </a: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593264483"/>
              </p:ext>
            </p:extLst>
          </p:nvPr>
        </p:nvGraphicFramePr>
        <p:xfrm>
          <a:off x="5089525" y="1803042"/>
          <a:ext cx="4955996" cy="4238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961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Puerpério</a:t>
            </a:r>
          </a:p>
          <a:p>
            <a:pPr marL="0" lvl="3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Meta </a:t>
            </a:r>
            <a:r>
              <a:rPr lang="pt-BR" sz="2800" dirty="0" smtClean="0">
                <a:latin typeface="Calibri" panose="020F0502020204030204" pitchFamily="34" charset="0"/>
              </a:rPr>
              <a:t>2.1: </a:t>
            </a:r>
            <a:r>
              <a:rPr lang="pt-BR" sz="2800" dirty="0">
                <a:latin typeface="Calibri" panose="020F0502020204030204" pitchFamily="34" charset="0"/>
              </a:rPr>
              <a:t>Examinar as mamas em 100% das puérperas cadastradas no </a:t>
            </a:r>
            <a:r>
              <a:rPr lang="pt-BR" sz="2800" dirty="0" smtClean="0">
                <a:latin typeface="Calibri" panose="020F0502020204030204" pitchFamily="34" charset="0"/>
              </a:rPr>
              <a:t>Programa.</a:t>
            </a:r>
          </a:p>
          <a:p>
            <a:pPr marL="0" lvl="3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</a:t>
            </a:r>
            <a:r>
              <a:rPr lang="pt-BR" sz="2800" dirty="0" smtClean="0">
                <a:latin typeface="Calibri" panose="020F0502020204030204" pitchFamily="34" charset="0"/>
              </a:rPr>
              <a:t>Meta 2.2: </a:t>
            </a:r>
            <a:r>
              <a:rPr lang="pt-BR" sz="2800" dirty="0">
                <a:latin typeface="Calibri" panose="020F0502020204030204" pitchFamily="34" charset="0"/>
              </a:rPr>
              <a:t>Examinar o abdome em 100% das puérperas cadastradas no Programa.</a:t>
            </a: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Meta </a:t>
            </a:r>
            <a:r>
              <a:rPr lang="pt-BR" sz="2800" dirty="0" smtClean="0">
                <a:latin typeface="Calibri" panose="020F0502020204030204" pitchFamily="34" charset="0"/>
              </a:rPr>
              <a:t>2.3: </a:t>
            </a:r>
            <a:r>
              <a:rPr lang="pt-BR" sz="2800" dirty="0">
                <a:latin typeface="Calibri" panose="020F0502020204030204" pitchFamily="34" charset="0"/>
              </a:rPr>
              <a:t>Realizar exame ginecológico em 100% das puérperas cadastradas no Programa.</a:t>
            </a:r>
          </a:p>
          <a:p>
            <a:pPr marL="0" indent="0">
              <a:buNone/>
            </a:pP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35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</a:t>
            </a:r>
            <a:r>
              <a:rPr lang="pt-BR" sz="2800" dirty="0" smtClean="0">
                <a:latin typeface="Calibri" panose="020F0502020204030204" pitchFamily="34" charset="0"/>
              </a:rPr>
              <a:t>Meta 2.4: </a:t>
            </a:r>
            <a:r>
              <a:rPr lang="pt-BR" sz="2800" dirty="0">
                <a:latin typeface="Calibri" panose="020F0502020204030204" pitchFamily="34" charset="0"/>
              </a:rPr>
              <a:t>Avaliar o estado psíquico em 100% das puérperas cadastradas no Programa.</a:t>
            </a: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Meta </a:t>
            </a:r>
            <a:r>
              <a:rPr lang="pt-BR" sz="2800" dirty="0" smtClean="0">
                <a:latin typeface="Calibri" panose="020F0502020204030204" pitchFamily="34" charset="0"/>
              </a:rPr>
              <a:t>2.5: </a:t>
            </a:r>
            <a:r>
              <a:rPr lang="pt-BR" sz="2800" dirty="0">
                <a:latin typeface="Calibri" panose="020F0502020204030204" pitchFamily="34" charset="0"/>
              </a:rPr>
              <a:t>Avaliar intercorrências em 100% das puérperas cadastradas no Programa.</a:t>
            </a:r>
          </a:p>
          <a:p>
            <a:pPr marL="0" indent="0">
              <a:buNone/>
            </a:pP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93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INTRODUÇÃO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3396" y="1930400"/>
            <a:ext cx="8596668" cy="4380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Cocal – PI: 27.274 habitantes, censo 2010, (IBGE, 2014);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14 UBS e 14 ESF;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1 Hospital Municipal;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1 CAPS;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1 NASF;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1 SAMU;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1 Centro de Fisioterapia;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1 Central de Regulação.</a:t>
            </a: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5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3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</a:t>
            </a:r>
            <a:r>
              <a:rPr lang="pt-BR" sz="2800" dirty="0">
                <a:latin typeface="Calibri" panose="020F0502020204030204" pitchFamily="34" charset="0"/>
              </a:rPr>
              <a:t>Meta </a:t>
            </a:r>
            <a:r>
              <a:rPr lang="pt-BR" sz="2800" dirty="0" smtClean="0">
                <a:latin typeface="Calibri" panose="020F0502020204030204" pitchFamily="34" charset="0"/>
              </a:rPr>
              <a:t>2.6: </a:t>
            </a:r>
            <a:r>
              <a:rPr lang="pt-BR" sz="2800" dirty="0">
                <a:latin typeface="Calibri" panose="020F0502020204030204" pitchFamily="34" charset="0"/>
              </a:rPr>
              <a:t>Prescrever a 100% das puérperas um dos métodos de anticoncepção.</a:t>
            </a:r>
          </a:p>
          <a:p>
            <a:pPr marL="0" lvl="3" indent="0">
              <a:buNone/>
            </a:pPr>
            <a:endParaRPr lang="pt-BR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169882676"/>
              </p:ext>
            </p:extLst>
          </p:nvPr>
        </p:nvGraphicFramePr>
        <p:xfrm>
          <a:off x="5089524" y="1930400"/>
          <a:ext cx="4827207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325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9226520" cy="3880773"/>
          </a:xfrm>
        </p:spPr>
        <p:txBody>
          <a:bodyPr>
            <a:normAutofit lnSpcReduction="10000"/>
          </a:bodyPr>
          <a:lstStyle/>
          <a:p>
            <a:pPr marL="0" lvl="2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Objetivo 3</a:t>
            </a:r>
            <a:r>
              <a:rPr lang="pt-BR" sz="2800" dirty="0" smtClean="0">
                <a:latin typeface="Calibri" panose="020F0502020204030204" pitchFamily="34" charset="0"/>
              </a:rPr>
              <a:t>: </a:t>
            </a:r>
            <a:r>
              <a:rPr lang="pt-BR" sz="2800" dirty="0">
                <a:latin typeface="Calibri" panose="020F0502020204030204" pitchFamily="34" charset="0"/>
              </a:rPr>
              <a:t>Aumentar a adesão ao pré-natal e puerpério</a:t>
            </a:r>
            <a:r>
              <a:rPr lang="pt-BR" sz="2800" dirty="0" smtClean="0">
                <a:latin typeface="Calibri" panose="020F0502020204030204" pitchFamily="34" charset="0"/>
              </a:rPr>
              <a:t>.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Pré-natal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</a:t>
            </a:r>
            <a:r>
              <a:rPr lang="pt-BR" sz="2800" dirty="0">
                <a:latin typeface="Calibri" panose="020F0502020204030204" pitchFamily="34" charset="0"/>
              </a:rPr>
              <a:t>Meta 3</a:t>
            </a:r>
            <a:r>
              <a:rPr lang="pt-BR" sz="2800" dirty="0" smtClean="0">
                <a:latin typeface="Calibri" panose="020F0502020204030204" pitchFamily="34" charset="0"/>
              </a:rPr>
              <a:t>.1: </a:t>
            </a:r>
            <a:r>
              <a:rPr lang="pt-BR" sz="2800" dirty="0">
                <a:latin typeface="Calibri" panose="020F0502020204030204" pitchFamily="34" charset="0"/>
              </a:rPr>
              <a:t>Realizar busca ativa de 100% das gestantes faltosas às consultas de pré-natal</a:t>
            </a:r>
            <a:r>
              <a:rPr lang="pt-BR" sz="280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Puerpério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3.1: </a:t>
            </a:r>
            <a:r>
              <a:rPr lang="pt-BR" sz="2800" dirty="0">
                <a:latin typeface="Calibri" panose="020F0502020204030204" pitchFamily="34" charset="0"/>
              </a:rPr>
              <a:t>Realizar busca ativa em 100% das puérperas que não realizaram a consulta de puerpério até 30 dias após o parto.</a:t>
            </a:r>
          </a:p>
          <a:p>
            <a:pPr marL="0" indent="0">
              <a:buNone/>
            </a:pPr>
            <a:endParaRPr lang="pt-BR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6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1"/>
            <a:ext cx="8965430" cy="4110962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Objetivo </a:t>
            </a:r>
            <a:r>
              <a:rPr lang="pt-BR" sz="2800" dirty="0" smtClean="0">
                <a:latin typeface="Calibri" panose="020F0502020204030204" pitchFamily="34" charset="0"/>
              </a:rPr>
              <a:t>4: </a:t>
            </a:r>
            <a:r>
              <a:rPr lang="pt-BR" sz="2800" dirty="0">
                <a:latin typeface="Calibri" panose="020F0502020204030204" pitchFamily="34" charset="0"/>
              </a:rPr>
              <a:t>Melhorar registro das informações do pré-natal e puerpério</a:t>
            </a:r>
            <a:r>
              <a:rPr lang="pt-BR" sz="2800" dirty="0" smtClean="0">
                <a:latin typeface="Calibri" panose="020F0502020204030204" pitchFamily="34" charset="0"/>
              </a:rPr>
              <a:t>.</a:t>
            </a:r>
          </a:p>
          <a:p>
            <a:pPr marL="0" lvl="2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Pré-natal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</a:t>
            </a:r>
            <a:r>
              <a:rPr lang="pt-BR" sz="2800" dirty="0">
                <a:latin typeface="Calibri" panose="020F0502020204030204" pitchFamily="34" charset="0"/>
              </a:rPr>
              <a:t>Meta 4</a:t>
            </a:r>
            <a:r>
              <a:rPr lang="pt-BR" sz="2800" dirty="0" smtClean="0">
                <a:latin typeface="Calibri" panose="020F0502020204030204" pitchFamily="34" charset="0"/>
              </a:rPr>
              <a:t>.1: </a:t>
            </a:r>
            <a:r>
              <a:rPr lang="pt-BR" sz="2800" dirty="0">
                <a:latin typeface="Calibri" panose="020F0502020204030204" pitchFamily="34" charset="0"/>
              </a:rPr>
              <a:t>Manter registro na ficha espelho de pré-natal/vacinação em 100% das gestantes</a:t>
            </a:r>
            <a:r>
              <a:rPr lang="pt-BR" sz="280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Puerpério</a:t>
            </a: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</a:t>
            </a:r>
            <a:r>
              <a:rPr lang="pt-BR" sz="2800" dirty="0" smtClean="0">
                <a:latin typeface="Calibri" panose="020F0502020204030204" pitchFamily="34" charset="0"/>
              </a:rPr>
              <a:t>Meta </a:t>
            </a:r>
            <a:r>
              <a:rPr lang="pt-BR" sz="2800" dirty="0">
                <a:latin typeface="Calibri" panose="020F0502020204030204" pitchFamily="34" charset="0"/>
              </a:rPr>
              <a:t>4</a:t>
            </a:r>
            <a:r>
              <a:rPr lang="pt-BR" sz="2800" dirty="0" smtClean="0">
                <a:latin typeface="Calibri" panose="020F0502020204030204" pitchFamily="34" charset="0"/>
              </a:rPr>
              <a:t>.1: </a:t>
            </a:r>
            <a:r>
              <a:rPr lang="pt-BR" sz="2800" dirty="0">
                <a:latin typeface="Calibri" panose="020F0502020204030204" pitchFamily="34" charset="0"/>
              </a:rPr>
              <a:t>Manter registro na ficha de acompanhamento do Programa 100% das puérperas.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7004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2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</a:t>
            </a:r>
            <a:r>
              <a:rPr lang="pt-BR" sz="2800" dirty="0" smtClean="0">
                <a:latin typeface="Calibri" panose="020F0502020204030204" pitchFamily="34" charset="0"/>
              </a:rPr>
              <a:t>Objetivo 5: </a:t>
            </a:r>
            <a:r>
              <a:rPr lang="pt-BR" sz="2800" dirty="0">
                <a:latin typeface="Calibri" panose="020F0502020204030204" pitchFamily="34" charset="0"/>
              </a:rPr>
              <a:t>Mapear as gestantes e puérperas em situação de risco</a:t>
            </a:r>
            <a:r>
              <a:rPr lang="pt-BR" sz="2800" dirty="0" smtClean="0">
                <a:latin typeface="Calibri" panose="020F0502020204030204" pitchFamily="34" charset="0"/>
              </a:rPr>
              <a:t>.</a:t>
            </a:r>
          </a:p>
          <a:p>
            <a:pPr marL="0" lvl="2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Pré-natal</a:t>
            </a:r>
            <a:endParaRPr lang="pt-BR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5.1: </a:t>
            </a:r>
            <a:r>
              <a:rPr lang="pt-BR" sz="2800" dirty="0">
                <a:latin typeface="Calibri" panose="020F0502020204030204" pitchFamily="34" charset="0"/>
              </a:rPr>
              <a:t>Avaliar risco gestacional em 100% das gestantes</a:t>
            </a:r>
            <a:r>
              <a:rPr lang="pt-BR" sz="280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Puerpério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5.1: </a:t>
            </a:r>
            <a:r>
              <a:rPr lang="pt-BR" sz="2800" dirty="0">
                <a:latin typeface="Calibri" panose="020F0502020204030204" pitchFamily="34" charset="0"/>
              </a:rPr>
              <a:t>Orientar 100% das puérperas cadastradas no Programa sobre os cuidados do recém-nascido.</a:t>
            </a:r>
          </a:p>
          <a:p>
            <a:pPr marL="0" indent="0">
              <a:buNone/>
            </a:pP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8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Meta </a:t>
            </a:r>
            <a:r>
              <a:rPr lang="pt-BR" sz="2800" dirty="0" smtClean="0">
                <a:latin typeface="Calibri" panose="020F0502020204030204" pitchFamily="34" charset="0"/>
              </a:rPr>
              <a:t>5.2: </a:t>
            </a:r>
            <a:r>
              <a:rPr lang="pt-BR" sz="2800" dirty="0">
                <a:latin typeface="Calibri" panose="020F0502020204030204" pitchFamily="34" charset="0"/>
              </a:rPr>
              <a:t>Orientar 100% das puérperas cadastradas no Programa sobre aleitamento materno exclusivo.</a:t>
            </a:r>
            <a:endParaRPr lang="pt-BR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</a:t>
            </a:r>
            <a:r>
              <a:rPr lang="pt-BR" sz="2800" dirty="0">
                <a:latin typeface="Calibri" panose="020F0502020204030204" pitchFamily="34" charset="0"/>
              </a:rPr>
              <a:t>Meta </a:t>
            </a:r>
            <a:r>
              <a:rPr lang="pt-BR" sz="2800" dirty="0" smtClean="0">
                <a:latin typeface="Calibri" panose="020F0502020204030204" pitchFamily="34" charset="0"/>
              </a:rPr>
              <a:t>5.3: </a:t>
            </a:r>
            <a:r>
              <a:rPr lang="pt-BR" sz="2800" dirty="0">
                <a:latin typeface="Calibri" panose="020F0502020204030204" pitchFamily="34" charset="0"/>
              </a:rPr>
              <a:t>Orientar 100% das puérperas cadastradas no Programa sobre planejamento familiar.</a:t>
            </a:r>
          </a:p>
        </p:txBody>
      </p:sp>
    </p:spTree>
    <p:extLst>
      <p:ext uri="{BB962C8B-B14F-4D97-AF65-F5344CB8AC3E}">
        <p14:creationId xmlns:p14="http://schemas.microsoft.com/office/powerpoint/2010/main" xmlns="" val="35513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Calibri" panose="020F0502020204030204" pitchFamily="34" charset="0"/>
              </a:rPr>
              <a:t>OBJETIVOS, METAS E RESULTADOS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Objetivo 6: </a:t>
            </a:r>
            <a:r>
              <a:rPr lang="pt-BR" sz="2800" dirty="0">
                <a:latin typeface="Calibri" panose="020F0502020204030204" pitchFamily="34" charset="0"/>
              </a:rPr>
              <a:t>Realizar a promoção da saúde no pré-natal e puerpério</a:t>
            </a:r>
            <a:r>
              <a:rPr lang="pt-BR" sz="2800" dirty="0" smtClean="0">
                <a:latin typeface="Calibri" panose="020F0502020204030204" pitchFamily="34" charset="0"/>
              </a:rPr>
              <a:t>.</a:t>
            </a:r>
          </a:p>
          <a:p>
            <a:pPr marL="0" lvl="2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Pré-natal</a:t>
            </a:r>
          </a:p>
          <a:p>
            <a:pPr marL="0" lvl="2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6.1: Garantir a 100% das gestantes orientação nutricional durante a gestação.</a:t>
            </a:r>
          </a:p>
          <a:p>
            <a:pPr marL="0" lvl="2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6.2: </a:t>
            </a:r>
            <a:r>
              <a:rPr lang="pt-BR" sz="2800" dirty="0">
                <a:latin typeface="Calibri" panose="020F0502020204030204" pitchFamily="34" charset="0"/>
              </a:rPr>
              <a:t>Promover o aleitamento materno junto a 100% das gestantes.</a:t>
            </a:r>
          </a:p>
          <a:p>
            <a:pPr marL="0" lvl="2" indent="0">
              <a:buNone/>
            </a:pPr>
            <a:endParaRPr lang="pt-BR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2645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Calibri" panose="020F050202020403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803043"/>
            <a:ext cx="9303793" cy="4238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6.3: </a:t>
            </a:r>
            <a:r>
              <a:rPr lang="pt-BR" sz="2800" dirty="0">
                <a:latin typeface="Calibri" panose="020F0502020204030204" pitchFamily="34" charset="0"/>
              </a:rPr>
              <a:t>Orientar 100% das gestantes sobre os cuidados com o recém-nascido (teste do pezinho, decúbito dorsal para dormir).</a:t>
            </a:r>
            <a:endParaRPr lang="pt-BR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6.4: </a:t>
            </a:r>
            <a:r>
              <a:rPr lang="pt-BR" sz="2800" dirty="0">
                <a:latin typeface="Calibri" panose="020F0502020204030204" pitchFamily="34" charset="0"/>
              </a:rPr>
              <a:t>Orientar 100% das gestantes sobre anticoncepção após o parto.</a:t>
            </a:r>
            <a:endParaRPr lang="pt-BR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6.5: </a:t>
            </a:r>
            <a:r>
              <a:rPr lang="pt-BR" sz="2800" dirty="0">
                <a:latin typeface="Calibri" panose="020F0502020204030204" pitchFamily="34" charset="0"/>
              </a:rPr>
              <a:t>Orientar 100% das gestantes sobre os riscos do tabagismo e do uso de álcool e drogas na gestação.</a:t>
            </a:r>
            <a:endParaRPr lang="pt-BR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6.6: </a:t>
            </a:r>
            <a:r>
              <a:rPr lang="pt-BR" sz="2800" dirty="0">
                <a:latin typeface="Calibri" panose="020F0502020204030204" pitchFamily="34" charset="0"/>
              </a:rPr>
              <a:t>Orientar 100% das gestantes sobre higiene bucal.</a:t>
            </a:r>
          </a:p>
        </p:txBody>
      </p:sp>
    </p:spTree>
    <p:extLst>
      <p:ext uri="{BB962C8B-B14F-4D97-AF65-F5344CB8AC3E}">
        <p14:creationId xmlns:p14="http://schemas.microsoft.com/office/powerpoint/2010/main" xmlns="" val="2962110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Calibri" panose="020F050202020403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Puerpério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6.1: </a:t>
            </a:r>
            <a:r>
              <a:rPr lang="pt-BR" sz="2800" dirty="0">
                <a:latin typeface="Calibri" panose="020F0502020204030204" pitchFamily="34" charset="0"/>
              </a:rPr>
              <a:t>Orientar 100% das puérperas cadastradas no Programa sobre os cuidados do recém-nascido.</a:t>
            </a:r>
            <a:endParaRPr lang="pt-BR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Meta 6.2: </a:t>
            </a:r>
            <a:r>
              <a:rPr lang="pt-BR" sz="2800" dirty="0">
                <a:latin typeface="Calibri" panose="020F0502020204030204" pitchFamily="34" charset="0"/>
              </a:rPr>
              <a:t>Orientar 100% das puérperas cadastradas no Programa sobre aleitamento materno exclusivo.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•Meta 6.3: </a:t>
            </a:r>
            <a:r>
              <a:rPr lang="pt-BR" sz="2800" dirty="0">
                <a:latin typeface="Calibri" panose="020F0502020204030204" pitchFamily="34" charset="0"/>
              </a:rPr>
              <a:t>Orientar 100% das puérperas cadastradas no Programa sobre planejamento familiar.</a:t>
            </a:r>
          </a:p>
        </p:txBody>
      </p:sp>
    </p:spTree>
    <p:extLst>
      <p:ext uri="{BB962C8B-B14F-4D97-AF65-F5344CB8AC3E}">
        <p14:creationId xmlns:p14="http://schemas.microsoft.com/office/powerpoint/2010/main" xmlns="" val="11496342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750423"/>
            <a:ext cx="9420255" cy="4493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100% das gestantes foram cadastradas na UBS e estão com seus registros atualizados, o 92,9% delas ingressaram no programa no primeiro trimestre da gestação e o 100% das puérperas estão com consulta até os 42 dias após o parto. Todas as gestantes encontram-se com avaliação de risco, exame de mamas feito, solicitação de exames laboratoriais, prescrição de acido fólico e sulfato ferroso, vacinação em dia e registro na ficha espelho de pré-natal e vacinação. </a:t>
            </a:r>
            <a:endParaRPr lang="pt-BR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92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Calibri" pitchFamily="34" charset="0"/>
                <a:cs typeface="Calibri" pitchFamily="34" charset="0"/>
              </a:rPr>
              <a:t>RESULTADOS</a:t>
            </a:r>
            <a:endParaRPr lang="pt-B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8976117" cy="3880773"/>
          </a:xfrm>
        </p:spPr>
        <p:txBody>
          <a:bodyPr/>
          <a:lstStyle/>
          <a:p>
            <a:pPr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O 85,7% das gestantes estão com primeira consulta odontológica. Todas as puérperas tiveram as mamas e o abdome examinados . As gestantes e as puérperas  foram orientados sobre aleitamento materno, cuidados com o recém-nascido, sobre higiene bucal, e sobre anticoncepção após o parto.</a:t>
            </a:r>
            <a:endParaRPr lang="pt-B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INTRODUÇÃO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UBS/ESF SANTO HILÁRIO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Calibri" panose="020F0502020204030204" pitchFamily="34" charset="0"/>
              </a:rPr>
              <a:t>Localizada na zona rural;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Calibri" panose="020F0502020204030204" pitchFamily="34" charset="0"/>
              </a:rPr>
              <a:t>Composta por 1 médico, 1 enfermeiro, 1 técnico em enfermagem, 1 auxiliar de enfermagem e 7 agentes comunitários e uma zeladora;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Calibri" panose="020F0502020204030204" pitchFamily="34" charset="0"/>
              </a:rPr>
              <a:t>População adstrita: 1600 pessoas, distribuídas em 402 famílias </a:t>
            </a: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0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DISCUSSÃO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Permitiu </a:t>
            </a:r>
            <a:r>
              <a:rPr lang="pt-BR" sz="2800" dirty="0" smtClean="0">
                <a:latin typeface="Calibri" panose="020F0502020204030204" pitchFamily="34" charset="0"/>
              </a:rPr>
              <a:t>que a equipe ficasse mais unida. </a:t>
            </a: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Promoveu o trabalho integrado do médico, da enfermeira, </a:t>
            </a:r>
            <a:r>
              <a:rPr lang="pt-BR" sz="2800" dirty="0" smtClean="0">
                <a:latin typeface="Calibri" panose="020F0502020204030204" pitchFamily="34" charset="0"/>
              </a:rPr>
              <a:t>do técnico </a:t>
            </a:r>
            <a:r>
              <a:rPr lang="pt-BR" sz="2800" dirty="0">
                <a:latin typeface="Calibri" panose="020F0502020204030204" pitchFamily="34" charset="0"/>
              </a:rPr>
              <a:t>de </a:t>
            </a:r>
            <a:r>
              <a:rPr lang="pt-BR" sz="2800" dirty="0" smtClean="0">
                <a:latin typeface="Calibri" panose="020F0502020204030204" pitchFamily="34" charset="0"/>
              </a:rPr>
              <a:t>enfermagem, da auxiliar de enfermagem </a:t>
            </a:r>
            <a:r>
              <a:rPr lang="pt-BR" sz="2800" dirty="0">
                <a:latin typeface="Calibri" panose="020F0502020204030204" pitchFamily="34" charset="0"/>
              </a:rPr>
              <a:t>e dos ACS.</a:t>
            </a: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Aumento o nível de responsabilidade de cada integrante do equipe para uma assistência de qualidade as usuárias.</a:t>
            </a: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A </a:t>
            </a:r>
            <a:r>
              <a:rPr lang="pt-BR" sz="2800" dirty="0" smtClean="0">
                <a:latin typeface="Calibri" panose="020F0502020204030204" pitchFamily="34" charset="0"/>
              </a:rPr>
              <a:t>capacitação aumentou o nível profissional de cada integrante da equipe</a:t>
            </a: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2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DISCUSSÃO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930401"/>
            <a:ext cx="9071973" cy="4110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Conseguimos organizar melhor nosso trabalho</a:t>
            </a: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Permitiu </a:t>
            </a:r>
            <a:r>
              <a:rPr lang="pt-BR" sz="2800" dirty="0" smtClean="0">
                <a:latin typeface="Calibri" panose="020F0502020204030204" pitchFamily="34" charset="0"/>
              </a:rPr>
              <a:t>a atualização </a:t>
            </a:r>
            <a:r>
              <a:rPr lang="pt-BR" sz="2800" dirty="0">
                <a:latin typeface="Calibri" panose="020F0502020204030204" pitchFamily="34" charset="0"/>
              </a:rPr>
              <a:t>constante dos registros.</a:t>
            </a: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Facilitou a melhoria do acolhimento das </a:t>
            </a:r>
            <a:r>
              <a:rPr lang="pt-BR" sz="2800" dirty="0" smtClean="0">
                <a:latin typeface="Calibri" panose="020F0502020204030204" pitchFamily="34" charset="0"/>
              </a:rPr>
              <a:t>gestantes e puérperas.</a:t>
            </a:r>
            <a:endParaRPr lang="pt-BR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Logrou-se </a:t>
            </a:r>
            <a:r>
              <a:rPr lang="pt-BR" sz="2800" dirty="0" smtClean="0">
                <a:latin typeface="Calibri" panose="020F0502020204030204" pitchFamily="34" charset="0"/>
              </a:rPr>
              <a:t>apoio </a:t>
            </a:r>
            <a:r>
              <a:rPr lang="pt-BR" sz="2800" dirty="0">
                <a:latin typeface="Calibri" panose="020F0502020204030204" pitchFamily="34" charset="0"/>
              </a:rPr>
              <a:t>para priorizar os </a:t>
            </a:r>
            <a:r>
              <a:rPr lang="pt-BR" sz="2800" dirty="0" smtClean="0">
                <a:latin typeface="Calibri" panose="020F0502020204030204" pitchFamily="34" charset="0"/>
              </a:rPr>
              <a:t>atendimentos.</a:t>
            </a:r>
            <a:endParaRPr lang="pt-BR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Facilitou-se a realização de atividades em grupo, como as palestras educativas, nas quais foram desenvolvidas atividades de promoção e prevenção de saúde.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788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MUDANÇAS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Ampliar o processo de conscientização da comunidade em relação a necessidade de priorização da atenção </a:t>
            </a:r>
            <a:r>
              <a:rPr lang="pt-BR" sz="2800" dirty="0" smtClean="0">
                <a:latin typeface="Calibri" panose="020F0502020204030204" pitchFamily="34" charset="0"/>
              </a:rPr>
              <a:t>as gestantes e puérperas.</a:t>
            </a:r>
            <a:endParaRPr lang="pt-BR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Ampliar </a:t>
            </a:r>
            <a:r>
              <a:rPr lang="pt-BR" sz="2800" dirty="0" smtClean="0">
                <a:latin typeface="Calibri" panose="020F0502020204030204" pitchFamily="34" charset="0"/>
              </a:rPr>
              <a:t>e manter o cadastro </a:t>
            </a:r>
            <a:r>
              <a:rPr lang="pt-BR" sz="2800" dirty="0">
                <a:latin typeface="Calibri" panose="020F0502020204030204" pitchFamily="34" charset="0"/>
              </a:rPr>
              <a:t>e, </a:t>
            </a:r>
            <a:r>
              <a:rPr lang="pt-BR" sz="2800" dirty="0" smtClean="0">
                <a:latin typeface="Calibri" panose="020F0502020204030204" pitchFamily="34" charset="0"/>
              </a:rPr>
              <a:t>consequentemente, </a:t>
            </a:r>
            <a:r>
              <a:rPr lang="pt-BR" sz="2800" dirty="0">
                <a:latin typeface="Calibri" panose="020F0502020204030204" pitchFamily="34" charset="0"/>
              </a:rPr>
              <a:t>a cobertura </a:t>
            </a:r>
            <a:r>
              <a:rPr lang="pt-BR" sz="2800" dirty="0" smtClean="0">
                <a:latin typeface="Calibri" panose="020F0502020204030204" pitchFamily="34" charset="0"/>
              </a:rPr>
              <a:t>de atenção.</a:t>
            </a: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Implementar </a:t>
            </a:r>
            <a:r>
              <a:rPr lang="pt-BR" sz="2800" dirty="0" smtClean="0">
                <a:latin typeface="Calibri" panose="020F0502020204030204" pitchFamily="34" charset="0"/>
              </a:rPr>
              <a:t>o projeto de intervenção em outros programas da UBS</a:t>
            </a:r>
            <a:endParaRPr lang="pt-BR" sz="2800" dirty="0">
              <a:latin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10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REFLEXÃO CRITICA SOBRE O CURSO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21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• 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O curso tem sido uma ferramenta muito importante para meu desenvolvimento tanto profissional como pessoal, pois além de reforçar meus conhecimentos sobre o pré-natal e puerpério, ajudou-me a conhecer a importância do trabalho em equipe, </a:t>
            </a:r>
            <a:r>
              <a:rPr lang="pt-BR" sz="2800" dirty="0">
                <a:latin typeface="Calibri" pitchFamily="34" charset="0"/>
                <a:cs typeface="Calibri" pitchFamily="34" charset="0"/>
              </a:rPr>
              <a:t>para o adequado funcionamento da Estratégia de Saúde da Família durante a 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intervenção.</a:t>
            </a:r>
            <a:endParaRPr lang="pt-BR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9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Calibri" pitchFamily="34" charset="0"/>
                <a:cs typeface="Calibri" pitchFamily="34" charset="0"/>
              </a:rPr>
              <a:t>REFLEXÃO CRITICA SOBRE O CURSO</a:t>
            </a:r>
            <a:endParaRPr lang="pt-B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430400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• Ao longo do curso pude compreender melhor a estrutura e funcionamento das Unidades Básicas de Saúde, os princípios e as funções de cada membro da equipe.</a:t>
            </a:r>
            <a:r>
              <a:rPr lang="pt-BR" sz="2800" dirty="0" smtClean="0"/>
              <a:t> 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Posso dizer que o curso Especialização em Saúde da Família foi uma experiência única e inesquecível. Reconheço o trabalho de todos aqueles que fizeram possível o desenvolvimento do mesmo. </a:t>
            </a:r>
            <a:endParaRPr lang="pt-BR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ianna\Desktop\Projecto de Intervenção\Nova pasta\IMG-20141211-WA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212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ianna\Desktop\11272275_1074979359196607_31608812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0759" y="0"/>
            <a:ext cx="385048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FOTOS\FOTOS BRASIL\Inaguracion UBS 27-02-15\IMG_20150302_1056038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6"/>
            <a:ext cx="12192000" cy="6847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FOTOS\FOTOS BRASIL\Inaguracion UBS 27-02-15\IMG_20150227_1751354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6000" dirty="0" smtClean="0">
                <a:latin typeface="Algerian" panose="04020705040A02060702" pitchFamily="82" charset="0"/>
              </a:rPr>
              <a:t/>
            </a:r>
            <a:br>
              <a:rPr lang="pt-BR" sz="6000" dirty="0" smtClean="0">
                <a:latin typeface="Algerian" panose="04020705040A02060702" pitchFamily="82" charset="0"/>
              </a:rPr>
            </a:br>
            <a:r>
              <a:rPr lang="pt-BR" sz="6000" dirty="0">
                <a:latin typeface="Algerian" panose="04020705040A02060702" pitchFamily="82" charset="0"/>
              </a:rPr>
              <a:t/>
            </a:r>
            <a:br>
              <a:rPr lang="pt-BR" sz="6000" dirty="0">
                <a:latin typeface="Algerian" panose="04020705040A02060702" pitchFamily="82" charset="0"/>
              </a:rPr>
            </a:br>
            <a:r>
              <a:rPr lang="pt-BR" sz="6700" dirty="0" err="1" smtClean="0">
                <a:latin typeface="Algerian" panose="04020705040A02060702" pitchFamily="82" charset="0"/>
              </a:rPr>
              <a:t>OBRIGADa</a:t>
            </a:r>
            <a:endParaRPr lang="pt-BR" sz="67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935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INTRODUÇÃO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SITUAÇÃO DA AÇÃO PROGRAMÁTICA ANTES DA INTERVENÇÃO</a:t>
            </a:r>
          </a:p>
          <a:p>
            <a:pPr marL="0" indent="0" algn="just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A UBS tinha uma situação crítica em relação a saúde da gestante e puérpera, já que primeiramente não tinha estrutura física adequada, a equipe encontrava-se sem médico a muito tempo, e os registros dos atendimentos anteriores estavam desatualizados.</a:t>
            </a: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+mn-lt"/>
              </a:rPr>
              <a:t>INTRODUÇÃO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532586"/>
            <a:ext cx="9509855" cy="47909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>
                <a:latin typeface="Calibri" panose="020F0502020204030204" pitchFamily="34" charset="0"/>
              </a:rPr>
              <a:t>• </a:t>
            </a:r>
            <a:r>
              <a:rPr lang="pt-BR" sz="2800" dirty="0">
                <a:latin typeface="Calibri" panose="020F0502020204030204" pitchFamily="34" charset="0"/>
              </a:rPr>
              <a:t>A </a:t>
            </a:r>
            <a:r>
              <a:rPr lang="pt-BR" sz="2800" dirty="0" smtClean="0">
                <a:latin typeface="Calibri" panose="020F0502020204030204" pitchFamily="34" charset="0"/>
              </a:rPr>
              <a:t>ação programática:</a:t>
            </a:r>
            <a:endParaRPr lang="pt-BR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A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>
                <a:latin typeface="Calibri" panose="020F0502020204030204" pitchFamily="34" charset="0"/>
              </a:rPr>
              <a:t>Atenção ao Pré-natal e ao Puerpério, tendo em conta que é uma das ações programáticas fundamentais do sistema de </a:t>
            </a:r>
            <a:r>
              <a:rPr lang="pt-BR" sz="2800" dirty="0" smtClean="0">
                <a:latin typeface="Calibri" panose="020F0502020204030204" pitchFamily="34" charset="0"/>
              </a:rPr>
              <a:t>saúde, é fundamental para o desenvolvimento da sociedade por isso uma </a:t>
            </a:r>
            <a:r>
              <a:rPr lang="pt-BR" sz="2800" dirty="0">
                <a:latin typeface="Calibri" panose="020F0502020204030204" pitchFamily="34" charset="0"/>
              </a:rPr>
              <a:t>assistência pré-natal adequada, com a detecção e a intervenção precoce das situações de risco, bem com um sistema ágil de referência hospitalar, além da qualificação da assistência ao parto, são os grandes determinantes dos indicadores de saúde relacionados à mãe e ao bebê que tem o potencial de diminuir as principais causas de mortalidade materna e neonatal.</a:t>
            </a:r>
          </a:p>
        </p:txBody>
      </p:sp>
    </p:spTree>
    <p:extLst>
      <p:ext uri="{BB962C8B-B14F-4D97-AF65-F5344CB8AC3E}">
        <p14:creationId xmlns:p14="http://schemas.microsoft.com/office/powerpoint/2010/main" xmlns="" val="3599388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OBJETIVO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Melhorar a atenção em saúde das gestantes e puérperas  da UBS/ESF Santo Hilário.</a:t>
            </a: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93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METODOLOGIA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DETALHAMENTO DAS AÇÕES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As ações foram planejadas para serem desenvolvidas num período de 16 semanas e nos quatro eixos pedagógicos: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Monitoramento e avaliação.</a:t>
            </a: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T</a:t>
            </a:r>
            <a:r>
              <a:rPr lang="pt-BR" sz="2800" dirty="0" smtClean="0">
                <a:latin typeface="Calibri" panose="020F0502020204030204" pitchFamily="34" charset="0"/>
              </a:rPr>
              <a:t>oda </a:t>
            </a:r>
            <a:r>
              <a:rPr lang="pt-BR" sz="2800" dirty="0">
                <a:latin typeface="Calibri" panose="020F0502020204030204" pitchFamily="34" charset="0"/>
              </a:rPr>
              <a:t>a ação desenvolvida foi acompanhada </a:t>
            </a:r>
            <a:r>
              <a:rPr lang="pt-BR" sz="2800" dirty="0" smtClean="0">
                <a:latin typeface="Calibri" panose="020F0502020204030204" pitchFamily="34" charset="0"/>
              </a:rPr>
              <a:t>e monitorada pelo médico e o enfermeiro ao longo das 16 semanas.</a:t>
            </a:r>
          </a:p>
        </p:txBody>
      </p:sp>
    </p:spTree>
    <p:extLst>
      <p:ext uri="{BB962C8B-B14F-4D97-AF65-F5344CB8AC3E}">
        <p14:creationId xmlns:p14="http://schemas.microsoft.com/office/powerpoint/2010/main" xmlns="" val="9585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+mn-lt"/>
              </a:rPr>
              <a:t>METODOLOGIA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1"/>
            <a:ext cx="9284084" cy="4110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>
                <a:latin typeface="Calibri" panose="020F0502020204030204" pitchFamily="34" charset="0"/>
              </a:rPr>
              <a:t>DETALHAMENTO DAS </a:t>
            </a:r>
            <a:r>
              <a:rPr lang="pt-BR" sz="2800" dirty="0" smtClean="0">
                <a:latin typeface="Calibri" panose="020F0502020204030204" pitchFamily="34" charset="0"/>
              </a:rPr>
              <a:t>AÇÕES</a:t>
            </a: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• Organização e gestão do serviço</a:t>
            </a:r>
            <a:r>
              <a:rPr lang="pt-BR" sz="280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Foi a mais qualificada </a:t>
            </a:r>
            <a:r>
              <a:rPr lang="pt-BR" sz="2800" dirty="0">
                <a:latin typeface="Calibri" panose="020F0502020204030204" pitchFamily="34" charset="0"/>
              </a:rPr>
              <a:t>e de acordo com as necessidades da </a:t>
            </a:r>
            <a:r>
              <a:rPr lang="pt-BR" sz="2800" dirty="0" smtClean="0">
                <a:latin typeface="Calibri" panose="020F0502020204030204" pitchFamily="34" charset="0"/>
              </a:rPr>
              <a:t>população.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</a:t>
            </a:r>
            <a:r>
              <a:rPr lang="pt-BR" sz="2800" dirty="0">
                <a:latin typeface="Calibri" panose="020F0502020204030204" pitchFamily="34" charset="0"/>
              </a:rPr>
              <a:t>Engajamento público</a:t>
            </a:r>
            <a:r>
              <a:rPr lang="pt-BR" sz="280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</a:rPr>
              <a:t>Foram desenvolvidas ações educativas, de prevenção e promoção de saúde.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67220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+mn-lt"/>
              </a:rPr>
              <a:t>METODOLOGIA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DETALHAMENTO </a:t>
            </a:r>
            <a:r>
              <a:rPr lang="pt-BR" sz="2800" dirty="0">
                <a:latin typeface="Calibri" panose="020F0502020204030204" pitchFamily="34" charset="0"/>
              </a:rPr>
              <a:t>DAS </a:t>
            </a:r>
            <a:r>
              <a:rPr lang="pt-BR" sz="2800" dirty="0" smtClean="0">
                <a:latin typeface="Calibri" panose="020F0502020204030204" pitchFamily="34" charset="0"/>
              </a:rPr>
              <a:t>AÇÕES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• Qualificação </a:t>
            </a:r>
            <a:r>
              <a:rPr lang="pt-BR" sz="2800" dirty="0">
                <a:latin typeface="Calibri" panose="020F0502020204030204" pitchFamily="34" charset="0"/>
              </a:rPr>
              <a:t>da prática </a:t>
            </a:r>
            <a:r>
              <a:rPr lang="pt-BR" sz="2800" dirty="0" smtClean="0">
                <a:latin typeface="Calibri" panose="020F0502020204030204" pitchFamily="34" charset="0"/>
              </a:rPr>
              <a:t>clínica</a:t>
            </a:r>
          </a:p>
          <a:p>
            <a:pPr marL="0" indent="0">
              <a:buNone/>
            </a:pPr>
            <a:r>
              <a:rPr lang="pt-BR" sz="2800" dirty="0" smtClean="0">
                <a:latin typeface="Calibri" panose="020F0502020204030204" pitchFamily="34" charset="0"/>
              </a:rPr>
              <a:t>Todos os profissionais envolvidos foram capacitados para o desenvolvimento correto da intervenção.</a:t>
            </a: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2549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2407</TotalTime>
  <Words>1670</Words>
  <Application>Microsoft Office PowerPoint</Application>
  <PresentationFormat>Personalizar</PresentationFormat>
  <Paragraphs>138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Faceta</vt:lpstr>
      <vt:lpstr> UNIVERSIDADE ABERTA DO SITEMA ÚNICO DE SAÚDE UNIVERSIDADE FEDERAL DE PELOTAS ESPECIALIZAÇÃO EM SAÚDE DA FAMILIA MODALIDADE À DISTÂNCIA TURMA 5  TRABALHO DE CONCLUÇÃO DE CURSO  QUALIFICAÇÃO DA ATENÇÃO AO PRÉ-NATAL E PUERPÉRIO NA UBS/ESF SANTO HILÁRIO – COCAL/PI   AUTOR: ARIANNA MALLEA GARCIA  PELOTAS/RS 2015</vt:lpstr>
      <vt:lpstr>INTRODUÇÃO</vt:lpstr>
      <vt:lpstr>INTRODUÇÃO</vt:lpstr>
      <vt:lpstr>INTRODUÇÃO</vt:lpstr>
      <vt:lpstr>INTRODUÇÃO</vt:lpstr>
      <vt:lpstr>OBJETIVO</vt:lpstr>
      <vt:lpstr>METODOLOGIA</vt:lpstr>
      <vt:lpstr>METODOLOGIA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RESULTADOS</vt:lpstr>
      <vt:lpstr>RESULTADOS</vt:lpstr>
      <vt:lpstr>DISCUSSÃO</vt:lpstr>
      <vt:lpstr>DISCUSSÃO</vt:lpstr>
      <vt:lpstr>MUDANÇAS</vt:lpstr>
      <vt:lpstr>REFLEXÃO CRITICA SOBRE O CURSO</vt:lpstr>
      <vt:lpstr>REFLEXÃO CRITICA SOBRE O CURSO</vt:lpstr>
      <vt:lpstr>Slide 35</vt:lpstr>
      <vt:lpstr>Slide 36</vt:lpstr>
      <vt:lpstr>Slide 37</vt:lpstr>
      <vt:lpstr>Slide 38</vt:lpstr>
      <vt:lpstr>  OBRIGADa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SITEMA ÚNICO DE SAÚDE UNIVERSIDADE FEDERAL DE PELOTAS ESPECIALIZAÇÃO EM SAÚDE DA FAMILIA MODALIDADE À DISTÂNCIA TURMA 5  TRABALHO DE CONCLUÇÃO DE CURSO  A QUALIFICAÇÃO D</dc:title>
  <dc:creator>osmayki martin junco</dc:creator>
  <cp:lastModifiedBy>Arianna</cp:lastModifiedBy>
  <cp:revision>119</cp:revision>
  <dcterms:created xsi:type="dcterms:W3CDTF">2015-05-17T14:03:17Z</dcterms:created>
  <dcterms:modified xsi:type="dcterms:W3CDTF">2015-06-18T23:18:19Z</dcterms:modified>
</cp:coreProperties>
</file>