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311" r:id="rId10"/>
    <p:sldId id="293" r:id="rId11"/>
    <p:sldId id="312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13" r:id="rId20"/>
    <p:sldId id="305" r:id="rId21"/>
    <p:sldId id="309" r:id="rId22"/>
    <p:sldId id="310" r:id="rId23"/>
    <p:sldId id="314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0" autoAdjust="0"/>
    <p:restoredTop sz="94660"/>
  </p:normalViewPr>
  <p:slideViewPr>
    <p:cSldViewPr snapToGrid="0">
      <p:cViewPr varScale="1">
        <p:scale>
          <a:sx n="67" d="100"/>
          <a:sy n="67" d="100"/>
        </p:scale>
        <p:origin x="528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 algn="ctr" rtl="0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1693559898681545"/>
          <c:y val="0.28937832452754603"/>
          <c:w val="0.8467750271459048"/>
          <c:h val="0.593408716119777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Indicadores!$C$4</c:f>
              <c:strCache>
                <c:ptCount val="1"/>
                <c:pt idx="0">
                  <c:v>Cobertura do programa de atenção ao  hipertenso na unidade de saúde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Indicadores!$D$3:$G$3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Indicadores!$D$4:$G$4</c:f>
              <c:numCache>
                <c:formatCode>0.0%</c:formatCode>
                <c:ptCount val="4"/>
                <c:pt idx="0">
                  <c:v>0.33027522935779824</c:v>
                </c:pt>
                <c:pt idx="1">
                  <c:v>0.54587155963302769</c:v>
                </c:pt>
                <c:pt idx="2">
                  <c:v>0.94495412844036697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579392"/>
        <c:axId val="92577824"/>
      </c:barChart>
      <c:catAx>
        <c:axId val="92579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2577824"/>
        <c:crosses val="autoZero"/>
        <c:auto val="1"/>
        <c:lblAlgn val="ctr"/>
        <c:lblOffset val="100"/>
        <c:noMultiLvlLbl val="0"/>
      </c:catAx>
      <c:valAx>
        <c:axId val="92577824"/>
        <c:scaling>
          <c:orientation val="minMax"/>
          <c:max val="1"/>
        </c:scaling>
        <c:delete val="0"/>
        <c:axPos val="l"/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2579392"/>
        <c:crosses val="autoZero"/>
        <c:crossBetween val="between"/>
        <c:majorUnit val="0.1"/>
        <c:min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5010670395172568"/>
          <c:y val="4.7732696897374721E-2"/>
        </c:manualLayout>
      </c:layout>
      <c:overlay val="0"/>
      <c:spPr>
        <a:noFill/>
        <a:ln w="25400">
          <a:noFill/>
        </a:ln>
      </c:spPr>
      <c:txPr>
        <a:bodyPr/>
        <a:lstStyle/>
        <a:p>
          <a:pPr algn="ctr" rtl="0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2317327766179544"/>
          <c:y val="0.28214334916181144"/>
          <c:w val="0.83924843423799589"/>
          <c:h val="0.603572481118305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Indicadores!$S$4</c:f>
              <c:strCache>
                <c:ptCount val="1"/>
                <c:pt idx="0">
                  <c:v>Cobertura do programa de atenção ao  diabético na unidade de saúde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Indicadores!$T$3:$W$3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Indicadores!$T$4:$W$4</c:f>
              <c:numCache>
                <c:formatCode>0.0%</c:formatCode>
                <c:ptCount val="4"/>
                <c:pt idx="0">
                  <c:v>0.3461538461538462</c:v>
                </c:pt>
                <c:pt idx="1">
                  <c:v>0.55769230769230771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579784"/>
        <c:axId val="325111104"/>
      </c:barChart>
      <c:catAx>
        <c:axId val="92579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25111104"/>
        <c:crosses val="autoZero"/>
        <c:auto val="1"/>
        <c:lblAlgn val="ctr"/>
        <c:lblOffset val="100"/>
        <c:noMultiLvlLbl val="0"/>
      </c:catAx>
      <c:valAx>
        <c:axId val="325111104"/>
        <c:scaling>
          <c:orientation val="minMax"/>
          <c:max val="1"/>
        </c:scaling>
        <c:delete val="0"/>
        <c:axPos val="l"/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2579784"/>
        <c:crosses val="autoZero"/>
        <c:crossBetween val="between"/>
        <c:majorUnit val="0.1"/>
        <c:minorUnit val="4.0000000000000015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 algn="ctr" rtl="0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2553191489361698"/>
          <c:y val="0.29151344037102234"/>
          <c:w val="0.8361702127659576"/>
          <c:h val="0.590406967840045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Indicadores!$S$15</c:f>
              <c:strCache>
                <c:ptCount val="1"/>
                <c:pt idx="0">
                  <c:v>Proporção de diabéticos com os exames complementares  em dia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Indicadores!$T$14:$W$14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Indicadores!$T$15:$W$15</c:f>
              <c:numCache>
                <c:formatCode>0.0%</c:formatCode>
                <c:ptCount val="4"/>
                <c:pt idx="0">
                  <c:v>0.83333333333333348</c:v>
                </c:pt>
                <c:pt idx="1">
                  <c:v>0.89655172413793083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5111888"/>
        <c:axId val="325113848"/>
      </c:barChart>
      <c:catAx>
        <c:axId val="325111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25113848"/>
        <c:crosses val="autoZero"/>
        <c:auto val="1"/>
        <c:lblAlgn val="ctr"/>
        <c:lblOffset val="100"/>
        <c:noMultiLvlLbl val="0"/>
      </c:catAx>
      <c:valAx>
        <c:axId val="325113848"/>
        <c:scaling>
          <c:orientation val="minMax"/>
          <c:max val="1"/>
        </c:scaling>
        <c:delete val="0"/>
        <c:axPos val="l"/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25111888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Proporção de hipertensos com os exames complementares em dia de acordo com o protocolo</a:t>
            </a:r>
          </a:p>
        </c:rich>
      </c:tx>
      <c:layout>
        <c:manualLayout>
          <c:xMode val="edge"/>
          <c:yMode val="edge"/>
          <c:x val="0.12199213630406291"/>
          <c:y val="4.914004914004913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885245901639344"/>
          <c:y val="0.29411764705882359"/>
          <c:w val="0.84426229508196715"/>
          <c:h val="0.588235294117646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Indicadores!$C$15</c:f>
              <c:strCache>
                <c:ptCount val="1"/>
                <c:pt idx="0">
                  <c:v>Proporção de hipertensos com os exames complementares em dia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Indicadores!$D$14:$G$14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Indicadores!$D$15:$G$15</c:f>
              <c:numCache>
                <c:formatCode>0.0%</c:formatCode>
                <c:ptCount val="4"/>
                <c:pt idx="0">
                  <c:v>0.94444444444444453</c:v>
                </c:pt>
                <c:pt idx="1">
                  <c:v>0.94957983193277318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0892824"/>
        <c:axId val="230893216"/>
      </c:barChart>
      <c:catAx>
        <c:axId val="230892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30893216"/>
        <c:crosses val="autoZero"/>
        <c:auto val="1"/>
        <c:lblAlgn val="ctr"/>
        <c:lblOffset val="100"/>
        <c:noMultiLvlLbl val="0"/>
      </c:catAx>
      <c:valAx>
        <c:axId val="230893216"/>
        <c:scaling>
          <c:orientation val="minMax"/>
          <c:max val="1"/>
        </c:scaling>
        <c:delete val="0"/>
        <c:axPos val="l"/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30892824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 algn="ctr" rtl="0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2008305852714667"/>
          <c:y val="0.28782339682202213"/>
          <c:w val="0.84265180725083977"/>
          <c:h val="0.594097011389045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Indicadores!$S$27</c:f>
              <c:strCache>
                <c:ptCount val="1"/>
                <c:pt idx="0">
                  <c:v>Proporção de diabéticos com avaliação da necessidade de atendimento odontológico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Indicadores!$T$26:$W$26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Indicadores!$T$27:$W$27</c:f>
              <c:numCache>
                <c:formatCode>0.0%</c:formatCode>
                <c:ptCount val="4"/>
                <c:pt idx="0">
                  <c:v>0.83333333333333348</c:v>
                </c:pt>
                <c:pt idx="1">
                  <c:v>0.89655172413793083</c:v>
                </c:pt>
                <c:pt idx="2">
                  <c:v>0.9423076923076924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0884664"/>
        <c:axId val="320882312"/>
      </c:barChart>
      <c:catAx>
        <c:axId val="320884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20882312"/>
        <c:crosses val="autoZero"/>
        <c:auto val="1"/>
        <c:lblAlgn val="ctr"/>
        <c:lblOffset val="100"/>
        <c:noMultiLvlLbl val="0"/>
      </c:catAx>
      <c:valAx>
        <c:axId val="320882312"/>
        <c:scaling>
          <c:orientation val="minMax"/>
          <c:max val="1"/>
        </c:scaling>
        <c:delete val="0"/>
        <c:axPos val="l"/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20884664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 algn="ctr" rtl="0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1885245901639344"/>
          <c:y val="0.28782339682202213"/>
          <c:w val="0.84426229508196715"/>
          <c:h val="0.594097011389045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Indicadores!$C$27</c:f>
              <c:strCache>
                <c:ptCount val="1"/>
                <c:pt idx="0">
                  <c:v>Proporção de hipertensos com avaliação da necessidade de atendimento odontológico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Indicadores!$D$26:$G$26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Indicadores!$D$27:$G$27</c:f>
              <c:numCache>
                <c:formatCode>0.0%</c:formatCode>
                <c:ptCount val="4"/>
                <c:pt idx="0">
                  <c:v>0.66666666666666663</c:v>
                </c:pt>
                <c:pt idx="1">
                  <c:v>0.79831932773109249</c:v>
                </c:pt>
                <c:pt idx="2">
                  <c:v>0.8834951456310679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2131680"/>
        <c:axId val="322134424"/>
      </c:barChart>
      <c:catAx>
        <c:axId val="322131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22134424"/>
        <c:crosses val="autoZero"/>
        <c:auto val="1"/>
        <c:lblAlgn val="ctr"/>
        <c:lblOffset val="100"/>
        <c:noMultiLvlLbl val="0"/>
      </c:catAx>
      <c:valAx>
        <c:axId val="32213442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22131680"/>
        <c:crosses val="autoZero"/>
        <c:crossBetween val="between"/>
        <c:majorUnit val="0.1"/>
        <c:minorUnit val="4.0000000000000015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2130648806513866"/>
          <c:y val="3.7757926958396706E-2"/>
        </c:manualLayout>
      </c:layout>
      <c:overlay val="0"/>
      <c:spPr>
        <a:noFill/>
        <a:ln w="25400">
          <a:noFill/>
        </a:ln>
      </c:spPr>
      <c:txPr>
        <a:bodyPr/>
        <a:lstStyle/>
        <a:p>
          <a:pPr algn="ctr" rtl="0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1885245901639344"/>
          <c:y val="0.28937832452754603"/>
          <c:w val="0.84426229508196715"/>
          <c:h val="0.593408716119777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Indicadores!$C$43</c:f>
              <c:strCache>
                <c:ptCount val="1"/>
                <c:pt idx="0">
                  <c:v>Proporção de hipertensos com estratificação de risco cardiovascular por  exame clínico em dia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Indicadores!$D$42:$G$42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Indicadores!$D$43:$G$43</c:f>
              <c:numCache>
                <c:formatCode>0.0%</c:formatCode>
                <c:ptCount val="4"/>
                <c:pt idx="0">
                  <c:v>0.95833333333333348</c:v>
                </c:pt>
                <c:pt idx="1">
                  <c:v>0.98319327731092432</c:v>
                </c:pt>
                <c:pt idx="2">
                  <c:v>0.99514563106796117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1851784"/>
        <c:axId val="321849432"/>
      </c:barChart>
      <c:catAx>
        <c:axId val="321851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21849432"/>
        <c:crosses val="autoZero"/>
        <c:auto val="1"/>
        <c:lblAlgn val="ctr"/>
        <c:lblOffset val="100"/>
        <c:noMultiLvlLbl val="0"/>
      </c:catAx>
      <c:valAx>
        <c:axId val="321849432"/>
        <c:scaling>
          <c:orientation val="minMax"/>
          <c:max val="1"/>
        </c:scaling>
        <c:delete val="0"/>
        <c:axPos val="l"/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21851784"/>
        <c:crosses val="autoZero"/>
        <c:crossBetween val="between"/>
        <c:majorUnit val="0.1"/>
        <c:minorUnit val="4.0000000000000015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 algn="ctr" rtl="0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2266124717918318"/>
          <c:y val="0.29368029739776963"/>
          <c:w val="0.83991769254898319"/>
          <c:h val="0.587360594795538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Indicadores!$S$43</c:f>
              <c:strCache>
                <c:ptCount val="1"/>
                <c:pt idx="0">
                  <c:v>Proporção de diabéticos com estratificação de risco cardiovascular por  exame clínico em dia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Indicadores!$T$42:$W$42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Indicadores!$T$43:$W$43</c:f>
              <c:numCache>
                <c:formatCode>0.0%</c:formatCode>
                <c:ptCount val="4"/>
                <c:pt idx="0">
                  <c:v>0.94444444444444453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4150008"/>
        <c:axId val="334152360"/>
      </c:barChart>
      <c:catAx>
        <c:axId val="334150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34152360"/>
        <c:crosses val="autoZero"/>
        <c:auto val="1"/>
        <c:lblAlgn val="ctr"/>
        <c:lblOffset val="100"/>
        <c:noMultiLvlLbl val="0"/>
      </c:catAx>
      <c:valAx>
        <c:axId val="334152360"/>
        <c:scaling>
          <c:orientation val="minMax"/>
          <c:max val="1"/>
        </c:scaling>
        <c:delete val="0"/>
        <c:axPos val="l"/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34150008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10/15/2015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10/15/2015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10/15/2015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5" t="18695" r="19223" b="18871"/>
          <a:stretch/>
        </p:blipFill>
        <p:spPr bwMode="auto">
          <a:xfrm>
            <a:off x="869950" y="461245"/>
            <a:ext cx="1104900" cy="11201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59099" y="4143181"/>
            <a:ext cx="8411118" cy="1646302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pt-BR" sz="2800" b="1" dirty="0" smtClean="0"/>
              <a:t/>
            </a:r>
            <a:br>
              <a:rPr lang="pt-BR" sz="2800" b="1" dirty="0" smtClean="0"/>
            </a:br>
            <a:r>
              <a:rPr lang="pt-BR" sz="2800" b="1" dirty="0"/>
              <a:t/>
            </a:r>
            <a:br>
              <a:rPr lang="pt-BR" sz="2800" b="1" dirty="0"/>
            </a:br>
            <a:r>
              <a:rPr lang="pt-BR" sz="2800" b="1" dirty="0" smtClean="0"/>
              <a:t/>
            </a:r>
            <a:br>
              <a:rPr lang="pt-BR" sz="2800" b="1" dirty="0" smtClean="0"/>
            </a:br>
            <a:r>
              <a:rPr lang="pt-BR" sz="2800" b="1" dirty="0"/>
              <a:t/>
            </a:r>
            <a:br>
              <a:rPr lang="pt-BR" sz="2800" b="1" dirty="0"/>
            </a:br>
            <a:r>
              <a:rPr lang="pt-BR" sz="2800" b="1" dirty="0" smtClean="0"/>
              <a:t/>
            </a:r>
            <a:br>
              <a:rPr lang="pt-BR" sz="2800" b="1" dirty="0" smtClean="0"/>
            </a:br>
            <a:r>
              <a:rPr lang="pt-BR" sz="2800" b="1" dirty="0"/>
              <a:t/>
            </a:r>
            <a:br>
              <a:rPr lang="pt-BR" sz="2800" b="1" dirty="0"/>
            </a:br>
            <a:r>
              <a:rPr lang="pt-BR" sz="2800" b="1" dirty="0" smtClean="0"/>
              <a:t/>
            </a:r>
            <a:br>
              <a:rPr lang="pt-BR" sz="2800" b="1" dirty="0" smtClean="0"/>
            </a:br>
            <a:r>
              <a:rPr lang="pt-BR" sz="2800" b="1" dirty="0"/>
              <a:t/>
            </a:r>
            <a:br>
              <a:rPr lang="pt-BR" sz="2800" b="1" dirty="0"/>
            </a:br>
            <a:r>
              <a:rPr lang="pt-BR" sz="2800" b="1" dirty="0" smtClean="0"/>
              <a:t/>
            </a:r>
            <a:br>
              <a:rPr lang="pt-BR" sz="2800" b="1" dirty="0" smtClean="0"/>
            </a:br>
            <a:r>
              <a:rPr lang="pt-BR" sz="2800" b="1" dirty="0"/>
              <a:t/>
            </a:r>
            <a:br>
              <a:rPr lang="pt-BR" sz="2800" b="1" dirty="0"/>
            </a:br>
            <a:r>
              <a:rPr lang="pt-BR" sz="2800" b="1" dirty="0" smtClean="0"/>
              <a:t/>
            </a:r>
            <a:br>
              <a:rPr lang="pt-BR" sz="2800" b="1" dirty="0" smtClean="0"/>
            </a:br>
            <a:r>
              <a:rPr lang="pt-BR" sz="2800" b="1" dirty="0"/>
              <a:t/>
            </a:r>
            <a:br>
              <a:rPr lang="pt-BR" sz="2800" b="1" dirty="0"/>
            </a:br>
            <a:r>
              <a:rPr lang="pt-BR" sz="2800" b="1" dirty="0" smtClean="0"/>
              <a:t/>
            </a:r>
            <a:br>
              <a:rPr lang="pt-BR" sz="2800" b="1" dirty="0" smtClean="0"/>
            </a:br>
            <a:r>
              <a:rPr lang="pt-BR" sz="2800" b="1" dirty="0"/>
              <a:t/>
            </a:r>
            <a:br>
              <a:rPr lang="pt-BR" sz="2800" b="1" dirty="0"/>
            </a:br>
            <a:r>
              <a:rPr lang="pt-BR" sz="2800" b="1" dirty="0" smtClean="0"/>
              <a:t/>
            </a:r>
            <a:br>
              <a:rPr lang="pt-BR" sz="2800" b="1" dirty="0" smtClean="0"/>
            </a:br>
            <a:r>
              <a:rPr lang="pt-BR" sz="2800" b="1" dirty="0"/>
              <a:t/>
            </a:r>
            <a:br>
              <a:rPr lang="pt-BR" sz="2800" b="1" dirty="0"/>
            </a:br>
            <a:r>
              <a:rPr lang="pt-BR" sz="2800" b="1" dirty="0" smtClean="0"/>
              <a:t/>
            </a:r>
            <a:br>
              <a:rPr lang="pt-BR" sz="2800" b="1" dirty="0" smtClean="0"/>
            </a:br>
            <a:r>
              <a:rPr lang="pt-BR" sz="2800" b="1" dirty="0"/>
              <a:t/>
            </a:r>
            <a:br>
              <a:rPr lang="pt-BR" sz="2800" b="1" dirty="0"/>
            </a:br>
            <a:r>
              <a:rPr lang="pt-BR" sz="2800" b="1" dirty="0" smtClean="0"/>
              <a:t/>
            </a:r>
            <a:br>
              <a:rPr lang="pt-BR" sz="2800" b="1" dirty="0" smtClean="0"/>
            </a:br>
            <a:r>
              <a:rPr lang="pt-BR" sz="2800" b="1" dirty="0"/>
              <a:t/>
            </a:r>
            <a:br>
              <a:rPr lang="pt-BR" sz="2800" b="1" dirty="0"/>
            </a:br>
            <a:r>
              <a:rPr lang="pt-BR" sz="2800" b="1" dirty="0" smtClean="0"/>
              <a:t/>
            </a:r>
            <a:br>
              <a:rPr lang="pt-BR" sz="2800" b="1" dirty="0" smtClean="0"/>
            </a:br>
            <a:r>
              <a:rPr lang="pt-BR" sz="2800" b="1" dirty="0"/>
              <a:t/>
            </a:r>
            <a:br>
              <a:rPr lang="pt-BR" sz="2800" b="1" dirty="0"/>
            </a:br>
            <a:r>
              <a:rPr lang="pt-BR" sz="2800" b="1" dirty="0" smtClean="0"/>
              <a:t/>
            </a:r>
            <a:br>
              <a:rPr lang="pt-BR" sz="2800" b="1" dirty="0" smtClean="0"/>
            </a:br>
            <a:r>
              <a:rPr lang="pt-BR" sz="2800" b="1" dirty="0"/>
              <a:t/>
            </a:r>
            <a:br>
              <a:rPr lang="pt-BR" sz="2800" b="1" dirty="0"/>
            </a:br>
            <a:r>
              <a:rPr lang="pt-BR" sz="2800" b="1" dirty="0" smtClean="0"/>
              <a:t/>
            </a:r>
            <a:br>
              <a:rPr lang="pt-BR" sz="2800" b="1" dirty="0" smtClean="0"/>
            </a:br>
            <a:r>
              <a:rPr lang="pt-BR" sz="2800" b="1" dirty="0"/>
              <a:t/>
            </a:r>
            <a:br>
              <a:rPr lang="pt-BR" sz="2800" b="1" dirty="0"/>
            </a:br>
            <a:r>
              <a:rPr lang="pt-BR" sz="2800" b="1" dirty="0" smtClean="0"/>
              <a:t/>
            </a:r>
            <a:br>
              <a:rPr lang="pt-BR" sz="2800" b="1" dirty="0" smtClean="0"/>
            </a:br>
            <a:r>
              <a:rPr lang="pt-BR" sz="2800" b="1" dirty="0"/>
              <a:t/>
            </a:r>
            <a:br>
              <a:rPr lang="pt-BR" sz="2800" b="1" dirty="0"/>
            </a:br>
            <a:r>
              <a:rPr lang="pt-BR" sz="2800" b="1" dirty="0" smtClean="0"/>
              <a:t/>
            </a:r>
            <a:br>
              <a:rPr lang="pt-BR" sz="2800" b="1" dirty="0" smtClean="0"/>
            </a:br>
            <a:r>
              <a:rPr lang="pt-BR" sz="2800" b="1" dirty="0"/>
              <a:t/>
            </a:r>
            <a:br>
              <a:rPr lang="pt-BR" sz="2800" b="1" dirty="0"/>
            </a:br>
            <a:r>
              <a:rPr lang="pt-BR" sz="2800" b="1" dirty="0" smtClean="0"/>
              <a:t/>
            </a:r>
            <a:br>
              <a:rPr lang="pt-BR" sz="2800" b="1" dirty="0" smtClean="0"/>
            </a:br>
            <a:r>
              <a:rPr lang="pt-BR" sz="2400" b="1" dirty="0" smtClean="0"/>
              <a:t>UNIVERSIDADE </a:t>
            </a:r>
            <a:r>
              <a:rPr lang="pt-BR" sz="2400" b="1" dirty="0"/>
              <a:t>ABERTA DO SUS</a:t>
            </a:r>
            <a:r>
              <a:rPr lang="pt-BR" sz="2400" dirty="0"/>
              <a:t/>
            </a:r>
            <a:br>
              <a:rPr lang="pt-BR" sz="2400" dirty="0"/>
            </a:br>
            <a:r>
              <a:rPr lang="pt-BR" sz="2400" b="1" dirty="0"/>
              <a:t>UNIVERSIDADE FEDERAL DE PELOTAS</a:t>
            </a:r>
            <a:r>
              <a:rPr lang="pt-BR" sz="2400" dirty="0"/>
              <a:t/>
            </a:r>
            <a:br>
              <a:rPr lang="pt-BR" sz="2400" dirty="0"/>
            </a:br>
            <a:r>
              <a:rPr lang="pt-BR" sz="2400" b="1" dirty="0" smtClean="0"/>
              <a:t>Especialização em saúde da família</a:t>
            </a:r>
            <a:br>
              <a:rPr lang="pt-BR" sz="2400" b="1" dirty="0" smtClean="0"/>
            </a:br>
            <a:r>
              <a:rPr lang="pt-BR" sz="2400" b="1" dirty="0" smtClean="0"/>
              <a:t>modalidade a distancia </a:t>
            </a:r>
            <a:br>
              <a:rPr lang="pt-BR" sz="2400" b="1" dirty="0" smtClean="0"/>
            </a:br>
            <a:r>
              <a:rPr lang="pt-BR" sz="2400" b="1" dirty="0" smtClean="0"/>
              <a:t>turma 5</a:t>
            </a: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b="1" dirty="0" smtClean="0">
                <a:solidFill>
                  <a:schemeClr val="accent2">
                    <a:lumMod val="75000"/>
                  </a:schemeClr>
                </a:solidFill>
              </a:rPr>
              <a:t>MELHORIA </a:t>
            </a:r>
            <a:r>
              <a:rPr lang="pt-BR" sz="2400" b="1" dirty="0">
                <a:solidFill>
                  <a:schemeClr val="accent2">
                    <a:lumMod val="75000"/>
                  </a:schemeClr>
                </a:solidFill>
              </a:rPr>
              <a:t>DA ATENÇÃO A SAÚDE DOS USUARIOS COM HAS E/OU DM NA USF VILA </a:t>
            </a:r>
            <a:r>
              <a:rPr lang="pt-BR" sz="2400" b="1" dirty="0" smtClean="0">
                <a:solidFill>
                  <a:schemeClr val="accent2">
                    <a:lumMod val="75000"/>
                  </a:schemeClr>
                </a:solidFill>
              </a:rPr>
              <a:t>DA </a:t>
            </a:r>
            <a:r>
              <a:rPr lang="pt-BR" sz="2400" b="1" dirty="0">
                <a:solidFill>
                  <a:schemeClr val="accent2">
                    <a:lumMod val="75000"/>
                  </a:schemeClr>
                </a:solidFill>
              </a:rPr>
              <a:t>AMIZADE, RIO BRANCO, AC</a:t>
            </a: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pt-BR" b="1" dirty="0">
                <a:solidFill>
                  <a:schemeClr val="accent2">
                    <a:lumMod val="75000"/>
                  </a:schemeClr>
                </a:solidFill>
              </a:rPr>
            </a:br>
            <a:endParaRPr lang="pt-B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45704" y="4875080"/>
            <a:ext cx="7766936" cy="1096899"/>
          </a:xfrm>
        </p:spPr>
        <p:txBody>
          <a:bodyPr>
            <a:noAutofit/>
          </a:bodyPr>
          <a:lstStyle/>
          <a:p>
            <a:r>
              <a:rPr lang="pt-BR" sz="2400" b="1" dirty="0" smtClean="0">
                <a:solidFill>
                  <a:schemeClr val="accent1"/>
                </a:solidFill>
              </a:rPr>
              <a:t>ALUNO:  Ariel </a:t>
            </a:r>
            <a:r>
              <a:rPr lang="pt-BR" sz="2400" b="1" dirty="0">
                <a:solidFill>
                  <a:schemeClr val="accent1"/>
                </a:solidFill>
              </a:rPr>
              <a:t>Augusto Terrazas Méndez</a:t>
            </a:r>
            <a:endParaRPr lang="pt-BR" sz="2400" dirty="0">
              <a:solidFill>
                <a:schemeClr val="accent1"/>
              </a:solidFill>
            </a:endParaRPr>
          </a:p>
          <a:p>
            <a:r>
              <a:rPr lang="pt-BR" sz="2400" b="1" dirty="0" smtClean="0">
                <a:solidFill>
                  <a:schemeClr val="accent1"/>
                </a:solidFill>
              </a:rPr>
              <a:t>ORIENTADORA:</a:t>
            </a:r>
            <a:r>
              <a:rPr lang="pt-BR" sz="2400" b="1" dirty="0">
                <a:solidFill>
                  <a:schemeClr val="accent1"/>
                </a:solidFill>
              </a:rPr>
              <a:t> Maria </a:t>
            </a:r>
            <a:r>
              <a:rPr lang="pt-BR" sz="2400" b="1" dirty="0" err="1">
                <a:solidFill>
                  <a:schemeClr val="accent1"/>
                </a:solidFill>
              </a:rPr>
              <a:t>Emilia</a:t>
            </a:r>
            <a:r>
              <a:rPr lang="pt-BR" sz="2400" b="1" dirty="0">
                <a:solidFill>
                  <a:schemeClr val="accent1"/>
                </a:solidFill>
              </a:rPr>
              <a:t> Nunes </a:t>
            </a:r>
            <a:r>
              <a:rPr lang="pt-BR" sz="2400" b="1" dirty="0" smtClean="0">
                <a:solidFill>
                  <a:schemeClr val="accent1"/>
                </a:solidFill>
              </a:rPr>
              <a:t>Bueno</a:t>
            </a:r>
          </a:p>
          <a:p>
            <a:pPr algn="ctr"/>
            <a:r>
              <a:rPr lang="pt-BR" sz="2400" b="1" dirty="0" smtClean="0">
                <a:solidFill>
                  <a:schemeClr val="accent1"/>
                </a:solidFill>
              </a:rPr>
              <a:t>2015</a:t>
            </a:r>
            <a:r>
              <a:rPr lang="pt-BR" sz="2400" b="1" dirty="0" smtClean="0"/>
              <a:t>   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361787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flipV="1">
            <a:off x="677334" y="563880"/>
            <a:ext cx="8596668" cy="45719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296214"/>
            <a:ext cx="8621212" cy="2034861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pt-BR" b="1" dirty="0" smtClean="0"/>
              <a:t>Objetivo 1:   Ampliar </a:t>
            </a:r>
            <a:r>
              <a:rPr lang="pt-BR" b="1" dirty="0"/>
              <a:t>a cobertura a hipertensos e/ou </a:t>
            </a:r>
            <a:r>
              <a:rPr lang="pt-BR" b="1" dirty="0" smtClean="0"/>
              <a:t>diabéticos</a:t>
            </a:r>
          </a:p>
          <a:p>
            <a:pPr>
              <a:lnSpc>
                <a:spcPct val="150000"/>
              </a:lnSpc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Meta 1.1: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Cadastrar 70% dos hipertensos da área de abrangência no Programa de Atenção à Hipertensão Arterial e à Diabetes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Mellitus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da unidade de saúde</a:t>
            </a:r>
          </a:p>
          <a:p>
            <a:pPr>
              <a:lnSpc>
                <a:spcPct val="150000"/>
              </a:lnSpc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Meta 1.2: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Cadastrar 70% dos diabéticos da área de abrangência no Programa de Atenção à Hipertensão Arterial e à Diabetes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Mellitus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da unidade de saúde.</a:t>
            </a:r>
          </a:p>
          <a:p>
            <a:endParaRPr lang="pt-BR" dirty="0"/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2574128"/>
              </p:ext>
            </p:extLst>
          </p:nvPr>
        </p:nvGraphicFramePr>
        <p:xfrm>
          <a:off x="331894" y="2523490"/>
          <a:ext cx="4927600" cy="2597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5767940"/>
              </p:ext>
            </p:extLst>
          </p:nvPr>
        </p:nvGraphicFramePr>
        <p:xfrm>
          <a:off x="5353685" y="2491740"/>
          <a:ext cx="4756150" cy="2660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1512485" y="5357806"/>
            <a:ext cx="2867891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Mês 1: n= 72</a:t>
            </a:r>
          </a:p>
          <a:p>
            <a:r>
              <a:rPr lang="pt-BR" dirty="0" smtClean="0"/>
              <a:t>Mês 2: n= 119            </a:t>
            </a:r>
            <a:r>
              <a:rPr lang="pt-BR" b="1" dirty="0" smtClean="0"/>
              <a:t>HAS</a:t>
            </a:r>
          </a:p>
          <a:p>
            <a:r>
              <a:rPr lang="pt-BR" dirty="0" smtClean="0"/>
              <a:t>Mês 3: n=  206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6237861" y="5471765"/>
            <a:ext cx="277091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Mês 1: n= 18</a:t>
            </a:r>
          </a:p>
          <a:p>
            <a:r>
              <a:rPr lang="pt-BR" dirty="0" smtClean="0"/>
              <a:t>Mês 2: n=  29       </a:t>
            </a:r>
            <a:r>
              <a:rPr lang="pt-BR" b="1" dirty="0" smtClean="0"/>
              <a:t>DM</a:t>
            </a:r>
          </a:p>
          <a:p>
            <a:r>
              <a:rPr lang="pt-BR" dirty="0" smtClean="0"/>
              <a:t>Mês 3: n=   52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9570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39234" y="465139"/>
            <a:ext cx="9114366" cy="2011361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pt-BR" b="1" dirty="0">
                <a:latin typeface="Arial" pitchFamily="34" charset="0"/>
                <a:cs typeface="Arial" pitchFamily="34" charset="0"/>
              </a:rPr>
              <a:t>Objetivo 2: Melhorar a qualidade da atenção a hipertensos e/ou diabéticos</a:t>
            </a:r>
          </a:p>
          <a:p>
            <a:pPr>
              <a:lnSpc>
                <a:spcPct val="150000"/>
              </a:lnSpc>
            </a:pPr>
            <a:r>
              <a:rPr lang="pt-BR" b="1" dirty="0">
                <a:latin typeface="Arial" pitchFamily="34" charset="0"/>
                <a:cs typeface="Arial" pitchFamily="34" charset="0"/>
              </a:rPr>
              <a:t>Meta 2.1: </a:t>
            </a:r>
            <a:r>
              <a:rPr lang="pt-BR" dirty="0">
                <a:latin typeface="Arial" pitchFamily="34" charset="0"/>
                <a:cs typeface="Arial" pitchFamily="34" charset="0"/>
              </a:rPr>
              <a:t>Realizar exame clínico apropriado em 100% dos hipertensos. </a:t>
            </a:r>
          </a:p>
          <a:p>
            <a:pPr>
              <a:lnSpc>
                <a:spcPct val="150000"/>
              </a:lnSpc>
            </a:pPr>
            <a:r>
              <a:rPr lang="pt-BR" b="1" dirty="0">
                <a:latin typeface="Arial" pitchFamily="34" charset="0"/>
                <a:cs typeface="Arial" pitchFamily="34" charset="0"/>
              </a:rPr>
              <a:t>Meta 2.2: </a:t>
            </a:r>
            <a:r>
              <a:rPr lang="pt-BR" dirty="0">
                <a:latin typeface="Arial" pitchFamily="34" charset="0"/>
                <a:cs typeface="Arial" pitchFamily="34" charset="0"/>
              </a:rPr>
              <a:t>Realizar exame clínico apropriado em 100% dos diabéticos. </a:t>
            </a:r>
          </a:p>
          <a:p>
            <a:pPr algn="ctr">
              <a:lnSpc>
                <a:spcPct val="150000"/>
              </a:lnSpc>
            </a:pPr>
            <a:endParaRPr lang="pt-B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2133600" y="3504515"/>
            <a:ext cx="6324600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3600" dirty="0" smtClean="0"/>
              <a:t>Metas cumpridas em 100%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342770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58284" y="140971"/>
            <a:ext cx="9133416" cy="199262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b="1" dirty="0">
                <a:cs typeface="Arial" pitchFamily="34" charset="0"/>
              </a:rPr>
              <a:t>Meta 2.3: </a:t>
            </a:r>
            <a:r>
              <a:rPr lang="pt-BR" dirty="0">
                <a:cs typeface="Arial" pitchFamily="34" charset="0"/>
              </a:rPr>
              <a:t>Garantir a 100% dos hipertensos a realização de exames complementares em dia de acordo com o protocolo. </a:t>
            </a:r>
          </a:p>
          <a:p>
            <a:pPr>
              <a:lnSpc>
                <a:spcPct val="150000"/>
              </a:lnSpc>
            </a:pPr>
            <a:r>
              <a:rPr lang="pt-BR" b="1" dirty="0">
                <a:cs typeface="Arial" pitchFamily="34" charset="0"/>
              </a:rPr>
              <a:t>Meta 2.4: </a:t>
            </a:r>
            <a:r>
              <a:rPr lang="pt-BR" dirty="0">
                <a:cs typeface="Arial" pitchFamily="34" charset="0"/>
              </a:rPr>
              <a:t>Garantir a 100% dos diabéticos a realização de exames complementares em dia de acordo com o protocolo.   </a:t>
            </a:r>
          </a:p>
          <a:p>
            <a:endParaRPr lang="pt-BR" dirty="0"/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7927720"/>
              </p:ext>
            </p:extLst>
          </p:nvPr>
        </p:nvGraphicFramePr>
        <p:xfrm>
          <a:off x="5313045" y="2576830"/>
          <a:ext cx="4667250" cy="2578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2062131"/>
              </p:ext>
            </p:extLst>
          </p:nvPr>
        </p:nvGraphicFramePr>
        <p:xfrm>
          <a:off x="473075" y="2570480"/>
          <a:ext cx="4845050" cy="2584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1446066" y="5477741"/>
            <a:ext cx="2867891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Mês 1: n= 68</a:t>
            </a:r>
          </a:p>
          <a:p>
            <a:r>
              <a:rPr lang="pt-BR" dirty="0" smtClean="0"/>
              <a:t>Mês 2: n=  113           </a:t>
            </a:r>
            <a:r>
              <a:rPr lang="pt-BR" b="1" dirty="0" smtClean="0"/>
              <a:t>HAS</a:t>
            </a:r>
          </a:p>
          <a:p>
            <a:r>
              <a:rPr lang="pt-BR" dirty="0" smtClean="0"/>
              <a:t>Mês 3: n=  206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6489121" y="5510646"/>
            <a:ext cx="277091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Mês 1: n= 15 </a:t>
            </a:r>
          </a:p>
          <a:p>
            <a:r>
              <a:rPr lang="pt-BR" dirty="0" smtClean="0"/>
              <a:t>Mês 2: n=  26       </a:t>
            </a:r>
            <a:r>
              <a:rPr lang="pt-BR" b="1" dirty="0" smtClean="0"/>
              <a:t>DM</a:t>
            </a:r>
          </a:p>
          <a:p>
            <a:r>
              <a:rPr lang="pt-BR" dirty="0" smtClean="0"/>
              <a:t>Mês 3: n=   52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5662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822961"/>
            <a:ext cx="9019116" cy="251078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000" b="1" dirty="0">
                <a:cs typeface="Arial" pitchFamily="34" charset="0"/>
              </a:rPr>
              <a:t>Meta 2.5: </a:t>
            </a:r>
            <a:r>
              <a:rPr lang="pt-BR" sz="2000" dirty="0">
                <a:cs typeface="Arial" pitchFamily="34" charset="0"/>
              </a:rPr>
              <a:t>Priorizar a prescrição de medicamentos da farmácia popular para 100% dos hipertensos cadastrados na unidade de saúde.  </a:t>
            </a:r>
          </a:p>
          <a:p>
            <a:pPr>
              <a:lnSpc>
                <a:spcPct val="150000"/>
              </a:lnSpc>
            </a:pPr>
            <a:r>
              <a:rPr lang="pt-BR" sz="2000" b="1" dirty="0">
                <a:cs typeface="Arial" pitchFamily="34" charset="0"/>
              </a:rPr>
              <a:t>Meta 2.6: </a:t>
            </a:r>
            <a:r>
              <a:rPr lang="pt-BR" sz="2000" dirty="0">
                <a:cs typeface="Arial" pitchFamily="34" charset="0"/>
              </a:rPr>
              <a:t>Priorizar a prescrição de medicamentos da farmácia popular para 100% dos diabéticos cadastrados na unidade de saúde.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133600" y="3504515"/>
            <a:ext cx="6324600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3600" dirty="0" smtClean="0"/>
              <a:t>Metas cumpridas em 100%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99136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792481"/>
            <a:ext cx="9266766" cy="132206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b="1" dirty="0">
                <a:cs typeface="Arial" pitchFamily="34" charset="0"/>
              </a:rPr>
              <a:t>Meta 2.7: </a:t>
            </a:r>
            <a:r>
              <a:rPr lang="pt-BR" dirty="0">
                <a:cs typeface="Arial" pitchFamily="34" charset="0"/>
              </a:rPr>
              <a:t>Realizar avaliação da necessidade de atendimento odontológico em 100% dos hipertensos.</a:t>
            </a:r>
          </a:p>
          <a:p>
            <a:pPr>
              <a:lnSpc>
                <a:spcPct val="150000"/>
              </a:lnSpc>
            </a:pPr>
            <a:r>
              <a:rPr lang="pt-BR" b="1" dirty="0">
                <a:cs typeface="Arial" pitchFamily="34" charset="0"/>
              </a:rPr>
              <a:t>Meta 2.8: </a:t>
            </a:r>
            <a:r>
              <a:rPr lang="pt-BR" dirty="0">
                <a:cs typeface="Arial" pitchFamily="34" charset="0"/>
              </a:rPr>
              <a:t>Realizar avaliação da necessidade de atendimento odontológico em 100% dos diabéticos.</a:t>
            </a:r>
          </a:p>
          <a:p>
            <a:endParaRPr lang="pt-BR" dirty="0"/>
          </a:p>
        </p:txBody>
      </p:sp>
      <p:graphicFrame>
        <p:nvGraphicFramePr>
          <p:cNvPr id="4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9068502"/>
              </p:ext>
            </p:extLst>
          </p:nvPr>
        </p:nvGraphicFramePr>
        <p:xfrm>
          <a:off x="5185218" y="2719070"/>
          <a:ext cx="479425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0621622"/>
              </p:ext>
            </p:extLst>
          </p:nvPr>
        </p:nvGraphicFramePr>
        <p:xfrm>
          <a:off x="323850" y="2719070"/>
          <a:ext cx="484505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1446066" y="5477741"/>
            <a:ext cx="2867891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Mês 1: n= 48</a:t>
            </a:r>
          </a:p>
          <a:p>
            <a:r>
              <a:rPr lang="pt-BR" dirty="0" smtClean="0"/>
              <a:t>Mês 2: n=  95           </a:t>
            </a:r>
            <a:r>
              <a:rPr lang="pt-BR" b="1" dirty="0" smtClean="0"/>
              <a:t>HAS</a:t>
            </a:r>
          </a:p>
          <a:p>
            <a:r>
              <a:rPr lang="pt-BR" dirty="0" smtClean="0"/>
              <a:t>Mês 3: n=  182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5803321" y="5521037"/>
            <a:ext cx="277091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Mês 1: n= 15 </a:t>
            </a:r>
          </a:p>
          <a:p>
            <a:r>
              <a:rPr lang="pt-BR" dirty="0" smtClean="0"/>
              <a:t>Mês 2: n=  26       </a:t>
            </a:r>
            <a:r>
              <a:rPr lang="pt-BR" b="1" dirty="0" smtClean="0"/>
              <a:t>DM</a:t>
            </a:r>
          </a:p>
          <a:p>
            <a:r>
              <a:rPr lang="pt-BR" dirty="0" smtClean="0"/>
              <a:t>Mês 3: n=   49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4255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772161"/>
            <a:ext cx="9323916" cy="2523489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pt-BR" b="1" dirty="0">
                <a:latin typeface="Arial" pitchFamily="34" charset="0"/>
                <a:cs typeface="Arial" pitchFamily="34" charset="0"/>
              </a:rPr>
              <a:t>Objetivo 3: Melhorar a adesão de hipertensos e/ou diabéticos ao programa</a:t>
            </a:r>
          </a:p>
          <a:p>
            <a:pPr algn="just">
              <a:lnSpc>
                <a:spcPct val="150000"/>
              </a:lnSpc>
            </a:pPr>
            <a:r>
              <a:rPr lang="pt-BR" b="1" dirty="0">
                <a:latin typeface="Arial" pitchFamily="34" charset="0"/>
                <a:cs typeface="Arial" pitchFamily="34" charset="0"/>
              </a:rPr>
              <a:t>Meta 3.1: </a:t>
            </a:r>
            <a:r>
              <a:rPr lang="pt-BR" dirty="0">
                <a:latin typeface="Arial" pitchFamily="34" charset="0"/>
                <a:cs typeface="Arial" pitchFamily="34" charset="0"/>
              </a:rPr>
              <a:t>Buscar 100% dos hipertensos faltosos às consultas na unidade de saúde conforme a periodicidade recomendada.</a:t>
            </a:r>
          </a:p>
          <a:p>
            <a:pPr algn="just">
              <a:lnSpc>
                <a:spcPct val="150000"/>
              </a:lnSpc>
            </a:pPr>
            <a:r>
              <a:rPr lang="pt-BR" b="1" dirty="0">
                <a:latin typeface="Arial" pitchFamily="34" charset="0"/>
                <a:cs typeface="Arial" pitchFamily="34" charset="0"/>
              </a:rPr>
              <a:t>Meta 3.2: </a:t>
            </a:r>
            <a:r>
              <a:rPr lang="pt-BR" dirty="0">
                <a:latin typeface="Arial" pitchFamily="34" charset="0"/>
                <a:cs typeface="Arial" pitchFamily="34" charset="0"/>
              </a:rPr>
              <a:t>Buscar 100% dos diabéticos faltosos às consultas na unidade de saúde conforme a periodicidade recomendada.</a:t>
            </a:r>
          </a:p>
          <a:p>
            <a:endParaRPr lang="pt-BR" dirty="0" smtClean="0"/>
          </a:p>
        </p:txBody>
      </p:sp>
      <p:sp>
        <p:nvSpPr>
          <p:cNvPr id="6" name="CaixaDeTexto 5"/>
          <p:cNvSpPr txBox="1"/>
          <p:nvPr/>
        </p:nvSpPr>
        <p:spPr>
          <a:xfrm>
            <a:off x="1440871" y="3255818"/>
            <a:ext cx="3255820" cy="1477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pt-BR" dirty="0" smtClean="0"/>
          </a:p>
          <a:p>
            <a:pPr algn="ctr"/>
            <a:r>
              <a:rPr lang="pt-BR" b="1" dirty="0" smtClean="0"/>
              <a:t>Hipertensos faltosos: </a:t>
            </a:r>
          </a:p>
          <a:p>
            <a:r>
              <a:rPr lang="pt-BR" dirty="0" smtClean="0"/>
              <a:t>Mês 1: n= 21</a:t>
            </a:r>
          </a:p>
          <a:p>
            <a:r>
              <a:rPr lang="pt-BR" dirty="0" smtClean="0"/>
              <a:t>Mês 2: n=  27         </a:t>
            </a:r>
            <a:endParaRPr lang="pt-BR" b="1" dirty="0" smtClean="0"/>
          </a:p>
          <a:p>
            <a:r>
              <a:rPr lang="pt-BR" dirty="0" smtClean="0"/>
              <a:t>Mês 3: n= 30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6312475" y="3226377"/>
            <a:ext cx="3255820" cy="1477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pt-BR" dirty="0" smtClean="0"/>
          </a:p>
          <a:p>
            <a:pPr algn="ctr"/>
            <a:r>
              <a:rPr lang="pt-BR" b="1" dirty="0" smtClean="0"/>
              <a:t>Diabéticos faltosos: </a:t>
            </a:r>
          </a:p>
          <a:p>
            <a:r>
              <a:rPr lang="pt-BR" dirty="0" smtClean="0"/>
              <a:t>Mês 1: n= 6</a:t>
            </a:r>
          </a:p>
          <a:p>
            <a:r>
              <a:rPr lang="pt-BR" dirty="0" smtClean="0"/>
              <a:t>Mês 2: n=  </a:t>
            </a:r>
            <a:r>
              <a:rPr lang="pt-BR" dirty="0"/>
              <a:t>8</a:t>
            </a:r>
            <a:r>
              <a:rPr lang="pt-BR" dirty="0" smtClean="0"/>
              <a:t>       </a:t>
            </a:r>
            <a:endParaRPr lang="pt-BR" b="1" dirty="0" smtClean="0"/>
          </a:p>
          <a:p>
            <a:r>
              <a:rPr lang="pt-BR" dirty="0" smtClean="0"/>
              <a:t>Mês 3: n=  8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2048741" y="5276165"/>
            <a:ext cx="6324600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3600" dirty="0" smtClean="0"/>
              <a:t>Metas cumpridas em 100%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426737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609601"/>
            <a:ext cx="8961966" cy="3333749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pt-BR" sz="2400" b="1" dirty="0">
                <a:cs typeface="Arial" pitchFamily="34" charset="0"/>
              </a:rPr>
              <a:t>Objetivo 4: Melhorar o registro das informações</a:t>
            </a:r>
          </a:p>
          <a:p>
            <a:pPr>
              <a:lnSpc>
                <a:spcPct val="150000"/>
              </a:lnSpc>
            </a:pPr>
            <a:r>
              <a:rPr lang="pt-BR" sz="2400" b="1" dirty="0">
                <a:cs typeface="Arial" pitchFamily="34" charset="0"/>
              </a:rPr>
              <a:t>Meta 4.1:</a:t>
            </a:r>
            <a:r>
              <a:rPr lang="pt-BR" sz="2400" dirty="0">
                <a:cs typeface="Arial" pitchFamily="34" charset="0"/>
              </a:rPr>
              <a:t> Manter ficha de acompanhamento de 100% dos hipertensos cadastrados na unidade de saúde. </a:t>
            </a:r>
          </a:p>
          <a:p>
            <a:pPr>
              <a:lnSpc>
                <a:spcPct val="150000"/>
              </a:lnSpc>
            </a:pPr>
            <a:r>
              <a:rPr lang="pt-BR" sz="2400" b="1" dirty="0">
                <a:cs typeface="Arial" pitchFamily="34" charset="0"/>
              </a:rPr>
              <a:t>Meta 4.2:</a:t>
            </a:r>
            <a:r>
              <a:rPr lang="pt-BR" sz="2400" dirty="0">
                <a:cs typeface="Arial" pitchFamily="34" charset="0"/>
              </a:rPr>
              <a:t> Manter ficha de acompanhamento de 100% dos diabéticos cadastrados na unidade de saúde.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048741" y="4591049"/>
            <a:ext cx="6324600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3600" dirty="0" smtClean="0"/>
              <a:t>Metas cumpridas em 100%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394411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609601"/>
            <a:ext cx="9533466" cy="2114549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150000"/>
              </a:lnSpc>
            </a:pPr>
            <a:r>
              <a:rPr lang="pt-BR" sz="1600" b="1" dirty="0">
                <a:cs typeface="Arial" pitchFamily="34" charset="0"/>
              </a:rPr>
              <a:t>Objetivo 5: Mapear hipertensos e diabéticos de risco para doença cardiovascular</a:t>
            </a:r>
          </a:p>
          <a:p>
            <a:pPr algn="just">
              <a:lnSpc>
                <a:spcPct val="150000"/>
              </a:lnSpc>
            </a:pPr>
            <a:r>
              <a:rPr lang="pt-BR" sz="1600" b="1" dirty="0">
                <a:cs typeface="Arial" pitchFamily="34" charset="0"/>
              </a:rPr>
              <a:t>Meta 5.1:</a:t>
            </a:r>
            <a:r>
              <a:rPr lang="pt-BR" sz="1600" dirty="0">
                <a:cs typeface="Arial" pitchFamily="34" charset="0"/>
              </a:rPr>
              <a:t> Realizar estratificação do risco cardiovascular em 100% dos hipertensos cadastrados na unidade de saúde.</a:t>
            </a:r>
          </a:p>
          <a:p>
            <a:pPr algn="just">
              <a:lnSpc>
                <a:spcPct val="150000"/>
              </a:lnSpc>
            </a:pPr>
            <a:r>
              <a:rPr lang="pt-BR" sz="1600" b="1" dirty="0">
                <a:cs typeface="Arial" pitchFamily="34" charset="0"/>
              </a:rPr>
              <a:t>Meta 5.2:</a:t>
            </a:r>
            <a:r>
              <a:rPr lang="pt-BR" sz="1600" dirty="0">
                <a:cs typeface="Arial" pitchFamily="34" charset="0"/>
              </a:rPr>
              <a:t> Realizar estratificação do risco cardiovascular em 100% dos diabéticos cadastrados na unidade de saúde.</a:t>
            </a:r>
          </a:p>
          <a:p>
            <a:pPr marL="0" indent="0">
              <a:buNone/>
            </a:pPr>
            <a:endParaRPr lang="pt-BR" sz="1600" dirty="0" smtClean="0"/>
          </a:p>
          <a:p>
            <a:pPr marL="0" indent="0">
              <a:buNone/>
            </a:pPr>
            <a:endParaRPr lang="pt-BR" sz="1600" dirty="0"/>
          </a:p>
          <a:p>
            <a:pPr marL="0" indent="0">
              <a:buNone/>
            </a:pPr>
            <a:endParaRPr lang="pt-BR" dirty="0"/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6349151"/>
              </p:ext>
            </p:extLst>
          </p:nvPr>
        </p:nvGraphicFramePr>
        <p:xfrm>
          <a:off x="625918" y="2903207"/>
          <a:ext cx="4845050" cy="2597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7144332"/>
              </p:ext>
            </p:extLst>
          </p:nvPr>
        </p:nvGraphicFramePr>
        <p:xfrm>
          <a:off x="5483668" y="2884157"/>
          <a:ext cx="4775200" cy="2559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1922316" y="5668241"/>
            <a:ext cx="2867891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Mês 1: n= 69</a:t>
            </a:r>
          </a:p>
          <a:p>
            <a:r>
              <a:rPr lang="pt-BR" dirty="0" smtClean="0"/>
              <a:t>Mês 2: n=  117          </a:t>
            </a:r>
            <a:r>
              <a:rPr lang="pt-BR" b="1" dirty="0" smtClean="0"/>
              <a:t>HAS</a:t>
            </a:r>
          </a:p>
          <a:p>
            <a:r>
              <a:rPr lang="pt-BR" dirty="0" smtClean="0"/>
              <a:t>Mês 3: n=  205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6565321" y="5668241"/>
            <a:ext cx="277091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Mês 1: n= 17 </a:t>
            </a:r>
          </a:p>
          <a:p>
            <a:r>
              <a:rPr lang="pt-BR" dirty="0" smtClean="0"/>
              <a:t>Mês 2: n=  29       </a:t>
            </a:r>
            <a:r>
              <a:rPr lang="pt-BR" b="1" dirty="0" smtClean="0"/>
              <a:t>DM</a:t>
            </a:r>
          </a:p>
          <a:p>
            <a:r>
              <a:rPr lang="pt-BR" dirty="0" smtClean="0"/>
              <a:t>Mês 3: n=   52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9407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609601"/>
            <a:ext cx="9152466" cy="5431762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pt-BR" b="1" dirty="0">
                <a:latin typeface="Arial" pitchFamily="34" charset="0"/>
                <a:cs typeface="Arial" pitchFamily="34" charset="0"/>
              </a:rPr>
              <a:t>Objetivo 6: Promover a saúde de hipertensos e diabéticos</a:t>
            </a:r>
          </a:p>
          <a:p>
            <a:pPr algn="just">
              <a:lnSpc>
                <a:spcPct val="150000"/>
              </a:lnSpc>
            </a:pPr>
            <a:r>
              <a:rPr lang="pt-BR" b="1" dirty="0">
                <a:latin typeface="Arial" pitchFamily="34" charset="0"/>
                <a:cs typeface="Arial" pitchFamily="34" charset="0"/>
              </a:rPr>
              <a:t>Meta 6.1:</a:t>
            </a:r>
            <a:r>
              <a:rPr lang="pt-BR" dirty="0">
                <a:latin typeface="Arial" pitchFamily="34" charset="0"/>
                <a:cs typeface="Arial" pitchFamily="34" charset="0"/>
              </a:rPr>
              <a:t> Garantir orientação nutricional sobre alimentação saudável a 100% dos hipertensos.</a:t>
            </a:r>
          </a:p>
          <a:p>
            <a:pPr algn="just">
              <a:lnSpc>
                <a:spcPct val="150000"/>
              </a:lnSpc>
            </a:pPr>
            <a:r>
              <a:rPr lang="pt-BR" b="1" dirty="0">
                <a:latin typeface="Arial" pitchFamily="34" charset="0"/>
                <a:cs typeface="Arial" pitchFamily="34" charset="0"/>
              </a:rPr>
              <a:t>Meta 6.2:</a:t>
            </a:r>
            <a:r>
              <a:rPr lang="pt-BR" dirty="0">
                <a:latin typeface="Arial" pitchFamily="34" charset="0"/>
                <a:cs typeface="Arial" pitchFamily="34" charset="0"/>
              </a:rPr>
              <a:t> Garantir orientação nutricional sobre alimentação saudável a 100% dos diabéticos.</a:t>
            </a:r>
          </a:p>
          <a:p>
            <a:pPr algn="just">
              <a:lnSpc>
                <a:spcPct val="150000"/>
              </a:lnSpc>
            </a:pPr>
            <a:r>
              <a:rPr lang="pt-BR" b="1" dirty="0">
                <a:latin typeface="Arial" pitchFamily="34" charset="0"/>
                <a:cs typeface="Arial" pitchFamily="34" charset="0"/>
              </a:rPr>
              <a:t>Meta 6.3:</a:t>
            </a:r>
            <a:r>
              <a:rPr lang="pt-BR" dirty="0">
                <a:latin typeface="Arial" pitchFamily="34" charset="0"/>
                <a:cs typeface="Arial" pitchFamily="34" charset="0"/>
              </a:rPr>
              <a:t> Garantir orientação em relação à prática regular de atividade física a 100% dos pacientes hipertensos.</a:t>
            </a:r>
          </a:p>
          <a:p>
            <a:pPr algn="just">
              <a:lnSpc>
                <a:spcPct val="150000"/>
              </a:lnSpc>
            </a:pPr>
            <a:r>
              <a:rPr lang="pt-BR" b="1" dirty="0">
                <a:latin typeface="Arial" pitchFamily="34" charset="0"/>
                <a:cs typeface="Arial" pitchFamily="34" charset="0"/>
              </a:rPr>
              <a:t>Meta 6.4:</a:t>
            </a:r>
            <a:r>
              <a:rPr lang="pt-BR" dirty="0">
                <a:latin typeface="Arial" pitchFamily="34" charset="0"/>
                <a:cs typeface="Arial" pitchFamily="34" charset="0"/>
              </a:rPr>
              <a:t> Garantir orientação em relação à prática regular de atividade física a 100% dos pacientes diabéticos.</a:t>
            </a:r>
          </a:p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2048741" y="5467349"/>
            <a:ext cx="6324600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3600" dirty="0" smtClean="0"/>
              <a:t>Metas cumpridas em 100%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309740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0184" y="407989"/>
            <a:ext cx="9247716" cy="3880773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>
                <a:cs typeface="Arial" pitchFamily="34" charset="0"/>
              </a:rPr>
              <a:t>Meta 6.5:</a:t>
            </a:r>
            <a:r>
              <a:rPr lang="pt-BR" sz="2400" dirty="0">
                <a:cs typeface="Arial" pitchFamily="34" charset="0"/>
              </a:rPr>
              <a:t> Garantir orientação sobre os riscos do tabagismo a 100% dos pacientes hipertensos.</a:t>
            </a:r>
          </a:p>
          <a:p>
            <a:pPr algn="just">
              <a:lnSpc>
                <a:spcPct val="150000"/>
              </a:lnSpc>
            </a:pPr>
            <a:r>
              <a:rPr lang="pt-BR" sz="2400" b="1" dirty="0">
                <a:cs typeface="Arial" pitchFamily="34" charset="0"/>
              </a:rPr>
              <a:t>Meta 6.6:</a:t>
            </a:r>
            <a:r>
              <a:rPr lang="pt-BR" sz="2400" dirty="0">
                <a:cs typeface="Arial" pitchFamily="34" charset="0"/>
              </a:rPr>
              <a:t> Garantir orientação sobre os riscos do tabagismo a 100% dos pacientes diabéticos.</a:t>
            </a:r>
          </a:p>
          <a:p>
            <a:pPr algn="just">
              <a:lnSpc>
                <a:spcPct val="150000"/>
              </a:lnSpc>
            </a:pPr>
            <a:r>
              <a:rPr lang="pt-BR" sz="2400" b="1" dirty="0">
                <a:cs typeface="Arial" pitchFamily="34" charset="0"/>
              </a:rPr>
              <a:t>Meta 6.7:</a:t>
            </a:r>
            <a:r>
              <a:rPr lang="pt-BR" sz="2400" dirty="0">
                <a:cs typeface="Arial" pitchFamily="34" charset="0"/>
              </a:rPr>
              <a:t> Garantir orientação sobre higiene bucal a 100% dos pacientes hipertensos.</a:t>
            </a:r>
          </a:p>
          <a:p>
            <a:pPr algn="just">
              <a:lnSpc>
                <a:spcPct val="150000"/>
              </a:lnSpc>
            </a:pPr>
            <a:r>
              <a:rPr lang="pt-BR" sz="2400" b="1" dirty="0">
                <a:cs typeface="Arial" pitchFamily="34" charset="0"/>
              </a:rPr>
              <a:t>Meta 6.8:</a:t>
            </a:r>
            <a:r>
              <a:rPr lang="pt-BR" sz="2400" dirty="0">
                <a:cs typeface="Arial" pitchFamily="34" charset="0"/>
              </a:rPr>
              <a:t> Garantir orientação sobre higiene bucal a 100% dos pacientes diabéticos.</a:t>
            </a:r>
          </a:p>
          <a:p>
            <a:pPr algn="just">
              <a:lnSpc>
                <a:spcPct val="150000"/>
              </a:lnSpc>
            </a:pPr>
            <a:endParaRPr lang="pt-BR" sz="2400" dirty="0">
              <a:cs typeface="Arial" pitchFamily="34" charset="0"/>
            </a:endParaRPr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2048741" y="4951630"/>
            <a:ext cx="6324600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3600" dirty="0" smtClean="0"/>
              <a:t>Metas cumpridas em 100%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334812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pt-BR" sz="2400" dirty="0" smtClean="0"/>
              <a:t>As </a:t>
            </a:r>
            <a:r>
              <a:rPr lang="pt-BR" sz="2400" dirty="0"/>
              <a:t>doenças </a:t>
            </a:r>
            <a:r>
              <a:rPr lang="pt-BR" sz="2400" dirty="0" smtClean="0"/>
              <a:t>cardiovasculares </a:t>
            </a:r>
            <a:r>
              <a:rPr lang="pt-BR" sz="2400" dirty="0"/>
              <a:t>são a primeira causa de morte no Brasil (BRASIL, 2006; OPAS, 2010</a:t>
            </a:r>
            <a:r>
              <a:rPr lang="pt-BR" sz="2400" dirty="0" smtClean="0"/>
              <a:t>).</a:t>
            </a:r>
          </a:p>
          <a:p>
            <a:pPr>
              <a:lnSpc>
                <a:spcPct val="150000"/>
              </a:lnSpc>
            </a:pPr>
            <a:r>
              <a:rPr lang="pt-BR" sz="2400" dirty="0" smtClean="0"/>
              <a:t>Ministério </a:t>
            </a:r>
            <a:r>
              <a:rPr lang="pt-BR" sz="2400" dirty="0"/>
              <a:t>da Saúde (MS) desenvolveu o plano de reorganização da atenção a </a:t>
            </a:r>
            <a:r>
              <a:rPr lang="pt-BR" sz="2400" dirty="0" smtClean="0"/>
              <a:t>HAS </a:t>
            </a:r>
            <a:r>
              <a:rPr lang="pt-BR" sz="2400" dirty="0"/>
              <a:t>e </a:t>
            </a:r>
            <a:r>
              <a:rPr lang="pt-BR" sz="2400" dirty="0" smtClean="0"/>
              <a:t>DM </a:t>
            </a:r>
            <a:r>
              <a:rPr lang="pt-BR" sz="2400" dirty="0"/>
              <a:t>na rede básica do SUS para a prevenção e controle da HAS e DM (BRASIL 2001</a:t>
            </a:r>
            <a:r>
              <a:rPr lang="pt-BR" sz="2400" dirty="0" smtClean="0"/>
              <a:t>).</a:t>
            </a:r>
          </a:p>
          <a:p>
            <a:pPr>
              <a:lnSpc>
                <a:spcPct val="150000"/>
              </a:lnSpc>
            </a:pPr>
            <a:r>
              <a:rPr lang="pt-BR" sz="2400" dirty="0" smtClean="0"/>
              <a:t>Essencial um </a:t>
            </a:r>
            <a:r>
              <a:rPr lang="pt-BR" sz="2400" dirty="0"/>
              <a:t>acompanhamento adequado dessas </a:t>
            </a:r>
            <a:r>
              <a:rPr lang="pt-BR" sz="2400" dirty="0" smtClean="0"/>
              <a:t>patologias.</a:t>
            </a:r>
            <a:endParaRPr lang="pt-BR" sz="2400" dirty="0"/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04285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455739"/>
            <a:ext cx="9457266" cy="5078411"/>
          </a:xfrm>
        </p:spPr>
        <p:txBody>
          <a:bodyPr>
            <a:normAutofit/>
          </a:bodyPr>
          <a:lstStyle/>
          <a:p>
            <a:pPr marL="228600" lvl="0" indent="-228600" algn="ctr" defTabSz="914400">
              <a:lnSpc>
                <a:spcPct val="90000"/>
              </a:lnSpc>
              <a:buClrTx/>
              <a:buSzTx/>
              <a:buNone/>
              <a:defRPr/>
            </a:pPr>
            <a:r>
              <a:rPr lang="en-US" altLang="en-US" sz="2000" b="1" dirty="0" err="1">
                <a:solidFill>
                  <a:schemeClr val="tx1"/>
                </a:solidFill>
                <a:ea typeface="Arial" charset="0"/>
              </a:rPr>
              <a:t>Importância</a:t>
            </a:r>
            <a:r>
              <a:rPr lang="en-US" altLang="en-US" sz="2000" b="1" dirty="0">
                <a:solidFill>
                  <a:schemeClr val="tx1"/>
                </a:solidFill>
                <a:ea typeface="Arial" charset="0"/>
              </a:rPr>
              <a:t> da </a:t>
            </a:r>
            <a:r>
              <a:rPr lang="en-US" altLang="en-US" sz="2000" b="1" dirty="0" err="1">
                <a:solidFill>
                  <a:schemeClr val="tx1"/>
                </a:solidFill>
                <a:ea typeface="Arial" charset="0"/>
              </a:rPr>
              <a:t>intervenção</a:t>
            </a:r>
            <a:r>
              <a:rPr lang="en-US" altLang="en-US" sz="2000" b="1" dirty="0">
                <a:solidFill>
                  <a:schemeClr val="tx1"/>
                </a:solidFill>
                <a:ea typeface="Arial" charset="0"/>
              </a:rPr>
              <a:t>: </a:t>
            </a:r>
          </a:p>
          <a:p>
            <a:pPr marL="0" lvl="0" indent="0" defTabSz="914400">
              <a:lnSpc>
                <a:spcPct val="90000"/>
              </a:lnSpc>
              <a:buClrTx/>
              <a:buSzTx/>
              <a:buNone/>
              <a:defRPr/>
            </a:pPr>
            <a:r>
              <a:rPr lang="en-US" altLang="en-US" sz="2000" b="1" u="sng" dirty="0">
                <a:solidFill>
                  <a:schemeClr val="tx1"/>
                </a:solidFill>
                <a:ea typeface="Arial" charset="0"/>
              </a:rPr>
              <a:t>EQUIPE</a:t>
            </a:r>
          </a:p>
          <a:p>
            <a:pPr marL="228600" lvl="0" indent="-228600" defTabSz="914400">
              <a:lnSpc>
                <a:spcPct val="90000"/>
              </a:lnSpc>
              <a:buClrTx/>
              <a:buSzTx/>
              <a:buFont typeface="Wingdings" pitchFamily="2" charset="2"/>
              <a:buChar char="ü"/>
              <a:defRPr/>
            </a:pPr>
            <a:r>
              <a:rPr lang="en-US" altLang="en-US" sz="2000" dirty="0" err="1" smtClean="0">
                <a:solidFill>
                  <a:schemeClr val="tx1"/>
                </a:solidFill>
                <a:ea typeface="Arial" charset="0"/>
              </a:rPr>
              <a:t>Trabalho</a:t>
            </a:r>
            <a:r>
              <a:rPr lang="en-US" altLang="en-US" sz="2000" dirty="0" smtClean="0">
                <a:solidFill>
                  <a:schemeClr val="tx1"/>
                </a:solidFill>
                <a:ea typeface="Arial" charset="0"/>
              </a:rPr>
              <a:t> </a:t>
            </a:r>
            <a:r>
              <a:rPr lang="en-US" altLang="en-US" sz="2000" dirty="0" err="1" smtClean="0">
                <a:solidFill>
                  <a:schemeClr val="tx1"/>
                </a:solidFill>
                <a:ea typeface="Arial" charset="0"/>
              </a:rPr>
              <a:t>coeso</a:t>
            </a:r>
            <a:endParaRPr lang="en-US" altLang="en-US" sz="2000" dirty="0">
              <a:solidFill>
                <a:schemeClr val="tx1"/>
              </a:solidFill>
              <a:ea typeface="Arial" charset="0"/>
            </a:endParaRPr>
          </a:p>
          <a:p>
            <a:pPr marL="228600" lvl="0" indent="-228600" defTabSz="914400">
              <a:lnSpc>
                <a:spcPct val="90000"/>
              </a:lnSpc>
              <a:buClrTx/>
              <a:buSzTx/>
              <a:buFont typeface="Wingdings" pitchFamily="2" charset="2"/>
              <a:buChar char="ü"/>
              <a:defRPr/>
            </a:pPr>
            <a:r>
              <a:rPr lang="en-US" altLang="en-US" sz="2000" dirty="0">
                <a:solidFill>
                  <a:schemeClr val="tx1"/>
                </a:solidFill>
                <a:ea typeface="Arial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ea typeface="Arial" charset="0"/>
              </a:rPr>
              <a:t>Melhor</a:t>
            </a:r>
            <a:r>
              <a:rPr lang="en-US" altLang="en-US" sz="2000" dirty="0">
                <a:solidFill>
                  <a:schemeClr val="tx1"/>
                </a:solidFill>
                <a:ea typeface="Arial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ea typeface="Arial" charset="0"/>
              </a:rPr>
              <a:t>capacitação</a:t>
            </a:r>
            <a:r>
              <a:rPr lang="en-US" altLang="en-US" sz="2000" dirty="0">
                <a:solidFill>
                  <a:schemeClr val="tx1"/>
                </a:solidFill>
                <a:ea typeface="Arial" charset="0"/>
              </a:rPr>
              <a:t> </a:t>
            </a:r>
          </a:p>
          <a:p>
            <a:pPr marL="0" lvl="0" indent="0" defTabSz="914400">
              <a:lnSpc>
                <a:spcPct val="90000"/>
              </a:lnSpc>
              <a:buClrTx/>
              <a:buSzTx/>
              <a:buNone/>
              <a:defRPr/>
            </a:pPr>
            <a:r>
              <a:rPr lang="en-US" altLang="en-US" sz="2000" b="1" u="sng" dirty="0">
                <a:solidFill>
                  <a:schemeClr val="tx1"/>
                </a:solidFill>
                <a:ea typeface="Arial" charset="0"/>
              </a:rPr>
              <a:t>SERVIÇO</a:t>
            </a:r>
          </a:p>
          <a:p>
            <a:pPr marL="228600" lvl="0" indent="-228600" defTabSz="914400">
              <a:lnSpc>
                <a:spcPct val="90000"/>
              </a:lnSpc>
              <a:buClrTx/>
              <a:buSzTx/>
              <a:buFont typeface="Wingdings" pitchFamily="2" charset="2"/>
              <a:buChar char="ü"/>
              <a:defRPr/>
            </a:pPr>
            <a:r>
              <a:rPr lang="en-US" altLang="en-US" sz="2000" dirty="0" err="1">
                <a:solidFill>
                  <a:schemeClr val="tx1"/>
                </a:solidFill>
                <a:ea typeface="Arial" charset="0"/>
              </a:rPr>
              <a:t>Melhora</a:t>
            </a:r>
            <a:r>
              <a:rPr lang="en-US" altLang="en-US" sz="2000" dirty="0">
                <a:solidFill>
                  <a:schemeClr val="tx1"/>
                </a:solidFill>
                <a:ea typeface="Arial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ea typeface="Arial" charset="0"/>
              </a:rPr>
              <a:t>na</a:t>
            </a:r>
            <a:r>
              <a:rPr lang="en-US" altLang="en-US" sz="2000" dirty="0">
                <a:solidFill>
                  <a:schemeClr val="tx1"/>
                </a:solidFill>
                <a:ea typeface="Arial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ea typeface="Arial" charset="0"/>
              </a:rPr>
              <a:t>rotina</a:t>
            </a:r>
            <a:r>
              <a:rPr lang="en-US" altLang="en-US" sz="2000" dirty="0">
                <a:solidFill>
                  <a:schemeClr val="tx1"/>
                </a:solidFill>
                <a:ea typeface="Arial" charset="0"/>
              </a:rPr>
              <a:t> de </a:t>
            </a:r>
            <a:r>
              <a:rPr lang="en-US" altLang="en-US" sz="2000" dirty="0" err="1">
                <a:solidFill>
                  <a:schemeClr val="tx1"/>
                </a:solidFill>
                <a:ea typeface="Arial" charset="0"/>
              </a:rPr>
              <a:t>trabalho</a:t>
            </a:r>
            <a:endParaRPr lang="en-US" altLang="en-US" sz="2000" dirty="0">
              <a:solidFill>
                <a:schemeClr val="tx1"/>
              </a:solidFill>
              <a:ea typeface="Arial" charset="0"/>
            </a:endParaRPr>
          </a:p>
          <a:p>
            <a:pPr marL="228600" lvl="0" indent="-228600" defTabSz="914400">
              <a:lnSpc>
                <a:spcPct val="90000"/>
              </a:lnSpc>
              <a:buClrTx/>
              <a:buSzTx/>
              <a:buFont typeface="Wingdings" pitchFamily="2" charset="2"/>
              <a:buChar char="ü"/>
              <a:defRPr/>
            </a:pPr>
            <a:r>
              <a:rPr lang="en-US" altLang="en-US" sz="2000" dirty="0" err="1">
                <a:solidFill>
                  <a:schemeClr val="tx1"/>
                </a:solidFill>
                <a:ea typeface="Arial" charset="0"/>
              </a:rPr>
              <a:t>Melhora</a:t>
            </a:r>
            <a:r>
              <a:rPr lang="en-US" altLang="en-US" sz="2000" dirty="0">
                <a:solidFill>
                  <a:schemeClr val="tx1"/>
                </a:solidFill>
                <a:ea typeface="Arial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ea typeface="Arial" charset="0"/>
              </a:rPr>
              <a:t>na</a:t>
            </a:r>
            <a:r>
              <a:rPr lang="en-US" altLang="en-US" sz="2000" dirty="0">
                <a:solidFill>
                  <a:schemeClr val="tx1"/>
                </a:solidFill>
                <a:ea typeface="Arial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ea typeface="Arial" charset="0"/>
              </a:rPr>
              <a:t>organização</a:t>
            </a:r>
            <a:r>
              <a:rPr lang="en-US" altLang="en-US" sz="2000" dirty="0">
                <a:solidFill>
                  <a:schemeClr val="tx1"/>
                </a:solidFill>
                <a:ea typeface="Arial" charset="0"/>
              </a:rPr>
              <a:t> e </a:t>
            </a:r>
            <a:r>
              <a:rPr lang="en-US" altLang="en-US" sz="2000" dirty="0" err="1">
                <a:solidFill>
                  <a:schemeClr val="tx1"/>
                </a:solidFill>
                <a:ea typeface="Arial" charset="0"/>
              </a:rPr>
              <a:t>registro</a:t>
            </a:r>
            <a:r>
              <a:rPr lang="en-US" altLang="en-US" sz="2000" dirty="0">
                <a:solidFill>
                  <a:schemeClr val="tx1"/>
                </a:solidFill>
                <a:ea typeface="Arial" charset="0"/>
              </a:rPr>
              <a:t> de dados</a:t>
            </a:r>
          </a:p>
          <a:p>
            <a:pPr marL="0" lvl="0" indent="0" defTabSz="914400">
              <a:lnSpc>
                <a:spcPct val="90000"/>
              </a:lnSpc>
              <a:buClrTx/>
              <a:buSzTx/>
              <a:buNone/>
              <a:defRPr/>
            </a:pPr>
            <a:r>
              <a:rPr lang="en-US" altLang="en-US" sz="2000" b="1" u="sng" dirty="0">
                <a:solidFill>
                  <a:schemeClr val="tx1"/>
                </a:solidFill>
                <a:ea typeface="Arial" charset="0"/>
              </a:rPr>
              <a:t>COMUNIDADE</a:t>
            </a:r>
          </a:p>
          <a:p>
            <a:pPr marL="228600" lvl="0" indent="-228600" defTabSz="914400">
              <a:lnSpc>
                <a:spcPct val="90000"/>
              </a:lnSpc>
              <a:buClrTx/>
              <a:buSzTx/>
              <a:buFont typeface="Wingdings" pitchFamily="2" charset="2"/>
              <a:buChar char="ü"/>
              <a:defRPr/>
            </a:pPr>
            <a:r>
              <a:rPr lang="en-US" altLang="en-US" sz="2000" dirty="0">
                <a:solidFill>
                  <a:schemeClr val="tx1"/>
                </a:solidFill>
                <a:ea typeface="Arial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ea typeface="Arial" charset="0"/>
              </a:rPr>
              <a:t>Maior</a:t>
            </a:r>
            <a:r>
              <a:rPr lang="en-US" altLang="en-US" sz="2000" dirty="0">
                <a:solidFill>
                  <a:schemeClr val="tx1"/>
                </a:solidFill>
                <a:ea typeface="Arial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ea typeface="Arial" charset="0"/>
              </a:rPr>
              <a:t>cobertura</a:t>
            </a:r>
            <a:r>
              <a:rPr lang="en-US" altLang="en-US" sz="2000" dirty="0">
                <a:solidFill>
                  <a:schemeClr val="tx1"/>
                </a:solidFill>
                <a:ea typeface="Arial" charset="0"/>
              </a:rPr>
              <a:t> e </a:t>
            </a:r>
            <a:r>
              <a:rPr lang="en-US" altLang="en-US" sz="2000" dirty="0" err="1">
                <a:solidFill>
                  <a:schemeClr val="tx1"/>
                </a:solidFill>
                <a:ea typeface="Arial" charset="0"/>
              </a:rPr>
              <a:t>qualidade</a:t>
            </a:r>
            <a:r>
              <a:rPr lang="en-US" altLang="en-US" sz="2000" dirty="0">
                <a:solidFill>
                  <a:schemeClr val="tx1"/>
                </a:solidFill>
                <a:ea typeface="Arial" charset="0"/>
              </a:rPr>
              <a:t> do </a:t>
            </a:r>
            <a:r>
              <a:rPr lang="en-US" altLang="en-US" sz="2000" dirty="0" err="1">
                <a:solidFill>
                  <a:schemeClr val="tx1"/>
                </a:solidFill>
                <a:ea typeface="Arial" charset="0"/>
              </a:rPr>
              <a:t>atendimento</a:t>
            </a:r>
            <a:r>
              <a:rPr lang="en-US" altLang="en-US" sz="2000" dirty="0">
                <a:solidFill>
                  <a:schemeClr val="tx1"/>
                </a:solidFill>
                <a:ea typeface="Arial" charset="0"/>
              </a:rPr>
              <a:t>.</a:t>
            </a:r>
          </a:p>
          <a:p>
            <a:pPr marL="228600" lvl="0" indent="-228600" defTabSz="914400">
              <a:lnSpc>
                <a:spcPct val="90000"/>
              </a:lnSpc>
              <a:buClrTx/>
              <a:buSzTx/>
              <a:buFont typeface="Wingdings" pitchFamily="2" charset="2"/>
              <a:buChar char="ü"/>
              <a:defRPr/>
            </a:pPr>
            <a:r>
              <a:rPr lang="en-US" altLang="en-US" sz="2000" dirty="0" err="1">
                <a:solidFill>
                  <a:schemeClr val="tx1"/>
                </a:solidFill>
                <a:ea typeface="Arial" charset="0"/>
              </a:rPr>
              <a:t>Ações</a:t>
            </a:r>
            <a:r>
              <a:rPr lang="en-US" altLang="en-US" sz="2000" dirty="0">
                <a:solidFill>
                  <a:schemeClr val="tx1"/>
                </a:solidFill>
                <a:ea typeface="Arial" charset="0"/>
              </a:rPr>
              <a:t> da </a:t>
            </a:r>
            <a:r>
              <a:rPr lang="en-US" altLang="en-US" sz="2000" dirty="0" err="1">
                <a:solidFill>
                  <a:schemeClr val="tx1"/>
                </a:solidFill>
                <a:ea typeface="Arial" charset="0"/>
              </a:rPr>
              <a:t>intervenção</a:t>
            </a:r>
            <a:r>
              <a:rPr lang="en-US" altLang="en-US" sz="2000" dirty="0">
                <a:solidFill>
                  <a:schemeClr val="tx1"/>
                </a:solidFill>
                <a:ea typeface="Arial" charset="0"/>
              </a:rPr>
              <a:t>  </a:t>
            </a:r>
            <a:r>
              <a:rPr lang="en-US" altLang="en-US" sz="2000" dirty="0" err="1">
                <a:solidFill>
                  <a:schemeClr val="tx1"/>
                </a:solidFill>
                <a:ea typeface="Arial" charset="0"/>
              </a:rPr>
              <a:t>incorporadas</a:t>
            </a:r>
            <a:r>
              <a:rPr lang="en-US" altLang="en-US" sz="2000" dirty="0">
                <a:solidFill>
                  <a:schemeClr val="tx1"/>
                </a:solidFill>
                <a:ea typeface="Arial" charset="0"/>
              </a:rPr>
              <a:t> a </a:t>
            </a:r>
            <a:r>
              <a:rPr lang="en-US" altLang="en-US" sz="2000" dirty="0" err="1">
                <a:solidFill>
                  <a:schemeClr val="tx1"/>
                </a:solidFill>
                <a:ea typeface="Arial" charset="0"/>
              </a:rPr>
              <a:t>rotina</a:t>
            </a:r>
            <a:r>
              <a:rPr lang="en-US" altLang="en-US" sz="2000" dirty="0">
                <a:solidFill>
                  <a:schemeClr val="tx1"/>
                </a:solidFill>
                <a:ea typeface="Arial" charset="0"/>
              </a:rPr>
              <a:t> de </a:t>
            </a:r>
            <a:r>
              <a:rPr lang="en-US" altLang="en-US" sz="2000" dirty="0" err="1">
                <a:solidFill>
                  <a:schemeClr val="tx1"/>
                </a:solidFill>
                <a:ea typeface="Arial" charset="0"/>
              </a:rPr>
              <a:t>trabalho</a:t>
            </a:r>
            <a:r>
              <a:rPr lang="en-US" altLang="en-US" sz="2000" dirty="0">
                <a:solidFill>
                  <a:schemeClr val="tx1"/>
                </a:solidFill>
                <a:ea typeface="Arial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97974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Reflexão Crítica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76792" y="1322389"/>
            <a:ext cx="8885766" cy="1573211"/>
          </a:xfrm>
        </p:spPr>
        <p:txBody>
          <a:bodyPr>
            <a:noAutofit/>
          </a:bodyPr>
          <a:lstStyle/>
          <a:p>
            <a:r>
              <a:rPr lang="pt-BR" sz="2400" dirty="0" smtClean="0"/>
              <a:t>Superação das expectativas;</a:t>
            </a:r>
          </a:p>
          <a:p>
            <a:r>
              <a:rPr lang="pt-BR" sz="2400" dirty="0" smtClean="0"/>
              <a:t>Espaços de diálogos;</a:t>
            </a:r>
          </a:p>
          <a:p>
            <a:r>
              <a:rPr lang="pt-BR" sz="2400" dirty="0" smtClean="0"/>
              <a:t>Aprendizado sobre o modelo de saúde vigente no Brasil;</a:t>
            </a:r>
          </a:p>
          <a:p>
            <a:r>
              <a:rPr lang="pt-BR" sz="2400" dirty="0" smtClean="0"/>
              <a:t>Crescimento Profissional</a:t>
            </a:r>
            <a:endParaRPr lang="pt-BR" sz="24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857250" y="3575387"/>
            <a:ext cx="83248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“O único modo de evitar os erros é adquirindo experiência; mas a única maneira de adquirir experiência é cometendo erros”. (</a:t>
            </a:r>
            <a:r>
              <a:rPr lang="pt-BR" sz="2400" dirty="0" smtClean="0"/>
              <a:t>Autor </a:t>
            </a:r>
            <a:r>
              <a:rPr lang="pt-BR" sz="2400" dirty="0"/>
              <a:t>desconhecido).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2989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Referências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82084" y="1589089"/>
            <a:ext cx="9457266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BRASIL. Ministério da Saúde. </a:t>
            </a:r>
            <a:r>
              <a:rPr lang="pt-BR" b="1" dirty="0"/>
              <a:t>Cadernos de Atenção Básica, nº 36.</a:t>
            </a:r>
            <a:r>
              <a:rPr lang="pt-BR" dirty="0"/>
              <a:t> Diabetes Mellitus. Brasília, 2013. 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BRASIL. Ministério da Saúde. </a:t>
            </a:r>
            <a:r>
              <a:rPr lang="pt-BR" b="1" dirty="0"/>
              <a:t>Cadernos de Atenção Básica, nº 37.</a:t>
            </a:r>
            <a:r>
              <a:rPr lang="pt-BR" dirty="0"/>
              <a:t> Hipertensão Arterial. Brasília, 2013. </a:t>
            </a:r>
          </a:p>
          <a:p>
            <a:pPr marL="0" indent="0">
              <a:buNone/>
            </a:pPr>
            <a:r>
              <a:rPr lang="pt-BR" dirty="0"/>
              <a:t> </a:t>
            </a:r>
          </a:p>
          <a:p>
            <a:pPr marL="0" indent="0">
              <a:buNone/>
            </a:pPr>
            <a:r>
              <a:rPr lang="pt-BR" dirty="0"/>
              <a:t> </a:t>
            </a:r>
            <a:r>
              <a:rPr lang="pt-BR" dirty="0" smtClean="0"/>
              <a:t>BRASIL</a:t>
            </a:r>
            <a:r>
              <a:rPr lang="pt-BR" dirty="0"/>
              <a:t>. Ministério da Saúde. Secretaria de Atenção à Saúde. Departamento de Atenção Básica.  </a:t>
            </a:r>
            <a:r>
              <a:rPr lang="pt-BR" b="1" dirty="0"/>
              <a:t>Manual de estrutura física das unidades básicas de saúde: saúde da família. </a:t>
            </a:r>
            <a:r>
              <a:rPr lang="pt-BR" dirty="0"/>
              <a:t>Ministério da Saúde, Secretaria de Atenção à Saúde, Departamento de Atenção Básica Brasília: Ministério da Saúde, 2006.  72p. (Série A. Normas e Manuais Técnicos).</a:t>
            </a:r>
          </a:p>
          <a:p>
            <a:pPr marL="0" indent="0">
              <a:buNone/>
            </a:pPr>
            <a:r>
              <a:rPr lang="pt-BR" dirty="0"/>
              <a:t> 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6463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2160589"/>
            <a:ext cx="9514416" cy="1973261"/>
          </a:xfrm>
        </p:spPr>
        <p:txBody>
          <a:bodyPr>
            <a:normAutofit/>
          </a:bodyPr>
          <a:lstStyle/>
          <a:p>
            <a:r>
              <a:rPr lang="pt-BR" sz="2800" i="1" dirty="0" smtClean="0"/>
              <a:t>“Não </a:t>
            </a:r>
            <a:r>
              <a:rPr lang="pt-BR" sz="2800" i="1" dirty="0"/>
              <a:t>somos o que sabemos. Somos o que estamos dispostos a aprender</a:t>
            </a:r>
            <a:r>
              <a:rPr lang="pt-BR" sz="2800" i="1" dirty="0" smtClean="0"/>
              <a:t>.”</a:t>
            </a:r>
            <a:endParaRPr lang="pt-BR" sz="2800" dirty="0"/>
          </a:p>
          <a:p>
            <a:pPr marL="0" indent="0" algn="r">
              <a:buNone/>
            </a:pPr>
            <a:r>
              <a:rPr lang="pt-BR" sz="2400" i="1" dirty="0" smtClean="0"/>
              <a:t>(</a:t>
            </a:r>
            <a:r>
              <a:rPr lang="pt-BR" sz="2400" i="1" dirty="0" err="1" smtClean="0"/>
              <a:t>Council</a:t>
            </a:r>
            <a:r>
              <a:rPr lang="pt-BR" sz="2400" i="1" dirty="0" smtClean="0"/>
              <a:t> </a:t>
            </a:r>
            <a:r>
              <a:rPr lang="pt-BR" sz="2400" i="1" dirty="0" err="1"/>
              <a:t>on</a:t>
            </a:r>
            <a:r>
              <a:rPr lang="pt-BR" sz="2400" i="1" dirty="0"/>
              <a:t> </a:t>
            </a:r>
            <a:r>
              <a:rPr lang="pt-BR" sz="2400" i="1" dirty="0" err="1" smtClean="0"/>
              <a:t>ideas</a:t>
            </a:r>
            <a:r>
              <a:rPr lang="pt-BR" sz="2400" i="1" dirty="0" smtClean="0"/>
              <a:t>)</a:t>
            </a:r>
            <a:endParaRPr lang="pt-BR" sz="2400" dirty="0"/>
          </a:p>
          <a:p>
            <a:endParaRPr lang="pt-BR" sz="24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2324100" y="4819650"/>
            <a:ext cx="4991100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4000" b="1" dirty="0" smtClean="0"/>
              <a:t>Muito Obrigado!</a:t>
            </a:r>
            <a:endParaRPr lang="pt-BR" sz="4000" b="1" dirty="0"/>
          </a:p>
        </p:txBody>
      </p:sp>
    </p:spTree>
    <p:extLst>
      <p:ext uri="{BB962C8B-B14F-4D97-AF65-F5344CB8AC3E}">
        <p14:creationId xmlns:p14="http://schemas.microsoft.com/office/powerpoint/2010/main" val="103555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Município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627032"/>
            <a:ext cx="8363635" cy="3936641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pt-BR" sz="2400" dirty="0" smtClean="0"/>
          </a:p>
          <a:p>
            <a:pPr algn="just">
              <a:lnSpc>
                <a:spcPct val="150000"/>
              </a:lnSpc>
            </a:pPr>
            <a:r>
              <a:rPr lang="pt-BR" sz="2400" dirty="0" smtClean="0"/>
              <a:t>Rio </a:t>
            </a:r>
            <a:r>
              <a:rPr lang="pt-BR" sz="2400" dirty="0"/>
              <a:t>Branco possui uma população de 355.759 </a:t>
            </a:r>
            <a:r>
              <a:rPr lang="pt-BR" sz="2400" dirty="0" smtClean="0"/>
              <a:t>habitantes;</a:t>
            </a:r>
            <a:endParaRPr lang="pt-BR" sz="2400" dirty="0"/>
          </a:p>
          <a:p>
            <a:pPr algn="just">
              <a:lnSpc>
                <a:spcPct val="150000"/>
              </a:lnSpc>
            </a:pPr>
            <a:r>
              <a:rPr lang="pt-BR" sz="2400" dirty="0"/>
              <a:t>A rede de Atenção Primária do município está dividida em 13 Segmentos de Saúde, com a distribuição de 05 Unidades de Referência da Atenção Primária – URAP, 07 Centros de Saúde e 01 Centro de Formação sob a gestão do </a:t>
            </a:r>
            <a:r>
              <a:rPr lang="pt-BR" sz="2400" dirty="0" smtClean="0"/>
              <a:t>estado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6193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Município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87182" y="1542403"/>
            <a:ext cx="8596668" cy="3880773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/>
              <a:t>A</a:t>
            </a:r>
            <a:r>
              <a:rPr lang="pt-BR" sz="2000" dirty="0" smtClean="0"/>
              <a:t> </a:t>
            </a:r>
            <a:r>
              <a:rPr lang="pt-BR" sz="2000" dirty="0"/>
              <a:t>Atenção Primária </a:t>
            </a:r>
            <a:r>
              <a:rPr lang="pt-BR" sz="2000" dirty="0" smtClean="0"/>
              <a:t>conta com </a:t>
            </a:r>
            <a:r>
              <a:rPr lang="pt-BR" sz="2000" dirty="0"/>
              <a:t>62 Unidades de Saúde da Família com equipes completas, destas 23 possuem equipe de saúde bucal (DATA-SUS agosto/2013), 02 Unidades Móveis de Saúde na Comunidade; 01 Núcleo de Apoio à Saúde da Família - NASF, 01 central de abastecimento Farmacêutica – CEAFAM, 02 Centros de Apoio Diagnóstico, 01 Centro de Especialidade Odontológica – CEO, 01 dispositivo Consultório na RUA, e 01 Unidade de Acolhimento Adulto para atendimento das pessoas em uso abusivo de álcool, crack e outras drogas.</a:t>
            </a:r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26598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UBS Vila da Amizade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03091" y="1374978"/>
            <a:ext cx="8596668" cy="3880773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pt-BR" dirty="0" smtClean="0"/>
              <a:t>A Unidade de Saúde da Família se encontra no bairro Santa Elena, Rio Branco, Acre;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pt-BR" dirty="0" smtClean="0"/>
              <a:t>3576 pessoas;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pt-BR" dirty="0" smtClean="0"/>
              <a:t>Profissionais: </a:t>
            </a:r>
            <a:r>
              <a:rPr lang="pt-BR" dirty="0"/>
              <a:t>um médico, um técnico de enfermagem, um enfermeiro, uma pessoa na administração e sete agentes comunitários de saúde (ACS</a:t>
            </a:r>
            <a:r>
              <a:rPr lang="pt-BR" dirty="0" smtClean="0"/>
              <a:t>).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pt-BR" dirty="0" smtClean="0"/>
              <a:t>A unidade tem: </a:t>
            </a:r>
            <a:r>
              <a:rPr lang="pt-BR" dirty="0"/>
              <a:t>um consultório médico um consultório da enfermagem, uma farmácia, uma sala de acolhimento, uma sala de curativo juntamente com a sala de nebulização, uma sala de vacina, </a:t>
            </a:r>
            <a:r>
              <a:rPr lang="pt-BR" dirty="0" smtClean="0"/>
              <a:t>três  banheiros, </a:t>
            </a:r>
            <a:r>
              <a:rPr lang="pt-BR" dirty="0"/>
              <a:t>uma cozinha, uma sala de reunião, </a:t>
            </a:r>
            <a:r>
              <a:rPr lang="pt-BR" dirty="0" smtClean="0"/>
              <a:t>uma </a:t>
            </a:r>
            <a:r>
              <a:rPr lang="pt-BR" dirty="0"/>
              <a:t>de almoxarifado.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1632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UBS Vila da Amizade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pt-BR" dirty="0" smtClean="0"/>
              <a:t>Os atendimentos </a:t>
            </a:r>
            <a:r>
              <a:rPr lang="pt-BR" dirty="0"/>
              <a:t>são através de livre demanda, além dos usuários marcados do </a:t>
            </a:r>
            <a:r>
              <a:rPr lang="pt-BR" dirty="0" smtClean="0"/>
              <a:t>dia;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Atendimento de 30 a 35 usuários por dia;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Não tem atendimento de puericultura;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Não há um trabalho voltado para a  prevenção de doenças  e promoção da saúde;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Não existiam vínculos com instituições de ensino;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Não existia acolhimento.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2323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 Geral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pt-BR" sz="2400" dirty="0"/>
              <a:t>Melhorar a atenção à saúde dos usuários com Hipertensão Arterial Sistêmica e Diabetes Mellitus da USF Vila da Amizade, Rio Branco/AC.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8435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381760"/>
            <a:ext cx="9175004" cy="4659603"/>
          </a:xfrm>
        </p:spPr>
        <p:txBody>
          <a:bodyPr>
            <a:normAutofit fontScale="92500" lnSpcReduction="20000"/>
          </a:bodyPr>
          <a:lstStyle/>
          <a:p>
            <a:pPr indent="540385" algn="just">
              <a:lnSpc>
                <a:spcPct val="150000"/>
              </a:lnSpc>
            </a:pPr>
            <a:r>
              <a:rPr lang="en-US" b="1" dirty="0"/>
              <a:t> </a:t>
            </a: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b="1" dirty="0" smtClean="0">
                <a:ea typeface="Calibri" panose="020F0502020204030204" pitchFamily="34" charset="0"/>
                <a:cs typeface="Arial" panose="020B0604020202020204" pitchFamily="34" charset="0"/>
              </a:rPr>
              <a:t>A metodologia compreende ações a serem realizadas nos quatro eixos pedagógicos: </a:t>
            </a:r>
          </a:p>
          <a:p>
            <a:pPr indent="540385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dirty="0" smtClean="0">
                <a:ea typeface="Calibri" panose="020F0502020204030204" pitchFamily="34" charset="0"/>
                <a:cs typeface="Arial" panose="020B0604020202020204" pitchFamily="34" charset="0"/>
              </a:rPr>
              <a:t>	Monitoramento e Avaliação;</a:t>
            </a:r>
          </a:p>
          <a:p>
            <a:pPr indent="540385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dirty="0" smtClean="0">
                <a:ea typeface="Calibri" panose="020F0502020204030204" pitchFamily="34" charset="0"/>
                <a:cs typeface="Arial" panose="020B0604020202020204" pitchFamily="34" charset="0"/>
              </a:rPr>
              <a:t>	Organização e gestão do serviço</a:t>
            </a:r>
          </a:p>
          <a:p>
            <a:pPr indent="539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dirty="0" smtClean="0">
                <a:ea typeface="Calibri" panose="020F0502020204030204" pitchFamily="34" charset="0"/>
                <a:cs typeface="Arial" panose="020B0604020202020204" pitchFamily="34" charset="0"/>
              </a:rPr>
              <a:t> Engajamento público, </a:t>
            </a:r>
          </a:p>
          <a:p>
            <a:pPr indent="540385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dirty="0" smtClean="0">
                <a:ea typeface="Calibri" panose="020F0502020204030204" pitchFamily="34" charset="0"/>
                <a:cs typeface="Arial" panose="020B0604020202020204" pitchFamily="34" charset="0"/>
              </a:rPr>
              <a:t>	Qualificação da prática clínica. </a:t>
            </a:r>
          </a:p>
          <a:p>
            <a:pPr indent="540385" algn="just">
              <a:lnSpc>
                <a:spcPct val="150000"/>
              </a:lnSpc>
            </a:pPr>
            <a:r>
              <a:rPr lang="pt-BR" b="1" dirty="0" smtClean="0">
                <a:cs typeface="Arial" panose="020B0604020202020204" pitchFamily="34" charset="0"/>
              </a:rPr>
              <a:t>Manuais Técnicos utilizados:</a:t>
            </a:r>
          </a:p>
          <a:p>
            <a:pPr indent="540385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dirty="0" smtClean="0">
                <a:cs typeface="Arial" panose="020B0604020202020204" pitchFamily="34" charset="0"/>
              </a:rPr>
              <a:t> 	Caderno de Atenção Básica N° 37 para a HAS</a:t>
            </a:r>
          </a:p>
          <a:p>
            <a:pPr indent="540385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dirty="0" smtClean="0">
                <a:cs typeface="Arial" panose="020B0604020202020204" pitchFamily="34" charset="0"/>
              </a:rPr>
              <a:t> 	Caderno de Atenção Básica N° 36 de Diabetes </a:t>
            </a:r>
            <a:r>
              <a:rPr lang="pt-BR" dirty="0" err="1" smtClean="0">
                <a:cs typeface="Arial" panose="020B0604020202020204" pitchFamily="34" charset="0"/>
              </a:rPr>
              <a:t>Mellitus</a:t>
            </a:r>
            <a:r>
              <a:rPr lang="pt-BR" dirty="0" smtClean="0">
                <a:cs typeface="Arial" panose="020B0604020202020204" pitchFamily="34" charset="0"/>
              </a:rPr>
              <a:t> </a:t>
            </a:r>
          </a:p>
          <a:p>
            <a:pPr indent="540385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dirty="0" smtClean="0">
                <a:cs typeface="Arial" panose="020B0604020202020204" pitchFamily="34" charset="0"/>
              </a:rPr>
              <a:t> 	Ficha espelho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26348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https://fbcdn-sphotos-e-a.akamaihd.net/hphotos-ak-xpa1/v/t1.0-9/10403419_810953248941843_1100373497540026346_n.jpg?oh=1a85bc6d174ccf1c90b4a738715a3f64&amp;oe=554B3155&amp;__gda__=1434835181_d75e02b3ebdc91b54dcdca8705926e5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5267459" cy="4043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C:\Users\arteme\OneDrive\IMG-20150403-WA000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647" y="0"/>
            <a:ext cx="6926353" cy="3567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 descr="https://fbcdn-sphotos-e-a.akamaihd.net/hphotos-ak-xpf1/v/t1.0-9/10422265_810953552275146_2217034197302785535_n.jpg?oh=b879ce3579ccac69adae06925825d5fb&amp;oe=5593516B&amp;__gda__=1435343105_bcb835868c6d67a575a61a668f8f7a9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986" y="3535296"/>
            <a:ext cx="6929013" cy="332270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ixaDeTexto 6"/>
          <p:cNvSpPr txBox="1"/>
          <p:nvPr/>
        </p:nvSpPr>
        <p:spPr>
          <a:xfrm>
            <a:off x="978795" y="4790940"/>
            <a:ext cx="3631842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3600" dirty="0" smtClean="0"/>
              <a:t>Ações em Saúde</a:t>
            </a:r>
            <a:endParaRPr lang="pt-B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do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3040</TotalTime>
  <Words>1411</Words>
  <Application>Microsoft Office PowerPoint</Application>
  <PresentationFormat>Widescreen</PresentationFormat>
  <Paragraphs>146</Paragraphs>
  <Slides>23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9" baseType="lpstr">
      <vt:lpstr>Arial</vt:lpstr>
      <vt:lpstr>Calibri</vt:lpstr>
      <vt:lpstr>Trebuchet MS</vt:lpstr>
      <vt:lpstr>Wingdings</vt:lpstr>
      <vt:lpstr>Wingdings 3</vt:lpstr>
      <vt:lpstr>Facetado</vt:lpstr>
      <vt:lpstr>                               UNIVERSIDADE ABERTA DO SUS UNIVERSIDADE FEDERAL DE PELOTAS Especialização em saúde da família modalidade a distancia  turma 5  MELHORIA DA ATENÇÃO A SAÚDE DOS USUARIOS COM HAS E/OU DM NA USF VILA DA AMIZADE, RIO BRANCO, AC </vt:lpstr>
      <vt:lpstr>INTRODUÇÃO</vt:lpstr>
      <vt:lpstr>O Município</vt:lpstr>
      <vt:lpstr>O Município</vt:lpstr>
      <vt:lpstr>A UBS Vila da Amizade</vt:lpstr>
      <vt:lpstr>A UBS Vila da Amizade</vt:lpstr>
      <vt:lpstr>Objetivo Geral</vt:lpstr>
      <vt:lpstr>Metodologia</vt:lpstr>
      <vt:lpstr>Apresentação do PowerPoint</vt:lpstr>
      <vt:lpstr>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Discussão</vt:lpstr>
      <vt:lpstr>Reflexão Crítica</vt:lpstr>
      <vt:lpstr>Referências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arteme terrazas</dc:creator>
  <cp:lastModifiedBy>arteme terrazas</cp:lastModifiedBy>
  <cp:revision>62</cp:revision>
  <dcterms:created xsi:type="dcterms:W3CDTF">2015-10-13T01:49:59Z</dcterms:created>
  <dcterms:modified xsi:type="dcterms:W3CDTF">2015-10-15T20:42:54Z</dcterms:modified>
</cp:coreProperties>
</file>