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62" r:id="rId5"/>
    <p:sldId id="260" r:id="rId6"/>
    <p:sldId id="265" r:id="rId7"/>
    <p:sldId id="263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7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Ariel\coleta%20de%20dados%20de%20prenatal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Ariel\coleta%20de%20dados%20de%20prena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Ariel\coleta%20de%20dados%20de%20prenatal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0.28333333333333333</c:v>
                </c:pt>
                <c:pt idx="1">
                  <c:v>0.6166666666666667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44768"/>
        <c:axId val="66680320"/>
      </c:barChart>
      <c:catAx>
        <c:axId val="6654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680320"/>
        <c:crosses val="autoZero"/>
        <c:auto val="1"/>
        <c:lblAlgn val="ctr"/>
        <c:lblOffset val="100"/>
        <c:noMultiLvlLbl val="0"/>
      </c:catAx>
      <c:valAx>
        <c:axId val="66680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44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Indicadores!$D$13:$G$13</c:f>
              <c:numCache>
                <c:formatCode>0.0%</c:formatCode>
                <c:ptCount val="4"/>
                <c:pt idx="0">
                  <c:v>0.5</c:v>
                </c:pt>
                <c:pt idx="1">
                  <c:v>0.81818181818181823</c:v>
                </c:pt>
                <c:pt idx="2">
                  <c:v>0.86363636363636365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67040"/>
        <c:axId val="30168576"/>
      </c:barChart>
      <c:catAx>
        <c:axId val="3016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168576"/>
        <c:crosses val="autoZero"/>
        <c:auto val="1"/>
        <c:lblAlgn val="ctr"/>
        <c:lblOffset val="100"/>
        <c:noMultiLvlLbl val="0"/>
      </c:catAx>
      <c:valAx>
        <c:axId val="30168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167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Indicadores!$D$18:$G$18</c:f>
              <c:numCache>
                <c:formatCode>0.0%</c:formatCode>
                <c:ptCount val="4"/>
                <c:pt idx="0">
                  <c:v>0.5</c:v>
                </c:pt>
                <c:pt idx="1">
                  <c:v>0.81818181818181823</c:v>
                </c:pt>
                <c:pt idx="2">
                  <c:v>0.86363636363636365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90208"/>
        <c:axId val="30204288"/>
      </c:barChart>
      <c:catAx>
        <c:axId val="3019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204288"/>
        <c:crosses val="autoZero"/>
        <c:auto val="1"/>
        <c:lblAlgn val="ctr"/>
        <c:lblOffset val="100"/>
        <c:noMultiLvlLbl val="0"/>
      </c:catAx>
      <c:valAx>
        <c:axId val="30204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1902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0.25</c:v>
                </c:pt>
                <c:pt idx="1">
                  <c:v>0.72727272727272729</c:v>
                </c:pt>
                <c:pt idx="2">
                  <c:v>0.81818181818181823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20128"/>
        <c:axId val="30321664"/>
      </c:barChart>
      <c:catAx>
        <c:axId val="3032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21664"/>
        <c:crosses val="autoZero"/>
        <c:auto val="1"/>
        <c:lblAlgn val="ctr"/>
        <c:lblOffset val="100"/>
        <c:noMultiLvlLbl val="0"/>
      </c:catAx>
      <c:valAx>
        <c:axId val="30321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20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0.25</c:v>
                </c:pt>
                <c:pt idx="1">
                  <c:v>0.72727272727272729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64032"/>
        <c:axId val="30365568"/>
      </c:barChart>
      <c:catAx>
        <c:axId val="3036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65568"/>
        <c:crosses val="autoZero"/>
        <c:auto val="1"/>
        <c:lblAlgn val="ctr"/>
        <c:lblOffset val="100"/>
        <c:noMultiLvlLbl val="0"/>
      </c:catAx>
      <c:valAx>
        <c:axId val="30365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64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</c:v>
                </c:pt>
                <c:pt idx="1">
                  <c:v>0.63636363636363635</c:v>
                </c:pt>
                <c:pt idx="2">
                  <c:v>0.72727272727272729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95392"/>
        <c:axId val="30429952"/>
      </c:barChart>
      <c:catAx>
        <c:axId val="303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29952"/>
        <c:crosses val="autoZero"/>
        <c:auto val="1"/>
        <c:lblAlgn val="ctr"/>
        <c:lblOffset val="100"/>
        <c:noMultiLvlLbl val="0"/>
      </c:catAx>
      <c:valAx>
        <c:axId val="304299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95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69990774313975"/>
          <c:y val="2.9885013149066456E-2"/>
          <c:w val="0.84550172713424443"/>
          <c:h val="0.82294724178086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0.75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72352"/>
        <c:axId val="29973888"/>
      </c:barChart>
      <c:catAx>
        <c:axId val="299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73888"/>
        <c:crosses val="autoZero"/>
        <c:auto val="1"/>
        <c:lblAlgn val="ctr"/>
        <c:lblOffset val="100"/>
        <c:noMultiLvlLbl val="0"/>
      </c:catAx>
      <c:valAx>
        <c:axId val="299738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723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32640"/>
        <c:axId val="30034176"/>
      </c:barChart>
      <c:catAx>
        <c:axId val="3003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34176"/>
        <c:crosses val="autoZero"/>
        <c:auto val="1"/>
        <c:lblAlgn val="ctr"/>
        <c:lblOffset val="100"/>
        <c:noMultiLvlLbl val="0"/>
      </c:catAx>
      <c:valAx>
        <c:axId val="300341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326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puérperas com registro adequado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Indicadores!$D$52:$G$52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Indicadores!$D$53:$G$53</c:f>
              <c:numCache>
                <c:formatCode>0.0%</c:formatCode>
                <c:ptCount val="4"/>
                <c:pt idx="0">
                  <c:v>0.75</c:v>
                </c:pt>
                <c:pt idx="1">
                  <c:v>0.90909090909090906</c:v>
                </c:pt>
                <c:pt idx="2">
                  <c:v>0.90909090909090906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81024"/>
        <c:axId val="30082560"/>
      </c:barChart>
      <c:catAx>
        <c:axId val="300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82560"/>
        <c:crosses val="autoZero"/>
        <c:auto val="1"/>
        <c:lblAlgn val="ctr"/>
        <c:lblOffset val="100"/>
        <c:noMultiLvlLbl val="0"/>
      </c:catAx>
      <c:valAx>
        <c:axId val="300825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81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0.70588235294117652</c:v>
                </c:pt>
                <c:pt idx="1">
                  <c:v>0.7567567567567568</c:v>
                </c:pt>
                <c:pt idx="2">
                  <c:v>0.71666666666666667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5744"/>
        <c:axId val="69267456"/>
      </c:barChart>
      <c:catAx>
        <c:axId val="6921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267456"/>
        <c:crosses val="autoZero"/>
        <c:auto val="1"/>
        <c:lblAlgn val="ctr"/>
        <c:lblOffset val="100"/>
        <c:noMultiLvlLbl val="0"/>
      </c:catAx>
      <c:valAx>
        <c:axId val="69267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215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0.17647058823529413</c:v>
                </c:pt>
                <c:pt idx="1">
                  <c:v>0.54054054054054057</c:v>
                </c:pt>
                <c:pt idx="2">
                  <c:v>0.6166666666666667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38336"/>
        <c:axId val="68981888"/>
      </c:barChart>
      <c:catAx>
        <c:axId val="298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81888"/>
        <c:crosses val="autoZero"/>
        <c:auto val="1"/>
        <c:lblAlgn val="ctr"/>
        <c:lblOffset val="100"/>
        <c:noMultiLvlLbl val="0"/>
      </c:catAx>
      <c:valAx>
        <c:axId val="689818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8383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97544661755991"/>
          <c:y val="4.9160679732551685E-2"/>
          <c:w val="0.86120734908136487"/>
          <c:h val="0.82406728356035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0.70588235294117652</c:v>
                </c:pt>
                <c:pt idx="1">
                  <c:v>0.81081081081081086</c:v>
                </c:pt>
                <c:pt idx="2">
                  <c:v>0.85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8848"/>
        <c:axId val="21360640"/>
      </c:barChart>
      <c:catAx>
        <c:axId val="213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60640"/>
        <c:crosses val="autoZero"/>
        <c:auto val="1"/>
        <c:lblAlgn val="ctr"/>
        <c:lblOffset val="100"/>
        <c:noMultiLvlLbl val="0"/>
      </c:catAx>
      <c:valAx>
        <c:axId val="213606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8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0.91666666666666663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5792"/>
        <c:axId val="21907328"/>
      </c:barChart>
      <c:catAx>
        <c:axId val="219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907328"/>
        <c:crosses val="autoZero"/>
        <c:auto val="1"/>
        <c:lblAlgn val="ctr"/>
        <c:lblOffset val="100"/>
        <c:noMultiLvlLbl val="0"/>
      </c:catAx>
      <c:valAx>
        <c:axId val="21907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905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0.76470588235294112</c:v>
                </c:pt>
                <c:pt idx="1">
                  <c:v>0.89189189189189189</c:v>
                </c:pt>
                <c:pt idx="2">
                  <c:v>0.83333333333333337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33056"/>
        <c:axId val="29299456"/>
      </c:barChart>
      <c:catAx>
        <c:axId val="219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299456"/>
        <c:crosses val="autoZero"/>
        <c:auto val="1"/>
        <c:lblAlgn val="ctr"/>
        <c:lblOffset val="100"/>
        <c:noMultiLvlLbl val="0"/>
      </c:catAx>
      <c:valAx>
        <c:axId val="29299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933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0.76470588235294112</c:v>
                </c:pt>
                <c:pt idx="1">
                  <c:v>0.89189189189189189</c:v>
                </c:pt>
                <c:pt idx="2">
                  <c:v>0.93333333333333335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33376"/>
        <c:axId val="29334912"/>
      </c:barChart>
      <c:catAx>
        <c:axId val="2933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34912"/>
        <c:crosses val="autoZero"/>
        <c:auto val="1"/>
        <c:lblAlgn val="ctr"/>
        <c:lblOffset val="100"/>
        <c:noMultiLvlLbl val="0"/>
      </c:catAx>
      <c:valAx>
        <c:axId val="293349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33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5.8823529411764705E-2</c:v>
                </c:pt>
                <c:pt idx="1">
                  <c:v>0.32432432432432434</c:v>
                </c:pt>
                <c:pt idx="2">
                  <c:v>0.55000000000000004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89952"/>
        <c:axId val="29391488"/>
      </c:barChart>
      <c:catAx>
        <c:axId val="293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91488"/>
        <c:crosses val="autoZero"/>
        <c:auto val="1"/>
        <c:lblAlgn val="ctr"/>
        <c:lblOffset val="100"/>
        <c:noMultiLvlLbl val="0"/>
      </c:catAx>
      <c:valAx>
        <c:axId val="29391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389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6604616095274"/>
          <c:y val="5.7920649366065426E-2"/>
          <c:w val="0.84706442038642671"/>
          <c:h val="0.82697213099618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</c:v>
                </c:pt>
                <c:pt idx="1">
                  <c:v>0.81818181818181823</c:v>
                </c:pt>
                <c:pt idx="2">
                  <c:v>0.86363636363636365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41536"/>
        <c:axId val="30243072"/>
      </c:barChart>
      <c:catAx>
        <c:axId val="302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243072"/>
        <c:crosses val="autoZero"/>
        <c:auto val="1"/>
        <c:lblAlgn val="ctr"/>
        <c:lblOffset val="100"/>
        <c:noMultiLvlLbl val="0"/>
      </c:catAx>
      <c:valAx>
        <c:axId val="302430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241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36830" y="586597"/>
            <a:ext cx="7966192" cy="3019246"/>
          </a:xfrm>
        </p:spPr>
        <p:txBody>
          <a:bodyPr/>
          <a:lstStyle/>
          <a:p>
            <a:pPr algn="ctr"/>
            <a:r>
              <a:rPr lang="pt-BR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Turma7</a:t>
            </a:r>
            <a: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000" b="1" dirty="0" smtClean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8151" y="3295291"/>
            <a:ext cx="7534871" cy="3295290"/>
          </a:xfrm>
        </p:spPr>
        <p:txBody>
          <a:bodyPr>
            <a:normAutofit fontScale="92500" lnSpcReduction="10000"/>
          </a:bodyPr>
          <a:lstStyle/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Trabalho de Conclusão de Curso</a:t>
            </a: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endParaRPr lang="es-ES_tradnl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Melhoria da Atenção ao Pré-Natal e Puerpério na 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UBS Vilã Progresso Bailique,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Macapá/AP</a:t>
            </a:r>
            <a:r>
              <a:rPr lang="es-ES_tradn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endParaRPr lang="es-ES_tradnl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Autor: Ariel Cardoso Benet.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Orientadora: Daniela Patrícia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Evangelista dos Santos </a:t>
            </a: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R="45720" lvl="0" algn="ctr" defTabSz="914400"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Pelotas, 2015</a:t>
            </a:r>
            <a:endParaRPr lang="es-ES_tradnl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2294882" y="1461697"/>
            <a:ext cx="1483742" cy="1321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1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76518"/>
            <a:ext cx="10018713" cy="76648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92624"/>
            <a:ext cx="10676965" cy="5365376"/>
          </a:xfrm>
        </p:spPr>
        <p:txBody>
          <a:bodyPr>
            <a:normAutofit fontScale="77500" lnSpcReduction="20000"/>
          </a:bodyPr>
          <a:lstStyle/>
          <a:p>
            <a:pPr marL="0" marR="45720" indent="0" algn="just">
              <a:spcBef>
                <a:spcPts val="575"/>
              </a:spcBef>
              <a:spcAft>
                <a:spcPts val="0"/>
              </a:spcAft>
              <a:buNone/>
            </a:pPr>
            <a:endParaRPr lang="pt-BR" sz="2600" b="1" dirty="0" smtClean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0" marR="45720" indent="0" algn="just">
              <a:spcBef>
                <a:spcPts val="575"/>
              </a:spcBef>
              <a:spcAft>
                <a:spcPts val="0"/>
              </a:spcAft>
              <a:buNone/>
            </a:pPr>
            <a:r>
              <a:rPr lang="pt-BR" sz="31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Ações </a:t>
            </a:r>
            <a:r>
              <a:rPr lang="pt-BR" sz="31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realizadas</a:t>
            </a:r>
            <a:r>
              <a:rPr lang="pt-BR" sz="31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marL="0" marR="45720" indent="0" algn="just">
              <a:spcBef>
                <a:spcPts val="575"/>
              </a:spcBef>
              <a:spcAft>
                <a:spcPts val="0"/>
              </a:spcAft>
              <a:buNone/>
            </a:pPr>
            <a:endParaRPr lang="pt-BR" sz="31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514350" indent="-342900" algn="just">
              <a:lnSpc>
                <a:spcPct val="150000"/>
              </a:lnSpc>
              <a:spcAft>
                <a:spcPts val="0"/>
              </a:spcAft>
            </a:pP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Monitoramento e </a:t>
            </a: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avaliação.</a:t>
            </a:r>
          </a:p>
          <a:p>
            <a:pPr marL="514350" indent="-342900" algn="just">
              <a:lnSpc>
                <a:spcPct val="150000"/>
              </a:lnSpc>
              <a:spcAft>
                <a:spcPts val="0"/>
              </a:spcAft>
            </a:pP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Engajamento público.</a:t>
            </a:r>
          </a:p>
          <a:p>
            <a:pPr marL="514350" indent="-342900" algn="just">
              <a:lnSpc>
                <a:spcPct val="150000"/>
              </a:lnSpc>
              <a:spcAft>
                <a:spcPts val="0"/>
              </a:spcAft>
            </a:pP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Organização e gestão do </a:t>
            </a: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serviço.</a:t>
            </a:r>
          </a:p>
          <a:p>
            <a:pPr marL="514350" indent="-342900" algn="just">
              <a:lnSpc>
                <a:spcPct val="150000"/>
              </a:lnSpc>
              <a:spcAft>
                <a:spcPts val="0"/>
              </a:spcAft>
            </a:pP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Qualificação da  prática </a:t>
            </a: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clínica.</a:t>
            </a:r>
          </a:p>
          <a:p>
            <a:pPr marL="514350" indent="-342900" algn="just">
              <a:lnSpc>
                <a:spcPct val="150000"/>
              </a:lnSpc>
              <a:spcAft>
                <a:spcPts val="0"/>
              </a:spcAft>
            </a:pP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Intervenção na prática assistencial com o cadastramento e acompanhamento da população, no  período de 12 semanas.</a:t>
            </a:r>
            <a:endParaRPr lang="pt-BR" sz="31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514350" indent="-342900" algn="just">
              <a:lnSpc>
                <a:spcPct val="150000"/>
              </a:lnSpc>
              <a:spcAft>
                <a:spcPts val="0"/>
              </a:spcAft>
            </a:pPr>
            <a:endParaRPr lang="pt-BR" sz="31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45720" indent="0" algn="just">
              <a:spcBef>
                <a:spcPts val="575"/>
              </a:spcBef>
              <a:spcAft>
                <a:spcPts val="0"/>
              </a:spcAft>
              <a:buNone/>
            </a:pPr>
            <a:r>
              <a:rPr lang="pt-BR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</a:t>
            </a:r>
            <a:endParaRPr lang="pt-BR" sz="31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171450" indent="0" algn="just">
              <a:spcAft>
                <a:spcPts val="0"/>
              </a:spcAft>
              <a:buNone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716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5047" y="-188390"/>
            <a:ext cx="10018713" cy="41551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575"/>
              </a:spcBef>
              <a:spcAft>
                <a:spcPts val="0"/>
              </a:spcAft>
              <a:buClr>
                <a:srgbClr val="30ACEC">
                  <a:lumMod val="75000"/>
                </a:srgbClr>
              </a:buClr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logística utilizada foram: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85047" y="2420471"/>
            <a:ext cx="1036768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34290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Manual Técnico de Pré-natal e Puerpério da Saúde 2006.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28575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Cadernos de Atenção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Básica.</a:t>
            </a:r>
          </a:p>
          <a:p>
            <a:pPr marL="457200" lvl="0" indent="-28575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Fichas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Espelho. </a:t>
            </a:r>
          </a:p>
          <a:p>
            <a:pPr marL="457200" lvl="0" indent="-28575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Planilha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Coleta de Dados do Pré-Natal e Puerpério.  </a:t>
            </a: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28575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28575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14350" lvl="0" indent="-34290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34290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>
              <a:lnSpc>
                <a:spcPct val="150000"/>
              </a:lnSpc>
              <a:spcBef>
                <a:spcPct val="20000"/>
              </a:spcBef>
              <a:buClr>
                <a:srgbClr val="30ACEC">
                  <a:lumMod val="75000"/>
                </a:srgbClr>
              </a:buClr>
              <a:buSzPct val="145000"/>
            </a:pPr>
            <a:endParaRPr lang="pt-BR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08529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694329"/>
            <a:ext cx="10018713" cy="40968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dos registros.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Acolhimentos.</a:t>
            </a:r>
          </a:p>
          <a:p>
            <a:pPr lvl="0">
              <a:lnSpc>
                <a:spcPct val="150000"/>
              </a:lnSpc>
              <a:buClr>
                <a:srgbClr val="30ACEC">
                  <a:lumMod val="75000"/>
                </a:srgbClr>
              </a:buClr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clínicas.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Visitas Domiciliares.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0" y="397154"/>
            <a:ext cx="2383155" cy="1787525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6" y="1913573"/>
            <a:ext cx="2095556" cy="2739110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70" y="397154"/>
            <a:ext cx="2136775" cy="160274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55" y="221054"/>
            <a:ext cx="2372995" cy="147828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3" y="2645727"/>
            <a:ext cx="1981835" cy="148590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5137">
            <a:off x="2469392" y="5039139"/>
            <a:ext cx="1931441" cy="1373833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28" y="2645727"/>
            <a:ext cx="2156460" cy="1617345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550">
            <a:off x="8188527" y="4820055"/>
            <a:ext cx="1514170" cy="1814195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56" y="4950411"/>
            <a:ext cx="2372995" cy="17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94130"/>
            <a:ext cx="10018713" cy="201705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Pré-natal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5" y="2666998"/>
            <a:ext cx="5889811" cy="34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0864" y="0"/>
            <a:ext cx="10018713" cy="1250577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86752" y="-121025"/>
            <a:ext cx="9902823" cy="5849472"/>
          </a:xfrm>
        </p:spPr>
        <p:txBody>
          <a:bodyPr/>
          <a:lstStyle/>
          <a:p>
            <a:pPr marL="0" indent="0" algn="just">
              <a:spcBef>
                <a:spcPts val="575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bjetivos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1: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Ampliar a cobertura do programa de Pré-Natal.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575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Meta: 1.1: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Alcançar 100% de cobertura das gestantes cadastradas no Programa de Pré-natal da Unidade de Saúde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575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Alcançamos cobertura 60 gestantes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100% de cadastramento.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575"/>
              </a:spcBef>
              <a:spcAft>
                <a:spcPts val="0"/>
              </a:spcAft>
              <a:buNone/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575"/>
              </a:spcBef>
              <a:spcAft>
                <a:spcPts val="0"/>
              </a:spcAft>
              <a:buNone/>
            </a:pPr>
            <a:endParaRPr lang="pt-BR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575"/>
              </a:spcBef>
              <a:spcAft>
                <a:spcPts val="0"/>
              </a:spcAft>
              <a:buNone/>
            </a:pP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98693" y="5979913"/>
            <a:ext cx="787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cadastradas no Programa de Pré-Natal</a:t>
            </a:r>
            <a:r>
              <a:rPr lang="pt-BR" dirty="0"/>
              <a:t>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56460163"/>
              </p:ext>
            </p:extLst>
          </p:nvPr>
        </p:nvGraphicFramePr>
        <p:xfrm>
          <a:off x="4007224" y="3322438"/>
          <a:ext cx="47244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4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42048"/>
            <a:ext cx="10018713" cy="1680882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4024" y="-1116541"/>
            <a:ext cx="10784541" cy="7368988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2.1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Garantir a 100% das gestantes o ingresso no primeiro trimestre de gestante.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No primeiro mês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de 17 gestantes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residentes,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12 (70,6%) tiveram consulta no primeiro trimestre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no segundo mês de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37 gestantes 28 (75,7%) fizeram 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consulta e no terceiro mês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60 gestantes 43 (71,7%)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consultaram.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097741" y="6252447"/>
            <a:ext cx="9560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ingresso no primeiro trimestre de gestação 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028428935"/>
              </p:ext>
            </p:extLst>
          </p:nvPr>
        </p:nvGraphicFramePr>
        <p:xfrm>
          <a:off x="3599329" y="3556872"/>
          <a:ext cx="47244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5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523" y="147918"/>
            <a:ext cx="10018713" cy="900953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88259"/>
            <a:ext cx="10018713" cy="4760259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2.2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pelo menos um exame ginecológico por trimestre.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No primeiro mês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três (17,6%)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no segundo mês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20 (54,1%)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no terceiro mês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37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61,7%)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74260" y="6258271"/>
            <a:ext cx="9022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pelo menos um exame ginecológico por trimestre 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7924747"/>
              </p:ext>
            </p:extLst>
          </p:nvPr>
        </p:nvGraphicFramePr>
        <p:xfrm>
          <a:off x="3610255" y="3899647"/>
          <a:ext cx="4646240" cy="235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1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416" y="161366"/>
            <a:ext cx="10018713" cy="887506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5416" y="-174811"/>
            <a:ext cx="10018713" cy="4975410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2.3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pelo menos um exame de mamas.</a:t>
            </a:r>
          </a:p>
          <a:p>
            <a:pPr marL="0" indent="0">
              <a:buNone/>
            </a:pPr>
            <a:r>
              <a:rPr lang="pt-BR" dirty="0" smtClean="0"/>
              <a:t>    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12 (70,6%)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30 (81,1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51 (85%)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31643419"/>
              </p:ext>
            </p:extLst>
          </p:nvPr>
        </p:nvGraphicFramePr>
        <p:xfrm>
          <a:off x="3948953" y="3948972"/>
          <a:ext cx="4388223" cy="232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259105" y="6275313"/>
            <a:ext cx="926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pelo menos um exame das mamas durante o pré-natal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34472"/>
            <a:ext cx="10018713" cy="820269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7757" y="1425388"/>
            <a:ext cx="10018713" cy="4836459"/>
          </a:xfrm>
        </p:spPr>
        <p:txBody>
          <a:bodyPr/>
          <a:lstStyle/>
          <a:p>
            <a:pPr marL="274320" lvl="0" indent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2.4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a solicitação de exames laboratoriais de acordo com o protocolo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defTabSz="914400">
              <a:lnSpc>
                <a:spcPct val="150000"/>
              </a:lnSpc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2.5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a prescrição de sulfato ferroso e ácido fólico conforme o protocolo.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 100%</a:t>
            </a:r>
            <a:endParaRPr lang="es-ES_tradn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88459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411941"/>
            <a:ext cx="10018713" cy="4379260"/>
          </a:xfrm>
        </p:spPr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Ampliação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cobertura, e melhora na qualidade de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ao Pré-Natal e Puerpério é uma das ações programáticas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no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contexto da atenção primária da saúde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Elevado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gestantes com pré-natal incompleto e seguimento inadequado do puerpério.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Realizando um atendimento integral evitamos muitas complicações materno-fetais e melhoramos os indicadores de mortalidade infantil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143001"/>
          </a:xfrm>
        </p:spPr>
        <p:txBody>
          <a:bodyPr>
            <a:normAutofit/>
          </a:bodyPr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954741"/>
            <a:ext cx="10018713" cy="2796987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pré-natal.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2.6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vacinas antitetânica em dia.</a:t>
            </a:r>
          </a:p>
          <a:p>
            <a:pPr marL="0" indent="0">
              <a:buNone/>
            </a:pPr>
            <a:r>
              <a:rPr lang="pt-BR" dirty="0" smtClean="0"/>
              <a:t>     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as 17 (100%) se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vacinaram,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as 37 (100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terceiro mês que só 55 (91,7%) de 60 estão vacinadas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85887137"/>
              </p:ext>
            </p:extLst>
          </p:nvPr>
        </p:nvGraphicFramePr>
        <p:xfrm>
          <a:off x="3895164" y="3749719"/>
          <a:ext cx="47244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547950" y="6283369"/>
            <a:ext cx="627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vacina antitetânica em dia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47919"/>
            <a:ext cx="10018713" cy="645458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1131" y="524435"/>
            <a:ext cx="10018713" cy="3173505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pré-natal.</a:t>
            </a:r>
          </a:p>
          <a:p>
            <a:pPr marL="274320" lvl="0" indent="0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2.7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vacinas contra hepatite B em dia.</a:t>
            </a:r>
          </a:p>
          <a:p>
            <a:pPr marL="274320" lvl="0" indent="0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dirty="0" smtClean="0"/>
          </a:p>
          <a:p>
            <a:pPr marL="274320" lvl="0" indent="0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13 (76,5%)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foram imunizadas as 33 (89,2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terceiro mês 50 (83,3%)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43208423"/>
              </p:ext>
            </p:extLst>
          </p:nvPr>
        </p:nvGraphicFramePr>
        <p:xfrm>
          <a:off x="4232100" y="3786699"/>
          <a:ext cx="4676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099025" y="6377499"/>
            <a:ext cx="694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vacina contra hepatite B em dia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07577"/>
            <a:ext cx="10018713" cy="685800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16108"/>
            <a:ext cx="10018713" cy="3536576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pré-natal.</a:t>
            </a:r>
          </a:p>
          <a:p>
            <a:pPr marL="274320" lvl="0" indent="0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2.8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avaliação da necessidade de atendimento odontológico durante pré-natal.</a:t>
            </a:r>
            <a:b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0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13 gestantes (76,5%) foram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orientadas,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33 (89.2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terceiro mês as 56 (93,3%)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_tradnl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es-ES_tradn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53131120"/>
              </p:ext>
            </p:extLst>
          </p:nvPr>
        </p:nvGraphicFramePr>
        <p:xfrm>
          <a:off x="4161025" y="3684948"/>
          <a:ext cx="46767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60812" y="6275748"/>
            <a:ext cx="9731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avaliação de necessidade de atendimento odontológico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07576"/>
            <a:ext cx="10018713" cy="1129553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1204" y="1438837"/>
            <a:ext cx="10018713" cy="2380128"/>
          </a:xfrm>
        </p:spPr>
        <p:txBody>
          <a:bodyPr>
            <a:normAutofit fontScale="92500"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pré-natal.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2.9: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Garantir a primeira consulta odontológica programática para 100% das gestantes cadastradas.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dirty="0" smtClean="0"/>
              <a:t>   </a:t>
            </a:r>
          </a:p>
          <a:p>
            <a:pPr marL="0" indent="0">
              <a:buNone/>
            </a:pPr>
            <a:r>
              <a:rPr lang="pt-BR" dirty="0" smtClean="0"/>
              <a:t>  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No primeiro mês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só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uma (5,9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%) gestante teve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primeira consulta odontológica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programática,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no segundo mês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gestantes (32,4%)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 no terceiro mês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33 (55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00433514"/>
              </p:ext>
            </p:extLst>
          </p:nvPr>
        </p:nvGraphicFramePr>
        <p:xfrm>
          <a:off x="4648200" y="3555627"/>
          <a:ext cx="47244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837330" y="6211669"/>
            <a:ext cx="9117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gestantes com primeira consulta odontológica programática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07576"/>
            <a:ext cx="10018713" cy="618565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726141"/>
            <a:ext cx="10470125" cy="6131859"/>
          </a:xfrm>
        </p:spPr>
        <p:txBody>
          <a:bodyPr/>
          <a:lstStyle/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3: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Melhorar a adesão da atenção no programa de pré-natal.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3.1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busca ativa de 100% das gestantes faltosa as consultas de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Pré-Natal.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4: 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Melhorar o registro da atenção no programa de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pré-natal.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4.1: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Manter registro na ficha espelho de pré-natal\ vacinação em 100 % das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gestantes.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Melhorar a avaliação do risco no programa de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pré-natal.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5.1: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Avaliar risco gestacional em 100% das gestantes.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98794" y="6210309"/>
            <a:ext cx="2994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 100%</a:t>
            </a:r>
          </a:p>
        </p:txBody>
      </p:sp>
    </p:spTree>
    <p:extLst>
      <p:ext uri="{BB962C8B-B14F-4D97-AF65-F5344CB8AC3E}">
        <p14:creationId xmlns:p14="http://schemas.microsoft.com/office/powerpoint/2010/main" val="18360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47918"/>
            <a:ext cx="10018713" cy="1102659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358153"/>
            <a:ext cx="10018713" cy="4433047"/>
          </a:xfrm>
        </p:spPr>
        <p:txBody>
          <a:bodyPr>
            <a:normAutofit lnSpcReduction="10000"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6: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Melhorar a promoção de saúde no programa de pré-natal.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6.1: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Garantir a 100% das gestantes orientações nutricional durante a gestação.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6.2: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Promover o aleitamento materno junto a 100% das gestantes.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6.3: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Orientar 100% das gestantes sobre os cuidados com o recém-nascido (teste do pezinho, decúbito dorsal para dormir).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 100%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15153"/>
            <a:ext cx="10018713" cy="995082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317811"/>
            <a:ext cx="10018713" cy="4473389"/>
          </a:xfrm>
        </p:spPr>
        <p:txBody>
          <a:bodyPr>
            <a:normAutofit lnSpcReduction="10000"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6: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Melhorar a promoção de saúde no programa de pré-natal.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6.4: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Orientar 100% da gestante sobre anticoncepção após o parto.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6.5: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Orientar 100% da gestante sobre o risco do tabagismo e do uso de álcool e drogas na gestação.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6.6: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Orientar 100% da gestante sobre higiene bucal.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0" algn="ctr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Resultados 100%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1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264024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16107"/>
            <a:ext cx="9219549" cy="4675094"/>
          </a:xfrm>
        </p:spPr>
        <p:txBody>
          <a:bodyPr/>
          <a:lstStyle/>
          <a:p>
            <a:pPr marL="0" marR="45720" lvl="0" indent="0" algn="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sz="2800" b="1" dirty="0" smtClean="0">
              <a:solidFill>
                <a:prstClr val="black"/>
              </a:solidFill>
              <a:latin typeface="Constantia"/>
            </a:endParaRPr>
          </a:p>
          <a:p>
            <a:pPr marL="0" marR="45720" lvl="0" indent="0" algn="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sz="2800" b="1" dirty="0" smtClean="0">
                <a:solidFill>
                  <a:prstClr val="black"/>
                </a:solidFill>
                <a:latin typeface="Constantia"/>
              </a:rPr>
              <a:t>PUERPÉRIO</a:t>
            </a:r>
            <a:endParaRPr lang="es-ES_tradnl" sz="2600" dirty="0">
              <a:solidFill>
                <a:prstClr val="black"/>
              </a:solidFill>
              <a:latin typeface="Constantia"/>
            </a:endParaRPr>
          </a:p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31821" y="1788460"/>
            <a:ext cx="6190379" cy="279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45720" indent="0" algn="r" defTabSz="914400"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endParaRPr lang="pt-BR" sz="2800" b="1" smtClean="0">
              <a:solidFill>
                <a:prstClr val="black"/>
              </a:solidFill>
              <a:latin typeface="Constantia"/>
            </a:endParaRPr>
          </a:p>
          <a:p>
            <a:pPr marL="0" marR="45720" indent="0" algn="r" defTabSz="914400">
              <a:spcAft>
                <a:spcPts val="0"/>
              </a:spcAft>
              <a:buClr>
                <a:srgbClr val="0BD0D9"/>
              </a:buClr>
              <a:buSzPct val="95000"/>
              <a:buFont typeface="Arial"/>
              <a:buNone/>
            </a:pPr>
            <a:r>
              <a:rPr lang="pt-BR" sz="2800" b="1" smtClean="0">
                <a:solidFill>
                  <a:prstClr val="black"/>
                </a:solidFill>
                <a:latin typeface="Constantia"/>
              </a:rPr>
              <a:t>PUERPÉRIO</a:t>
            </a:r>
            <a:endParaRPr lang="es-ES_tradnl" sz="2600" smtClean="0">
              <a:solidFill>
                <a:prstClr val="black"/>
              </a:solidFill>
              <a:latin typeface="Constantia"/>
            </a:endParaRPr>
          </a:p>
          <a:p>
            <a:endParaRPr lang="pt-BR" dirty="0"/>
          </a:p>
        </p:txBody>
      </p:sp>
      <p:pic>
        <p:nvPicPr>
          <p:cNvPr id="8" name="Picture 2" descr="https://encrypted-tbn3.gstatic.com/images?q=tbn:ANd9GcTF6hIVqNs-YZrZ6lF0jrqJUbgqDk0_B8g5fzsmGKHUNIaxrh27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74" y="2065681"/>
            <a:ext cx="2929126" cy="25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4"/>
            <a:ext cx="10018713" cy="1008529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29553"/>
            <a:ext cx="10018713" cy="2554941"/>
          </a:xfrm>
        </p:spPr>
        <p:txBody>
          <a:bodyPr/>
          <a:lstStyle/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Objetivos 1: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Ampliar a cobertura do programa Puerpério.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Meta: 1.1: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Alcançar 100% de cobertura das puérperas cadastradas no Programa de Pré-natal da Unidade de Saúde.</a:t>
            </a: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apenas duas (50%) tiveram consulta até 42 dias após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parto,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nove (81,8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no terceiro mês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19 (86,4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36437260"/>
              </p:ext>
            </p:extLst>
          </p:nvPr>
        </p:nvGraphicFramePr>
        <p:xfrm>
          <a:off x="4185490" y="3723834"/>
          <a:ext cx="4708525" cy="265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167773" y="6377499"/>
            <a:ext cx="716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com consulta até 42 dias após o parto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4"/>
            <a:ext cx="10018713" cy="1035423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3536" y="1102660"/>
            <a:ext cx="10018713" cy="2514600"/>
          </a:xfrm>
        </p:spPr>
        <p:txBody>
          <a:bodyPr>
            <a:normAutofit lnSpcReduction="10000"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puerpério.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2.1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Examinar as mamas em 100 % das puérperas cadastradas no Programa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duas (50%) puérperas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foram examinadas,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nove (81,8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19 (86,4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82292873"/>
              </p:ext>
            </p:extLst>
          </p:nvPr>
        </p:nvGraphicFramePr>
        <p:xfrm>
          <a:off x="4176720" y="3740344"/>
          <a:ext cx="4792345" cy="26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120666" y="6377499"/>
            <a:ext cx="690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que tiveram as mamas examinadas.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2070847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4024" y="1317813"/>
            <a:ext cx="10569388" cy="447338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Município Macapá, capital e maior cidade, não possui interligação por rodovia.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Arquipélago </a:t>
            </a:r>
            <a:r>
              <a:rPr lang="pt-BR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Bailique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Estado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Amapá. 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Sudeste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estado, é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única cortada pela linha do equador e que se localiza as margens do rio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Amazonas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População é de 437.255 habitantes (IBGE 2013).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53˚ cidade mais populosa do Brasil e a quinta mais populosa da Região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Norte.</a:t>
            </a:r>
          </a:p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 UBS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localizadas na zona urbana e três na zona rural dos distritos, totalizando 23 UBS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34472"/>
            <a:ext cx="10018713" cy="1075764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16106"/>
            <a:ext cx="10018713" cy="2675965"/>
          </a:xfrm>
        </p:spPr>
        <p:txBody>
          <a:bodyPr>
            <a:normAutofit lnSpcReduction="10000"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puerpério.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2.2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Examinar o abdômen em 100% das puérperas cadastradas no Programa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duas (50%)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puérperas,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9 (81,8%)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puérperas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19 (86,4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1808972"/>
              </p:ext>
            </p:extLst>
          </p:nvPr>
        </p:nvGraphicFramePr>
        <p:xfrm>
          <a:off x="4185491" y="3791891"/>
          <a:ext cx="4708525" cy="259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390145" y="6390946"/>
            <a:ext cx="649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que tiveram o abdômen avaliado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5"/>
            <a:ext cx="10018713" cy="564776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57416" y="753035"/>
            <a:ext cx="10018713" cy="3039035"/>
          </a:xfrm>
        </p:spPr>
        <p:txBody>
          <a:bodyPr>
            <a:normAutofit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puerpério.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2.3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exame ginecológico em 100% das puérperas cadastradas no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mês, uma (25%)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puérpera realizou exame ginecológico,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oito (72,7%)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18 (81,8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33990157"/>
              </p:ext>
            </p:extLst>
          </p:nvPr>
        </p:nvGraphicFramePr>
        <p:xfrm>
          <a:off x="4208211" y="3608376"/>
          <a:ext cx="4708525" cy="278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161543" y="6390946"/>
            <a:ext cx="680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que realizaram exame ginecológico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4"/>
            <a:ext cx="10018713" cy="726141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6392" y="927847"/>
            <a:ext cx="10018713" cy="2810436"/>
          </a:xfrm>
        </p:spPr>
        <p:txBody>
          <a:bodyPr/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puerpério.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2.4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Avaliar o estado psíquico em 100% das puérperas.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uma (25%) tinham realizado a avaliação psicológica, no segundo mês oito (72,7%) puérperas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22 (100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98296710"/>
              </p:ext>
            </p:extLst>
          </p:nvPr>
        </p:nvGraphicFramePr>
        <p:xfrm>
          <a:off x="4158595" y="3817926"/>
          <a:ext cx="4708525" cy="257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562196" y="6390946"/>
            <a:ext cx="666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com avaliação do estado psíquico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5"/>
            <a:ext cx="10018713" cy="900952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021977"/>
            <a:ext cx="10018713" cy="2904564"/>
          </a:xfrm>
        </p:spPr>
        <p:txBody>
          <a:bodyPr>
            <a:normAutofit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puerpério.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2.5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Avaliar intercorrências  em 100% das puérperas.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de trabalho não fizemos avaliação para intercorrências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nenhuma puérpera,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segundo mês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(63,6%)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terceiro mês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(72,7%)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puérperas.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95254984"/>
              </p:ext>
            </p:extLst>
          </p:nvPr>
        </p:nvGraphicFramePr>
        <p:xfrm>
          <a:off x="4158596" y="3928939"/>
          <a:ext cx="4708525" cy="244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339918" y="6377499"/>
            <a:ext cx="6776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com avaliação para intercorrências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8100" y="134471"/>
            <a:ext cx="10018713" cy="820270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1888" y="887507"/>
            <a:ext cx="10018713" cy="2743199"/>
          </a:xfrm>
        </p:spPr>
        <p:txBody>
          <a:bodyPr>
            <a:normAutofit fontScale="92500"/>
          </a:bodyPr>
          <a:lstStyle/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 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Melhorar a qualidade da atenção no programa de puerpério.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2.6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Prescrever a 100% das puérperas um dos métodos de anticoncepção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_tradn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pPr marL="0" indent="0"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primeiro mês três (75%) puérperas receberam prescrição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anticoncepção, no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segundo e terceiro mês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todas receberam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prescrição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anticoncepção.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54793384"/>
              </p:ext>
            </p:extLst>
          </p:nvPr>
        </p:nvGraphicFramePr>
        <p:xfrm>
          <a:off x="4485946" y="3667652"/>
          <a:ext cx="4660900" cy="259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433918" y="6260992"/>
            <a:ext cx="9507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que receberam prescrição de algum método de anticoncepção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07576"/>
            <a:ext cx="10018713" cy="739589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847166"/>
            <a:ext cx="10018713" cy="2662516"/>
          </a:xfrm>
        </p:spPr>
        <p:txBody>
          <a:bodyPr>
            <a:normAutofit/>
          </a:bodyPr>
          <a:lstStyle/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3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Melhorar a adesão da atenção no programa de puerpério.</a:t>
            </a:r>
          </a:p>
          <a:p>
            <a:pPr marL="0" lvl="0" indent="0" algn="just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Meta 3.1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busca ativa em 100 % as puérperas que não realizaram a consulta de puerpério até 30 dias após o parto</a:t>
            </a:r>
            <a:r>
              <a:rPr lang="es-ES_tradn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e segundo mês todas receberam busca ativa e no terceiro mês de três puérperas faltosas duas (66,7%) receberam busca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ativa.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50226289"/>
              </p:ext>
            </p:extLst>
          </p:nvPr>
        </p:nvGraphicFramePr>
        <p:xfrm>
          <a:off x="4094555" y="3572637"/>
          <a:ext cx="4782820" cy="253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380128" y="6105017"/>
            <a:ext cx="9628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que não realizaram a consulta de puerpério até 30 dias após o parto e que foram buscadas pelo serviço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47919"/>
            <a:ext cx="10018713" cy="658906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981636"/>
            <a:ext cx="10018713" cy="2877670"/>
          </a:xfrm>
        </p:spPr>
        <p:txBody>
          <a:bodyPr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Melhorar o registro da atenção no programa de puerpério.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4.1: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Manter registro na ficha de acompanhamento do programa 100% das puérperas.</a:t>
            </a:r>
          </a:p>
          <a:p>
            <a:pPr marL="0" lvl="0" indent="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es-ES_tradn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primeiro mês registramos três (75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%), no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segundo mês registramos 10 (90,9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%)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terceiro mês registramos 20 (90,9%) de 22 puérperas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cadastradas.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62636521"/>
              </p:ext>
            </p:extLst>
          </p:nvPr>
        </p:nvGraphicFramePr>
        <p:xfrm>
          <a:off x="4562848" y="3923074"/>
          <a:ext cx="467995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4599" y="6275749"/>
            <a:ext cx="9399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Proporção de puérperas com registro na ficha de acompanhamento do Programa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34472"/>
            <a:ext cx="10018713" cy="578222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465729"/>
            <a:ext cx="10018713" cy="5002306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 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5: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Melhorar a promoção de saúde no programa de puerpério.</a:t>
            </a:r>
          </a:p>
          <a:p>
            <a:pPr marL="274320" lvl="0" indent="0" algn="just" defTabSz="914400" fontAlgn="base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s-ES_trad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Orientar 100% das puérperas cadastradas no programa sobre os cuidados do recém- nascido.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Orientar 100% das puérperas cadastradas no programa sobre aleitamento materno exclusivo.</a:t>
            </a: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.3</a:t>
            </a: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Orientar 100% das puérperas cadastradas no programa Pré-natal e Puerpério sobre planejamento familiar.</a:t>
            </a:r>
          </a:p>
          <a:p>
            <a:pPr marL="0" lvl="0" indent="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91440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Resultado 100%</a:t>
            </a:r>
            <a:endParaRPr lang="es-ES_tradnl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9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8099" y="322730"/>
            <a:ext cx="10018713" cy="564776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8780" y="1358155"/>
            <a:ext cx="10018713" cy="4984376"/>
          </a:xfrm>
        </p:spPr>
        <p:txBody>
          <a:bodyPr>
            <a:norm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Propiciou a ampliação de cobertura da atenção das gestantes e puérperas.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Melhorou a qualidade de atenção integral das usuárias.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Ampliação do atendimentos das gestantes e puérperas e dos exames físicos realizados.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Melhorou 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identificação  das usuárias de risco  levando obter mais recém nascidos saudáveis e puérperas sem complicações.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Aumento do conhecimento e melhora da integração da equipe.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4"/>
            <a:ext cx="10018713" cy="605117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0863" y="1761564"/>
            <a:ext cx="10018713" cy="7342094"/>
          </a:xfrm>
        </p:spPr>
        <p:txBody>
          <a:bodyPr/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Aumentaram as buscas das usuárias com atraso de menstruação, o cadastramento e o agendamento de consultas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Melhorou a qualidade dos atendimentos clínicos seguindo sempre os protocolos de saúde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agenda foi viabilizada para atender mais gestantes no início do pré-natal e puérperas mais cedo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O trabalho da intervenção já está incorporado ao trabalho diário, a equipe manterá as ações da intervenção.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pt-BR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 defTabSz="914400">
              <a:spcAft>
                <a:spcPts val="0"/>
              </a:spcAft>
              <a:buClrTx/>
              <a:buSzPct val="95000"/>
              <a:buNone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7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http://i.ytimg.com/vi/P_CEO0oPxvI/maxresdefau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61" y="941388"/>
            <a:ext cx="6466416" cy="484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5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21024"/>
            <a:ext cx="10018713" cy="1048871"/>
          </a:xfrm>
        </p:spPr>
        <p:txBody>
          <a:bodyPr>
            <a:normAutofit/>
          </a:bodyPr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277471"/>
            <a:ext cx="10018713" cy="45137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575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 trabalho da intervenção já está incorporado ao trabalho diário, a equipe manterá as ações da intervenção.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A intervenção proporcionou  consideravelmente a melhoria  e organização  da equipe de saúde da família e fortaleceu o vínculo com líderes da comunidade.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94129"/>
            <a:ext cx="10018713" cy="1223684"/>
          </a:xfrm>
        </p:spPr>
        <p:txBody>
          <a:bodyPr/>
          <a:lstStyle/>
          <a:p>
            <a:r>
              <a:rPr lang="pt-BR" sz="25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16107"/>
            <a:ext cx="10018713" cy="4675094"/>
          </a:xfrm>
        </p:spPr>
        <p:txBody>
          <a:bodyPr/>
          <a:lstStyle/>
          <a:p>
            <a:pPr marL="17145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Melhora da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comunicação e dificuldade com o idioma.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As tarefas escritas ajudaram na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melhora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do português e da ortografia.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Aprendi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muito sobre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os protocolos de saúde fundamentalmente de gestante e puerpério.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Os casos clínicos e TQC ajudaram muito na atualização dos temas.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61366"/>
            <a:ext cx="10018713" cy="739587"/>
          </a:xfrm>
        </p:spPr>
        <p:txBody>
          <a:bodyPr/>
          <a:lstStyle/>
          <a:p>
            <a:r>
              <a:rPr lang="pt-BR" sz="25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43001"/>
            <a:ext cx="10018713" cy="4648200"/>
          </a:xfrm>
        </p:spPr>
        <p:txBody>
          <a:bodyPr>
            <a:normAutofit lnSpcReduction="10000"/>
          </a:bodyPr>
          <a:lstStyle/>
          <a:p>
            <a:pPr marL="0" lvl="0" indent="0" algn="just" defTabSz="914400">
              <a:lnSpc>
                <a:spcPct val="150000"/>
              </a:lnSpc>
              <a:spcAft>
                <a:spcPts val="0"/>
              </a:spcAft>
              <a:buClrTx/>
              <a:buSzPct val="95000"/>
              <a:buNone/>
            </a:pP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 a intervenção na UBS melhorou muito a atenção as gestantes e puérperas quanto:</a:t>
            </a:r>
          </a:p>
          <a:p>
            <a:pPr algn="just" defTabSz="914400">
              <a:lnSpc>
                <a:spcPct val="150000"/>
              </a:lnSpc>
              <a:spcAft>
                <a:spcPts val="0"/>
              </a:spcAft>
              <a:buClrTx/>
              <a:buSzPct val="95000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Ao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acompanhamento desde o primeiro mês.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150000"/>
              </a:lnSpc>
              <a:spcAft>
                <a:spcPts val="0"/>
              </a:spcAft>
              <a:buClrTx/>
              <a:buSzPct val="95000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visitas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domiciliares periódicas.</a:t>
            </a: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150000"/>
              </a:lnSpc>
              <a:spcAft>
                <a:spcPts val="0"/>
              </a:spcAft>
              <a:buClrTx/>
              <a:buSzPct val="95000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Integração de familiares ao programa para o acompanhamento e apoio delas.</a:t>
            </a:r>
          </a:p>
          <a:p>
            <a:pPr algn="just" defTabSz="914400">
              <a:lnSpc>
                <a:spcPct val="150000"/>
              </a:lnSpc>
              <a:spcAft>
                <a:spcPts val="0"/>
              </a:spcAft>
              <a:buClrTx/>
              <a:buSzPct val="95000"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equipe neste momento está muito mais preparada para continuar com o trabalho já realizado.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4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74813"/>
            <a:ext cx="10018713" cy="1048870"/>
          </a:xfrm>
        </p:spPr>
        <p:txBody>
          <a:bodyPr/>
          <a:lstStyle/>
          <a:p>
            <a:r>
              <a:rPr lang="pt-BR" sz="2800" b="1" dirty="0">
                <a:ln>
                  <a:noFill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667435"/>
            <a:ext cx="10018713" cy="4123765"/>
          </a:xfrm>
        </p:spPr>
        <p:txBody>
          <a:bodyPr/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 MINISTERIO DE SAÚDE.  Atenção ao Pré-natal de Baixo Risco.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Brasília-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DF 2013. (Cadernos de Atenção Básica, n. 32).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BRASIL MINISTERIO DE SAÚDE. MANUAL TECNICO PRÉ-NATAL E PUERPERIO. Atenção qualificada e humanizada. Brasília-DF 2006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55494"/>
            <a:ext cx="10018713" cy="1734671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Muito obrigado.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 descr="http://www.blogderocha.com.br/wp-content/uploads/2015/06/mpf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3" y="1985255"/>
            <a:ext cx="2675965" cy="187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1.bp.blogspot.com/-UJ4gVo4BJoA/TpydRMS9kdI/AAAAAAAAAD4/aMSPLz3OqQ4/s1600/mapa+PA+Ilha+do+Franc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1" y="1698813"/>
            <a:ext cx="2595282" cy="216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www.brasil247.com/images/cms-image-0004376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42" y="1985255"/>
            <a:ext cx="2825699" cy="187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meap-ap.org.br/admin/fotos/BAILINQUE_VILAPROGRESS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19" y="4306645"/>
            <a:ext cx="4197126" cy="2268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4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2124635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b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0863" y="1492623"/>
            <a:ext cx="10018713" cy="5230906"/>
          </a:xfrm>
        </p:spPr>
        <p:txBody>
          <a:bodyPr>
            <a:no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Cinco módulos de saúde familiar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Quatro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equipes do serviço de atendimento domiciliar (SAD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).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Oito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equipes do núcleo de apoio à  saúde da família (NASF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Um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hospital geral onde são encaminhados os usuários para atendimento em especialidades como oftalmologia, cirurgia, urologia, neurologia, cardiologia, ginecologia, entre outras.</a:t>
            </a:r>
            <a:endParaRPr lang="pt-BR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Um hospital de pronto atendimento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um hospital pediátrico e uma maternidade.</a:t>
            </a: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220531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Básica de Saúde.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-242046"/>
            <a:ext cx="10018713" cy="6898340"/>
          </a:xfrm>
        </p:spPr>
        <p:txBody>
          <a:bodyPr/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Localizada na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Vila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Progresso, 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 horas de barco pelo rio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Amazonas.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Uma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área adstrita de mais de 30 comunidades constituídas por ilhas, onde residem cerca de 15.000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pessoas.</a:t>
            </a:r>
          </a:p>
          <a:p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Picture 2" descr="http://1.bp.blogspot.com/-k9wv4BxDHM4/Trq-mjNt0kI/AAAAAAAABhs/83EHeEr6TM8/s1600/mapa+bail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8" y="3484968"/>
            <a:ext cx="3859306" cy="29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26141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 Básica de Saúde.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84310" y="1734671"/>
            <a:ext cx="10018713" cy="45988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Vilã Progresso está localizada na área rural no arquipélago Bailique.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Estratégia de Saúde da família( ESF).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Quatro equipes de Saúde da Família.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equipe de Saúde Bucal.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Conta com um área de abrangência ampliada, muitas áreas descobertas e muita população sem cadastramento. </a:t>
            </a: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76518"/>
            <a:ext cx="10018713" cy="1008529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Programatica antes da intervenção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129553"/>
            <a:ext cx="10018713" cy="4661647"/>
          </a:xfrm>
        </p:spPr>
        <p:txBody>
          <a:bodyPr/>
          <a:lstStyle/>
          <a:p>
            <a:pPr algn="just"/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Sub-registro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 total de gestantes e puérperas.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 menos de 50%.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realizavam o pré-natal, exames complementários, ultrassom obstétrico.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gestantes desconheciam os direitos como a  atendimento médico e odontológico e recebimento de medicamentos pelo SUS de forma gratuita,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antianêmicos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vacinas protocolizadas.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Alta incidência de parto domiciliar sem seguimento do puerpério.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4310" y="1707777"/>
            <a:ext cx="10018713" cy="4083424"/>
          </a:xfrm>
        </p:spPr>
        <p:txBody>
          <a:bodyPr/>
          <a:lstStyle/>
          <a:p>
            <a:pPr indent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Atenção do Programa de Pré-Natal e Puerpério, na UBS Vila Progresso, Macapá/Amapá.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807</TotalTime>
  <Words>2368</Words>
  <Application>Microsoft Office PowerPoint</Application>
  <PresentationFormat>Personalizar</PresentationFormat>
  <Paragraphs>266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Paralaxe</vt:lpstr>
      <vt:lpstr>Universidade Aberta do SUS Universidade Federal de Pelotas Especialização em Saúde da Família Modalidade a Distância Turma7 </vt:lpstr>
      <vt:lpstr>Introdução.</vt:lpstr>
      <vt:lpstr>Município</vt:lpstr>
      <vt:lpstr>Apresentação do PowerPoint</vt:lpstr>
      <vt:lpstr>Município </vt:lpstr>
      <vt:lpstr>Unidade Básica de Saúde.</vt:lpstr>
      <vt:lpstr>Unidade Básica de Saúde.</vt:lpstr>
      <vt:lpstr>Situação Programatica antes da intervenção</vt:lpstr>
      <vt:lpstr>Objetivo Geral</vt:lpstr>
      <vt:lpstr>Metodologia</vt:lpstr>
      <vt:lpstr>Logística</vt:lpstr>
      <vt:lpstr>Logística</vt:lpstr>
      <vt:lpstr>Apresentação do PowerPoint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Referências</vt:lpstr>
      <vt:lpstr>Muito obrigado.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Turma7</dc:title>
  <dc:creator>alexis</dc:creator>
  <cp:lastModifiedBy>Saude</cp:lastModifiedBy>
  <cp:revision>49</cp:revision>
  <dcterms:created xsi:type="dcterms:W3CDTF">2015-08-18T19:04:57Z</dcterms:created>
  <dcterms:modified xsi:type="dcterms:W3CDTF">2015-08-19T16:27:17Z</dcterms:modified>
</cp:coreProperties>
</file>