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1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2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1" r:id="rId28"/>
    <p:sldId id="282" r:id="rId29"/>
    <p:sldId id="283" r:id="rId30"/>
    <p:sldId id="284" r:id="rId31"/>
    <p:sldId id="290" r:id="rId32"/>
    <p:sldId id="286" r:id="rId33"/>
    <p:sldId id="289" r:id="rId34"/>
    <p:sldId id="287" r:id="rId35"/>
    <p:sldId id="288" r:id="rId3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36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98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268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512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900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32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323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080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54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406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27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076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823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05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15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23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310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1E86C-52AF-49C3-A730-29AA5B5045AD}" type="datetimeFigureOut">
              <a:rPr lang="pt-BR" smtClean="0"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9E78-C65A-4761-B29A-F6917B6B8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4291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87898" y="207945"/>
            <a:ext cx="8216721" cy="178826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5121949"/>
            <a:ext cx="12192000" cy="165576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Especializando: </a:t>
            </a:r>
            <a:r>
              <a:rPr lang="pt-B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ARIELMANUEL BRAVO FALCON </a:t>
            </a:r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Orientadora: </a:t>
            </a:r>
            <a:r>
              <a:rPr lang="pt-B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Fabiana 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Barros Marinho Maia</a:t>
            </a:r>
            <a:endParaRPr lang="pt-B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Pelotas</a:t>
            </a:r>
            <a:r>
              <a: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 2015</a:t>
            </a:r>
          </a:p>
          <a:p>
            <a:pPr algn="ctr"/>
            <a:endParaRPr lang="pt-BR" dirty="0"/>
          </a:p>
        </p:txBody>
      </p:sp>
      <p:pic>
        <p:nvPicPr>
          <p:cNvPr id="5" name="Imagem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71786" y="1122363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964739" y="2463271"/>
            <a:ext cx="104291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>
                <a:solidFill>
                  <a:schemeClr val="bg1"/>
                </a:solidFill>
                <a:latin typeface="Algerian" panose="04020705040A02060702" pitchFamily="82" charset="0"/>
              </a:rPr>
              <a:t>Melhoria da atenção à saúde no pré-natal e o puerpério na UBS </a:t>
            </a:r>
            <a:r>
              <a:rPr lang="pt-BR" sz="4000" b="1" dirty="0" err="1">
                <a:solidFill>
                  <a:schemeClr val="bg1"/>
                </a:solidFill>
                <a:latin typeface="Algerian" panose="04020705040A02060702" pitchFamily="82" charset="0"/>
              </a:rPr>
              <a:t>Shalom</a:t>
            </a:r>
            <a:r>
              <a:rPr lang="pt-BR" sz="4000" b="1" dirty="0">
                <a:solidFill>
                  <a:schemeClr val="bg1"/>
                </a:solidFill>
                <a:latin typeface="Algerian" panose="04020705040A02060702" pitchFamily="82" charset="0"/>
              </a:rPr>
              <a:t>, Macaíba/ RN</a:t>
            </a:r>
          </a:p>
        </p:txBody>
      </p:sp>
    </p:spTree>
    <p:extLst>
      <p:ext uri="{BB962C8B-B14F-4D97-AF65-F5344CB8AC3E}">
        <p14:creationId xmlns:p14="http://schemas.microsoft.com/office/powerpoint/2010/main" val="108660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43850" y="684482"/>
            <a:ext cx="8791575" cy="89961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</a:rPr>
              <a:t>Metodologia/Ações:</a:t>
            </a:r>
            <a:br>
              <a:rPr lang="pt-BR" sz="4000" b="1" dirty="0" smtClean="0">
                <a:solidFill>
                  <a:schemeClr val="bg1"/>
                </a:solidFill>
              </a:rPr>
            </a:br>
            <a:r>
              <a:rPr lang="pt-BR" sz="4000" b="1" dirty="0">
                <a:solidFill>
                  <a:schemeClr val="bg1"/>
                </a:solidFill>
              </a:rPr>
              <a:t/>
            </a:r>
            <a:br>
              <a:rPr lang="pt-BR" sz="40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Monitoramento e </a:t>
            </a:r>
            <a:r>
              <a:rPr lang="pt-BR" sz="2800" b="1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avaliação</a:t>
            </a:r>
            <a:endParaRPr lang="pt-BR" sz="2800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5741" y="1905384"/>
            <a:ext cx="9922475" cy="1481070"/>
          </a:xfrm>
        </p:spPr>
        <p:txBody>
          <a:bodyPr>
            <a:normAutofit fontScale="25000" lnSpcReduction="20000"/>
          </a:bodyPr>
          <a:lstStyle/>
          <a:p>
            <a:pPr marL="1600200" lvl="1" indent="-1143000" algn="just">
              <a:buFont typeface="Wingdings" panose="05000000000000000000" pitchFamily="2" charset="2"/>
              <a:buChar char="Ø"/>
            </a:pPr>
            <a:r>
              <a:rPr lang="pt-BR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Agendamento de </a:t>
            </a:r>
            <a:r>
              <a:rPr lang="pt-BR" sz="1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consultas: semanal</a:t>
            </a:r>
            <a:r>
              <a:rPr lang="pt-BR" sz="1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frequência de acordo o programa pré-natal e </a:t>
            </a:r>
            <a:r>
              <a:rPr lang="pt-BR" sz="1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puerpério;</a:t>
            </a:r>
            <a:endParaRPr lang="pt-BR" sz="1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600200" lvl="1" indent="-1143000" algn="just">
              <a:buFont typeface="Wingdings" panose="05000000000000000000" pitchFamily="2" charset="2"/>
              <a:buChar char="Ø"/>
            </a:pPr>
            <a:r>
              <a:rPr lang="pt-BR" sz="1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Identificação de faltosos e busca  </a:t>
            </a:r>
            <a:r>
              <a:rPr lang="pt-BR" sz="1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ativa: </a:t>
            </a:r>
            <a:r>
              <a:rPr lang="pt-BR" sz="1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depois de cada consulta como parte das visitas </a:t>
            </a:r>
            <a:r>
              <a:rPr lang="pt-BR" sz="1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domiciliar; </a:t>
            </a:r>
          </a:p>
          <a:p>
            <a:pPr marL="1600200" lvl="1" indent="-1143000" algn="just">
              <a:buFont typeface="Wingdings" panose="05000000000000000000" pitchFamily="2" charset="2"/>
              <a:buChar char="Ø"/>
            </a:pPr>
            <a:r>
              <a:rPr lang="pt-BR" sz="1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Monitoramento frequência </a:t>
            </a:r>
            <a:r>
              <a:rPr lang="pt-BR" sz="1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semanal.</a:t>
            </a:r>
            <a:endParaRPr lang="pt-BR" sz="1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8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43850" y="931622"/>
            <a:ext cx="8791575" cy="89961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</a:rPr>
              <a:t>Metodologia/Ações:</a:t>
            </a:r>
            <a:br>
              <a:rPr lang="pt-BR" sz="4000" b="1" dirty="0" smtClean="0">
                <a:solidFill>
                  <a:schemeClr val="bg1"/>
                </a:solidFill>
              </a:rPr>
            </a:br>
            <a:r>
              <a:rPr lang="pt-BR" sz="4000" b="1" dirty="0">
                <a:solidFill>
                  <a:schemeClr val="bg1"/>
                </a:solidFill>
              </a:rPr>
              <a:t/>
            </a:r>
            <a:br>
              <a:rPr lang="pt-BR" sz="40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Organização e gestão do serviço:</a:t>
            </a:r>
            <a:br>
              <a:rPr lang="pt-B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pt-BR" sz="2800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5741" y="1905384"/>
            <a:ext cx="9922475" cy="1481070"/>
          </a:xfrm>
        </p:spPr>
        <p:txBody>
          <a:bodyPr>
            <a:normAutofit fontScale="25000" lnSpcReduction="20000"/>
          </a:bodyPr>
          <a:lstStyle/>
          <a:p>
            <a:pPr marL="1600200" lvl="1" indent="-1143000" algn="just">
              <a:buFont typeface="Wingdings" panose="05000000000000000000" pitchFamily="2" charset="2"/>
              <a:buChar char="Ø"/>
            </a:pPr>
            <a:r>
              <a:rPr lang="pt-BR" sz="1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Atividade </a:t>
            </a:r>
            <a:r>
              <a:rPr lang="pt-BR" sz="1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educativa com </a:t>
            </a:r>
            <a:r>
              <a:rPr lang="pt-BR" sz="1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população: palestras;</a:t>
            </a:r>
          </a:p>
          <a:p>
            <a:pPr marL="1600200" lvl="1" indent="-1143000" algn="just">
              <a:buFont typeface="Wingdings" panose="05000000000000000000" pitchFamily="2" charset="2"/>
              <a:buChar char="Ø"/>
            </a:pPr>
            <a:r>
              <a:rPr lang="pt-BR" sz="1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Reuniões </a:t>
            </a:r>
            <a:r>
              <a:rPr lang="pt-BR" sz="1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1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equipe: todas </a:t>
            </a:r>
            <a:r>
              <a:rPr lang="pt-BR" sz="1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pt-BR" sz="1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semanas;</a:t>
            </a:r>
            <a:endParaRPr lang="pt-BR" sz="1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600200" lvl="1" indent="-1143000" algn="just">
              <a:buFont typeface="Wingdings" panose="05000000000000000000" pitchFamily="2" charset="2"/>
              <a:buChar char="Ø"/>
            </a:pPr>
            <a:r>
              <a:rPr lang="pt-BR" sz="1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Avaliação  frequência </a:t>
            </a:r>
            <a:r>
              <a:rPr lang="pt-BR" sz="1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diária;</a:t>
            </a:r>
          </a:p>
          <a:p>
            <a:pPr marL="1600200" lvl="1" indent="-1143000" algn="just">
              <a:buFont typeface="Wingdings" panose="05000000000000000000" pitchFamily="2" charset="2"/>
              <a:buChar char="Ø"/>
            </a:pPr>
            <a:r>
              <a:rPr lang="pt-BR" sz="9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Planejamento dos materiais necessários</a:t>
            </a:r>
          </a:p>
          <a:p>
            <a:pPr marL="1600200" lvl="1" indent="-1143000" algn="just">
              <a:buFont typeface="Wingdings" panose="05000000000000000000" pitchFamily="2" charset="2"/>
              <a:buChar char="Ø"/>
            </a:pPr>
            <a:r>
              <a:rPr lang="pt-BR" sz="9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Organização dos registros</a:t>
            </a:r>
            <a:endParaRPr lang="pt-BR" sz="9600" dirty="0"/>
          </a:p>
          <a:p>
            <a:pPr marL="1600200" lvl="1" indent="-1143000" algn="just">
              <a:buFont typeface="Wingdings" panose="05000000000000000000" pitchFamily="2" charset="2"/>
              <a:buChar char="Ø"/>
            </a:pPr>
            <a:endParaRPr lang="pt-BR" sz="1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0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17007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</a:rPr>
              <a:t>Metodologia/Ações:</a:t>
            </a:r>
            <a:r>
              <a:rPr lang="pt-BR" b="1" dirty="0">
                <a:solidFill>
                  <a:srgbClr val="FF0000"/>
                </a:solidFill>
              </a:rPr>
              <a:t/>
            </a:r>
            <a:br>
              <a:rPr lang="pt-BR" b="1" dirty="0">
                <a:solidFill>
                  <a:srgbClr val="FF0000"/>
                </a:solidFill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1841679"/>
            <a:ext cx="8791575" cy="463639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Engajamento público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pt-B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Reunião de orientação com as gestantes e    </a:t>
            </a:r>
            <a:r>
              <a:rPr lang="pt-B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puérperas</a:t>
            </a:r>
            <a:endParaRPr lang="pt-B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pt-B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Manutenção dos </a:t>
            </a:r>
            <a:r>
              <a:rPr lang="pt-B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registros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pt-B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Participação da comunidade </a:t>
            </a:r>
            <a:endParaRPr lang="pt-BR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Qualificação </a:t>
            </a:r>
            <a:r>
              <a:rPr lang="pt-B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 prática clínica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pt-B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</a:t>
            </a:r>
            <a:r>
              <a:rPr lang="pt-B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apacitação do pessoal sobre ao temas tratados de interesse para o acompanhamento das gravidas e puérperas.</a:t>
            </a:r>
            <a:endParaRPr lang="pt-BR" sz="32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136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7636" y="787512"/>
            <a:ext cx="8791575" cy="1504927"/>
          </a:xfrm>
        </p:spPr>
        <p:txBody>
          <a:bodyPr>
            <a:normAutofit/>
          </a:bodyPr>
          <a:lstStyle/>
          <a:p>
            <a:pPr algn="ctr"/>
            <a:r>
              <a:rPr lang="pt-BR" sz="4400" u="sng" dirty="0" smtClean="0">
                <a:solidFill>
                  <a:schemeClr val="bg1"/>
                </a:solidFill>
              </a:rPr>
              <a:t>Logística: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678805"/>
            <a:ext cx="8791575" cy="3271233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cap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Na intervenção foram utilizadas as fichas de atendimento individual ,fichas espelho ,livro de atendimento </a:t>
            </a:r>
            <a:r>
              <a:rPr lang="pt-BR" sz="2400" cap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diário, caderneta </a:t>
            </a:r>
            <a:r>
              <a:rPr lang="pt-BR" sz="2400" cap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2400" cap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gestantes, planilha </a:t>
            </a:r>
            <a:r>
              <a:rPr lang="pt-BR" sz="2400" cap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coleta de dados assim como os protocolos Caderno de atenção básica ao pré-natal </a:t>
            </a:r>
            <a:r>
              <a:rPr lang="pt-BR" sz="2400" cap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Brasília </a:t>
            </a:r>
            <a:r>
              <a:rPr lang="pt-BR" sz="2400" cap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DF 2013  </a:t>
            </a:r>
            <a:r>
              <a:rPr lang="pt-PT" sz="2400" cap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.</a:t>
            </a:r>
            <a:endParaRPr lang="pt-BR" sz="2400" cap="none" dirty="0"/>
          </a:p>
        </p:txBody>
      </p:sp>
    </p:spTree>
    <p:extLst>
      <p:ext uri="{BB962C8B-B14F-4D97-AF65-F5344CB8AC3E}">
        <p14:creationId xmlns:p14="http://schemas.microsoft.com/office/powerpoint/2010/main" val="38809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463639"/>
            <a:ext cx="8791575" cy="1146220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OBJETIVOS </a:t>
            </a:r>
            <a:r>
              <a:rPr lang="pt-BR" dirty="0" smtClean="0">
                <a:solidFill>
                  <a:schemeClr val="bg1"/>
                </a:solidFill>
              </a:rPr>
              <a:t>ESPECÍFICOS/METAS: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343955"/>
            <a:ext cx="8791575" cy="2913845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1</a:t>
            </a:r>
            <a:r>
              <a:rPr lang="pt-B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8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Ampliar a cobertura do pré-natal na Unidade Básica de Saúde </a:t>
            </a:r>
            <a:r>
              <a:rPr lang="pt-BR" sz="2800" u="sng" cap="none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pt-BR" sz="2800" cap="none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halom</a:t>
            </a:r>
            <a:r>
              <a:rPr lang="pt-BR" sz="28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800" cap="non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8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1.1</a:t>
            </a:r>
            <a:r>
              <a:rPr lang="pt-BR" sz="28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Alcançar </a:t>
            </a:r>
            <a:r>
              <a:rPr lang="pt-BR" sz="28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100% </a:t>
            </a:r>
            <a:r>
              <a:rPr lang="pt-BR" sz="28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cobertura das gestantes cadastradas no Programa de Pré-natal da unidade de saúde.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436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889468" y="2307152"/>
            <a:ext cx="8527277" cy="338931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258662"/>
            <a:ext cx="8791575" cy="2524260"/>
          </a:xfrm>
        </p:spPr>
        <p:txBody>
          <a:bodyPr>
            <a:normAutofit fontScale="90000"/>
          </a:bodyPr>
          <a:lstStyle/>
          <a:p>
            <a:r>
              <a:rPr lang="pt-BR" sz="3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</a:t>
            </a:r>
            <a:r>
              <a:rPr lang="pt-BR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87,2%</a:t>
            </a:r>
            <a:r>
              <a:rPr lang="pt-B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pt-BR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 do programa de atenção á grávidas </a:t>
            </a:r>
            <a:r>
              <a:rPr lang="pt-BR" sz="6600" dirty="0">
                <a:solidFill>
                  <a:schemeClr val="bg1"/>
                </a:solidFill>
              </a:rPr>
              <a:t/>
            </a:r>
            <a:br>
              <a:rPr lang="pt-BR" sz="6600" dirty="0">
                <a:solidFill>
                  <a:schemeClr val="bg1"/>
                </a:solidFill>
              </a:rPr>
            </a:br>
            <a:r>
              <a:rPr lang="pt-BR" sz="6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5725023"/>
            <a:ext cx="8791575" cy="873500"/>
          </a:xfrm>
        </p:spPr>
        <p:txBody>
          <a:bodyPr>
            <a:normAutofit fontScale="25000" lnSpcReduction="20000"/>
          </a:bodyPr>
          <a:lstStyle/>
          <a:p>
            <a:r>
              <a:rPr lang="pt-BR" sz="6000" dirty="0"/>
              <a:t>Figura </a:t>
            </a:r>
            <a:r>
              <a:rPr lang="pt-BR" sz="6000" dirty="0" smtClean="0"/>
              <a:t>1. </a:t>
            </a:r>
            <a:r>
              <a:rPr lang="pt-BR" sz="6000" dirty="0"/>
              <a:t>Proporção de gestantes cadastradas no Programa de Pré-natal. Macaíba/ RN, 2015</a:t>
            </a:r>
          </a:p>
          <a:p>
            <a:r>
              <a:rPr lang="pt-BR" sz="9600" dirty="0" smtClean="0">
                <a:solidFill>
                  <a:schemeClr val="bg1"/>
                </a:solidFill>
              </a:rPr>
              <a:t>                                                                                    </a:t>
            </a:r>
            <a:endParaRPr lang="pt-BR" sz="9600" b="1" dirty="0">
              <a:solidFill>
                <a:schemeClr val="bg1"/>
              </a:solidFill>
            </a:endParaRPr>
          </a:p>
          <a:p>
            <a:endParaRPr lang="pt-BR" sz="9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015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540913"/>
            <a:ext cx="8791575" cy="1700011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chemeClr val="bg1"/>
                </a:solidFill>
              </a:rPr>
              <a:t>Dificuldades na meta de cobertura: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756079"/>
            <a:ext cx="8791575" cy="2643389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pt-BR" sz="28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Tamanho da área de abrangência</a:t>
            </a:r>
          </a:p>
          <a:p>
            <a:pPr>
              <a:buFont typeface="Wingdings" pitchFamily="2" charset="2"/>
              <a:buChar char="Ø"/>
            </a:pPr>
            <a:r>
              <a:rPr lang="pt-BR" sz="28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Difícil acesso à UBS</a:t>
            </a:r>
          </a:p>
          <a:p>
            <a:pPr>
              <a:buFont typeface="Wingdings" pitchFamily="2" charset="2"/>
              <a:buChar char="Ø"/>
            </a:pPr>
            <a:r>
              <a:rPr lang="pt-BR" sz="28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Baixa </a:t>
            </a:r>
            <a:r>
              <a:rPr lang="pt-BR" sz="28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adesão</a:t>
            </a:r>
          </a:p>
          <a:p>
            <a:pPr>
              <a:buFont typeface="Wingdings" pitchFamily="2" charset="2"/>
              <a:buChar char="Ø"/>
            </a:pPr>
            <a:r>
              <a:rPr lang="pt-BR" sz="28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Numero de áreas descobertas  sem agentes de saúde  </a:t>
            </a:r>
            <a:endParaRPr lang="pt-BR" sz="2800" cap="non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62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515155"/>
            <a:ext cx="8791575" cy="2562895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4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Melhorar a qualidade da atenção ao pré-natal e puerpério realizado na Unidade</a:t>
            </a:r>
            <a:br>
              <a:rPr lang="pt-BR" sz="24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2.1: Garantir a 100% das gestantes o ingresso no Programa de Pré-Natal no primeiro trimestre de </a:t>
            </a:r>
            <a:r>
              <a:rPr lang="pt-BR" sz="24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gestação.</a:t>
            </a: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3078050"/>
            <a:ext cx="8791575" cy="2179749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96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2.2: </a:t>
            </a:r>
            <a:r>
              <a:rPr lang="pt-BR" sz="96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Realizar pelo menos um exame ginecológico por trimestre em 100% das gestantes.</a:t>
            </a:r>
          </a:p>
          <a:p>
            <a:pPr algn="just"/>
            <a:r>
              <a:rPr lang="pt-BR" sz="9600" b="1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2.3: </a:t>
            </a:r>
            <a:r>
              <a:rPr lang="pt-BR" sz="96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Realizar pelo menos um exame de mamas em 100% das gestantes.</a:t>
            </a:r>
          </a:p>
          <a:p>
            <a:pPr algn="just"/>
            <a:r>
              <a:rPr lang="pt-BR" sz="9600" b="1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</a:t>
            </a:r>
            <a:r>
              <a:rPr lang="pt-BR" sz="96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2.4:</a:t>
            </a:r>
            <a:r>
              <a:rPr lang="pt-BR" sz="96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Garantir a 100% das gestantes a solicitação de exames laboratoriais de acordo com protocolo</a:t>
            </a:r>
            <a:r>
              <a:rPr lang="pt-BR" sz="9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80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206062"/>
            <a:ext cx="8791575" cy="1622739"/>
          </a:xfrm>
        </p:spPr>
        <p:txBody>
          <a:bodyPr>
            <a:normAutofit/>
          </a:bodyPr>
          <a:lstStyle/>
          <a:p>
            <a:pPr algn="just"/>
            <a:r>
              <a:rPr lang="pt-BR" sz="24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2.5</a:t>
            </a:r>
            <a:r>
              <a:rPr lang="pt-BR" sz="24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Garantir a 100% das gestantes a prescrição de sulfato ferroso e ácido fólico conforme protocolo.</a:t>
            </a: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1609859"/>
            <a:ext cx="8791575" cy="3168203"/>
          </a:xfrm>
        </p:spPr>
        <p:txBody>
          <a:bodyPr>
            <a:noAutofit/>
          </a:bodyPr>
          <a:lstStyle/>
          <a:p>
            <a:pPr algn="just"/>
            <a:r>
              <a:rPr lang="pt-BR" sz="24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2.6: </a:t>
            </a:r>
            <a:r>
              <a:rPr lang="pt-BR" sz="24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Garantir que 100% das gestantes estejam com vacina antitetânica em dia.</a:t>
            </a:r>
          </a:p>
          <a:p>
            <a:pPr algn="just"/>
            <a:r>
              <a:rPr lang="pt-BR" sz="24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2.7: </a:t>
            </a:r>
            <a:r>
              <a:rPr lang="pt-BR" sz="24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Garantir que 100% das gestantes estejam com vacina contra hepatite B em dia</a:t>
            </a:r>
            <a:r>
              <a:rPr lang="pt-BR" sz="24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4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Meta 2.8: </a:t>
            </a:r>
            <a:r>
              <a:rPr lang="pt-BR" sz="24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Realizar avaliação da necessidade de atendimento odontológico em 100% das gestantes durante o pré-natal</a:t>
            </a:r>
            <a:r>
              <a:rPr lang="pt-BR" sz="24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4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2.9: </a:t>
            </a:r>
            <a:r>
              <a:rPr lang="pt-BR" sz="24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Garantir a primeira consulta odontológica programática para 100% das gestantes cadastradas </a:t>
            </a:r>
            <a:r>
              <a:rPr lang="pt-BR" sz="24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400" cap="non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948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463639"/>
            <a:ext cx="8791575" cy="1223493"/>
          </a:xfrm>
        </p:spPr>
        <p:txBody>
          <a:bodyPr/>
          <a:lstStyle/>
          <a:p>
            <a:pPr algn="ctr"/>
            <a:r>
              <a:rPr lang="pt-BR" u="sng" dirty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dirty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421228"/>
            <a:ext cx="8791575" cy="2836572"/>
          </a:xfrm>
        </p:spPr>
        <p:txBody>
          <a:bodyPr/>
          <a:lstStyle/>
          <a:p>
            <a:r>
              <a:rPr lang="pt-BR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Metas de </a:t>
            </a:r>
            <a:r>
              <a:rPr lang="pt-B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alcançadas ao </a:t>
            </a:r>
            <a:r>
              <a:rPr lang="pt-B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pt-B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objetivo </a:t>
            </a:r>
            <a:r>
              <a:rPr lang="pt-B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2.</a:t>
            </a:r>
            <a:endParaRPr lang="pt-B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404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553792"/>
            <a:ext cx="8791575" cy="1378039"/>
          </a:xfrm>
        </p:spPr>
        <p:txBody>
          <a:bodyPr/>
          <a:lstStyle/>
          <a:p>
            <a:r>
              <a:rPr lang="pt-BR" b="1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820473"/>
            <a:ext cx="8791575" cy="3284113"/>
          </a:xfrm>
        </p:spPr>
        <p:txBody>
          <a:bodyPr>
            <a:normAutofit/>
          </a:bodyPr>
          <a:lstStyle/>
          <a:p>
            <a:r>
              <a:rPr lang="pt-BR" sz="3200" b="1" cap="none" dirty="0" smtClean="0">
                <a:solidFill>
                  <a:prstClr val="black"/>
                </a:solidFill>
              </a:rPr>
              <a:t>Tínhamos: 18 </a:t>
            </a:r>
            <a:r>
              <a:rPr lang="pt-BR" sz="3200" b="1" cap="none" dirty="0">
                <a:solidFill>
                  <a:prstClr val="black"/>
                </a:solidFill>
              </a:rPr>
              <a:t>gestantes  </a:t>
            </a:r>
            <a:r>
              <a:rPr lang="pt-BR" sz="3200" b="1" cap="none" dirty="0" smtClean="0">
                <a:solidFill>
                  <a:prstClr val="black"/>
                </a:solidFill>
              </a:rPr>
              <a:t>= 47</a:t>
            </a:r>
            <a:r>
              <a:rPr lang="pt-BR" sz="3200" b="1" cap="none" dirty="0">
                <a:solidFill>
                  <a:prstClr val="black"/>
                </a:solidFill>
              </a:rPr>
              <a:t>% </a:t>
            </a:r>
            <a:endParaRPr lang="pt-BR" sz="3200" b="1" cap="none" dirty="0" smtClean="0">
              <a:solidFill>
                <a:prstClr val="black"/>
              </a:solidFill>
            </a:endParaRPr>
          </a:p>
          <a:p>
            <a:r>
              <a:rPr lang="pt-BR" sz="3200" b="1" cap="none" dirty="0" smtClean="0">
                <a:solidFill>
                  <a:prstClr val="black"/>
                </a:solidFill>
              </a:rPr>
              <a:t>Mal qualidade </a:t>
            </a:r>
            <a:r>
              <a:rPr lang="pt-BR" sz="3200" b="1" cap="none" dirty="0">
                <a:solidFill>
                  <a:prstClr val="black"/>
                </a:solidFill>
              </a:rPr>
              <a:t>da atenção e do acompanhamento </a:t>
            </a:r>
            <a:endParaRPr lang="pt-BR" sz="3200" b="1" cap="none" dirty="0" smtClean="0">
              <a:solidFill>
                <a:prstClr val="black"/>
              </a:solidFill>
            </a:endParaRPr>
          </a:p>
          <a:p>
            <a:r>
              <a:rPr lang="pt-BR" sz="3200" b="1" cap="none" dirty="0" smtClean="0">
                <a:solidFill>
                  <a:prstClr val="black"/>
                </a:solidFill>
              </a:rPr>
              <a:t>Péssimos indicadores </a:t>
            </a:r>
            <a:r>
              <a:rPr lang="pt-BR" sz="3200" b="1" cap="none" dirty="0">
                <a:solidFill>
                  <a:prstClr val="black"/>
                </a:solidFill>
              </a:rPr>
              <a:t>de qualidade e quantidade</a:t>
            </a:r>
            <a:endParaRPr lang="pt-BR" sz="3200" b="1" cap="none" dirty="0">
              <a:solidFill>
                <a:schemeClr val="bg1"/>
              </a:solidFill>
            </a:endParaRPr>
          </a:p>
          <a:p>
            <a:endParaRPr lang="pt-BR" sz="32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478692" y="2018441"/>
            <a:ext cx="1001309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pPr algn="just"/>
            <a:r>
              <a:rPr lang="pt-BR" sz="2800" b="1" u="sng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IMPORTÂNCIA DA AÇÃO </a:t>
            </a:r>
            <a:r>
              <a:rPr lang="pt-BR" sz="2800" b="1" u="sng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PROGRAMÁTICA</a:t>
            </a:r>
            <a:endParaRPr lang="pt-BR" sz="2800" b="1" u="sng" cap="all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26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038678"/>
            <a:ext cx="9948992" cy="4172755"/>
          </a:xfrm>
        </p:spPr>
        <p:txBody>
          <a:bodyPr>
            <a:normAutofit fontScale="90000"/>
          </a:bodyPr>
          <a:lstStyle/>
          <a:p>
            <a:r>
              <a:rPr lang="pt-BR" sz="3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3</a:t>
            </a:r>
            <a:r>
              <a:rPr lang="pt-BR" sz="3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pt-BR" sz="31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Melhorar a adesão ao pré-natal</a:t>
            </a:r>
            <a:br>
              <a:rPr lang="pt-BR" sz="31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31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3.1: Realizar busca ativa de 100% das gestantes faltosas às consultas de </a:t>
            </a:r>
            <a:r>
              <a:rPr lang="pt-BR" sz="31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pré-natal</a:t>
            </a:r>
            <a:br>
              <a:rPr lang="pt-BR" sz="31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pt-BR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pt-BR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31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Metas </a:t>
            </a:r>
            <a:r>
              <a:rPr lang="pt-BR" sz="31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pt-BR" sz="31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alcançada ao </a:t>
            </a:r>
            <a:r>
              <a:rPr lang="pt-BR" sz="3100" cap="non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pt-BR" sz="31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nos </a:t>
            </a:r>
            <a:r>
              <a:rPr lang="pt-BR" sz="31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objetivos </a:t>
            </a:r>
            <a:r>
              <a:rPr lang="pt-BR" sz="31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br>
              <a:rPr lang="pt-BR" sz="31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31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1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br>
              <a:rPr lang="pt-B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712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5278" y="2506855"/>
            <a:ext cx="9726570" cy="2202288"/>
          </a:xfrm>
        </p:spPr>
        <p:txBody>
          <a:bodyPr>
            <a:normAutofit fontScale="90000"/>
          </a:bodyPr>
          <a:lstStyle/>
          <a:p>
            <a:pPr algn="just">
              <a:tabLst>
                <a:tab pos="5832475" algn="l"/>
              </a:tabLst>
            </a:pPr>
            <a:r>
              <a:rPr lang="pt-BR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4 - </a:t>
            </a:r>
            <a:r>
              <a:rPr lang="pt-BR" sz="32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Melhorar o registro do programa de pré-natal e puerpério</a:t>
            </a:r>
            <a:br>
              <a:rPr lang="pt-BR" sz="32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4.1: Manter registro na ficha </a:t>
            </a:r>
            <a:r>
              <a:rPr lang="pt-BR" sz="32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acompanhamento/espelho </a:t>
            </a:r>
            <a:r>
              <a:rPr lang="pt-BR" sz="32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pré-natal em 100% das gestantes.</a:t>
            </a:r>
            <a:r>
              <a:rPr lang="pt-BR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6146894"/>
            <a:ext cx="8791575" cy="82233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Figura 2. Proporção de gestantes cadastradas no Programa de Pré-natal. Macaíba/ RN, 2015</a:t>
            </a:r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2013035" y="2517216"/>
            <a:ext cx="8193646" cy="354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9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0"/>
            <a:ext cx="8791575" cy="6658377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5- </a:t>
            </a:r>
            <a:r>
              <a:rPr lang="pt-BR" sz="36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Realizar avaliação de risco</a:t>
            </a:r>
            <a:r>
              <a:rPr lang="pt-BR" sz="36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5.1: </a:t>
            </a:r>
            <a:r>
              <a:rPr lang="pt-BR" sz="36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Avaliar risco gestacional em 100% das gestantes</a:t>
            </a:r>
            <a:r>
              <a:rPr lang="pt-B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pt-B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6. </a:t>
            </a:r>
            <a:r>
              <a:rPr lang="pt-BR" sz="36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Promover a saúde no pré-natal</a:t>
            </a:r>
            <a:r>
              <a:rPr lang="pt-BR" sz="36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6.1: </a:t>
            </a:r>
            <a:r>
              <a:rPr lang="pt-BR" sz="36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Garantir a 100% das gestantes orientação nutricional durante a gestação</a:t>
            </a:r>
            <a:r>
              <a:rPr lang="pt-B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br>
              <a:rPr lang="pt-B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516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122364"/>
            <a:ext cx="8791575" cy="745074"/>
          </a:xfrm>
        </p:spPr>
        <p:txBody>
          <a:bodyPr>
            <a:normAutofit fontScale="90000"/>
          </a:bodyPr>
          <a:lstStyle/>
          <a:p>
            <a:r>
              <a:rPr lang="pt-BR" sz="2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6.2</a:t>
            </a:r>
            <a:r>
              <a:rPr lang="pt-BR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Promover o aleitamento materno junto a 100% das gestantes</a:t>
            </a:r>
            <a:r>
              <a:rPr lang="pt-B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</a:t>
            </a:r>
            <a:br>
              <a:rPr lang="pt-B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1378039"/>
            <a:ext cx="8791575" cy="4340181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6.3: </a:t>
            </a: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Orientar 100% das gestantes sobre os cuidados com o recém-nascido </a:t>
            </a:r>
          </a:p>
          <a:p>
            <a:r>
              <a:rPr lang="pt-B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6.4: </a:t>
            </a: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Orientar 100% das gestantes sobre anticoncepção após o parto</a:t>
            </a:r>
            <a:endParaRPr lang="pt-BR" sz="2400" dirty="0"/>
          </a:p>
          <a:p>
            <a:r>
              <a:rPr lang="pt-B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6.5: </a:t>
            </a: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Orientar 100% das gestantes sobre os riscos do tabagismo e do uso de álcool e drogas na gestação.</a:t>
            </a:r>
          </a:p>
          <a:p>
            <a:r>
              <a:rPr lang="pt-B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6.6: </a:t>
            </a: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Orientar 100% das gestantes sobre higiene bucal.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0770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386367"/>
            <a:ext cx="8791575" cy="1378040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</a:rPr>
              <a:t>Resultados: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717442"/>
            <a:ext cx="10146700" cy="1777285"/>
          </a:xfrm>
        </p:spPr>
        <p:txBody>
          <a:bodyPr/>
          <a:lstStyle/>
          <a:p>
            <a:pPr algn="ctr"/>
            <a:r>
              <a:rPr lang="pt-B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Metas </a:t>
            </a:r>
            <a:r>
              <a:rPr lang="pt-BR" sz="36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alcançadas </a:t>
            </a:r>
            <a:r>
              <a:rPr lang="pt-BR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</a:t>
            </a:r>
            <a:r>
              <a:rPr lang="pt-BR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% </a:t>
            </a:r>
            <a:r>
              <a:rPr lang="pt-B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nos </a:t>
            </a:r>
            <a:r>
              <a:rPr lang="pt-BR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objetivos 5 e </a:t>
            </a:r>
            <a:r>
              <a:rPr lang="pt-B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190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386366"/>
            <a:ext cx="10097273" cy="2833351"/>
          </a:xfrm>
        </p:spPr>
        <p:txBody>
          <a:bodyPr>
            <a:normAutofit fontScale="90000"/>
          </a:bodyPr>
          <a:lstStyle/>
          <a:p>
            <a:r>
              <a:rPr lang="pt-B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1 - </a:t>
            </a:r>
            <a:r>
              <a:rPr lang="pt-BR" sz="28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Ampliar a cobertura da atenção a </a:t>
            </a:r>
            <a:r>
              <a:rPr lang="pt-BR" sz="2800" b="1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puérperas.</a:t>
            </a:r>
            <a:br>
              <a:rPr lang="pt-BR" sz="2800" b="1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b="1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1.1 </a:t>
            </a:r>
            <a:r>
              <a:rPr lang="pt-BR" sz="24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Garantir a </a:t>
            </a:r>
            <a:r>
              <a:rPr lang="pt-BR" sz="24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100% </a:t>
            </a:r>
            <a:r>
              <a:rPr lang="pt-BR" sz="24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das </a:t>
            </a:r>
            <a:r>
              <a:rPr lang="pt-BR" sz="24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puérperas </a:t>
            </a:r>
            <a:r>
              <a:rPr lang="pt-BR" sz="24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cadastradas no programa de Pré-Natal e Puerpério da Unidade de Saúde consulta puerperal antes dos 42 dias após o parto</a:t>
            </a:r>
            <a:r>
              <a:rPr lang="pt-BR" sz="24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pt-BR" sz="24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pt-BR" sz="28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6016353"/>
            <a:ext cx="8791575" cy="850006"/>
          </a:xfrm>
        </p:spPr>
        <p:txBody>
          <a:bodyPr/>
          <a:lstStyle/>
          <a:p>
            <a:r>
              <a:rPr lang="pt-BR" dirty="0"/>
              <a:t>Figura </a:t>
            </a:r>
            <a:r>
              <a:rPr lang="pt-BR" dirty="0" smtClean="0"/>
              <a:t>3. </a:t>
            </a:r>
            <a:r>
              <a:rPr lang="pt-BR" dirty="0"/>
              <a:t>Proporção de puérperas com consulta até 42 dias após o parto. Macaíba/ RN, 2015</a:t>
            </a:r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1951252" y="2702572"/>
            <a:ext cx="8885624" cy="333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8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218942"/>
            <a:ext cx="8791575" cy="2910624"/>
          </a:xfrm>
        </p:spPr>
        <p:txBody>
          <a:bodyPr>
            <a:normAutofit fontScale="90000"/>
          </a:bodyPr>
          <a:lstStyle/>
          <a:p>
            <a:r>
              <a:rPr lang="pt-BR" sz="3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2 - </a:t>
            </a:r>
            <a:r>
              <a:rPr lang="pt-BR" sz="31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Melhorar a qualidade da atenção às </a:t>
            </a:r>
            <a:r>
              <a:rPr lang="pt-BR" sz="3100" b="1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puérperas </a:t>
            </a:r>
            <a:r>
              <a:rPr lang="pt-BR" sz="3100" b="1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 Unidade de Saúde. </a:t>
            </a:r>
            <a:r>
              <a:rPr lang="pt-BR" sz="3100" b="1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100" b="1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31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1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3100" b="1" cap="none" dirty="0">
                <a:solidFill>
                  <a:schemeClr val="bg1"/>
                </a:solidFill>
              </a:rPr>
              <a:t> </a:t>
            </a:r>
            <a:r>
              <a:rPr lang="pt-BR" sz="2700" b="1" cap="non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 2.1:</a:t>
            </a: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Examinar as mamas em 100% das puérperas cadastradas no Programa</a:t>
            </a: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b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pt-BR" sz="2400" b="1" cap="none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Meta </a:t>
            </a:r>
            <a:r>
              <a:rPr lang="pt-BR" sz="2400" b="1" cap="none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2.2: </a:t>
            </a: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Examinar o abdome em 100% das puérperas cadastradas no Programa.</a:t>
            </a:r>
            <a:r>
              <a:rPr lang="pt-BR" sz="27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700" cap="none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pt-BR" sz="2700" cap="none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45110" y="2859110"/>
            <a:ext cx="8791575" cy="2372932"/>
          </a:xfrm>
        </p:spPr>
        <p:txBody>
          <a:bodyPr>
            <a:noAutofit/>
          </a:bodyPr>
          <a:lstStyle/>
          <a:p>
            <a:r>
              <a:rPr lang="pt-BR" sz="2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2.3: </a:t>
            </a: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exame ginecológico em 100% das puérperas cadastradas no Programa 	</a:t>
            </a:r>
          </a:p>
          <a:p>
            <a:r>
              <a:rPr lang="pt-BR" sz="2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2.4: </a:t>
            </a: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Avaliar o estado psíquico em 100% das puérperas cadastradas no Programa</a:t>
            </a:r>
            <a:r>
              <a:rPr lang="pt-BR" sz="2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lang="pt-BR" sz="24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2.5: </a:t>
            </a: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Avaliar intercorrências em 100% das puérperas cadastradas no Programa </a:t>
            </a:r>
            <a:endParaRPr lang="pt-BR" sz="2400" cap="non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2.6: </a:t>
            </a: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Prescrever a 100% das puérperas um dos métodos de anticoncepção</a:t>
            </a: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0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20871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Resultados: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9763641" cy="1655762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Metas </a:t>
            </a:r>
            <a:r>
              <a:rPr lang="pt-BR" sz="32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alcançadas </a:t>
            </a:r>
            <a:r>
              <a:rPr lang="pt-B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pt-B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no objetivo 2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0670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54002" y="407773"/>
            <a:ext cx="10047846" cy="4094612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3. </a:t>
            </a:r>
            <a:r>
              <a:rPr lang="pt-BR" sz="28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adesão das mães ao puerpério</a:t>
            </a:r>
            <a:r>
              <a:rPr lang="pt-BR" sz="28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3.1: </a:t>
            </a:r>
            <a:r>
              <a:rPr lang="pt-BR" sz="28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busca ativa em 100% das puérperas que não realizaram a consulta de puerpério até 30 dias após o </a:t>
            </a:r>
            <a:r>
              <a:rPr lang="pt-BR" sz="28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parto.</a:t>
            </a:r>
            <a:br>
              <a:rPr lang="pt-BR" sz="28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4</a:t>
            </a:r>
            <a:r>
              <a:rPr lang="pt-BR" sz="28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Melhorar o registro das informações</a:t>
            </a:r>
            <a:r>
              <a:rPr lang="pt-BR" sz="28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b="1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4.1: </a:t>
            </a:r>
            <a:r>
              <a:rPr lang="pt-BR" sz="28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Manter registro na ficha de acompanhamento do Programa 100% das puérperas	</a:t>
            </a:r>
            <a:r>
              <a:rPr lang="pt-BR" sz="28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8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28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6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3494" y="271848"/>
            <a:ext cx="9899565" cy="4011422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Objetivo 5. </a:t>
            </a:r>
            <a:r>
              <a:rPr lang="pt-BR" sz="3200" b="1" cap="none" dirty="0">
                <a:solidFill>
                  <a:schemeClr val="bg1"/>
                </a:solidFill>
              </a:rPr>
              <a:t>Promover a saúde das puérperas</a:t>
            </a:r>
            <a:r>
              <a:rPr lang="pt-BR" sz="3200" cap="none" dirty="0">
                <a:solidFill>
                  <a:schemeClr val="bg1"/>
                </a:solidFill>
              </a:rPr>
              <a:t/>
            </a:r>
            <a:br>
              <a:rPr lang="pt-BR" sz="3200" cap="none" dirty="0">
                <a:solidFill>
                  <a:schemeClr val="bg1"/>
                </a:solidFill>
              </a:rPr>
            </a:br>
            <a:r>
              <a:rPr lang="pt-BR" sz="3200" b="1" cap="none" dirty="0">
                <a:solidFill>
                  <a:schemeClr val="bg1"/>
                </a:solidFill>
              </a:rPr>
              <a:t>Meta 5.1: </a:t>
            </a:r>
            <a:r>
              <a:rPr lang="pt-BR" sz="3200" cap="none" dirty="0">
                <a:solidFill>
                  <a:schemeClr val="bg1"/>
                </a:solidFill>
              </a:rPr>
              <a:t>Orientar 100% das puérperas cadastradas no Programa sobre os cuidados do recém-nascido</a:t>
            </a:r>
            <a:r>
              <a:rPr lang="pt-BR" sz="3200" b="1" cap="none" dirty="0">
                <a:solidFill>
                  <a:schemeClr val="bg1"/>
                </a:solidFill>
              </a:rPr>
              <a:t>	</a:t>
            </a:r>
            <a:r>
              <a:rPr lang="pt-BR" sz="3200" cap="none" dirty="0">
                <a:solidFill>
                  <a:schemeClr val="bg1"/>
                </a:solidFill>
              </a:rPr>
              <a:t/>
            </a:r>
            <a:br>
              <a:rPr lang="pt-BR" sz="3200" cap="none" dirty="0">
                <a:solidFill>
                  <a:schemeClr val="bg1"/>
                </a:solidFill>
              </a:rPr>
            </a:br>
            <a:r>
              <a:rPr lang="pt-BR" sz="3200" b="1" cap="none" dirty="0">
                <a:solidFill>
                  <a:schemeClr val="bg1"/>
                </a:solidFill>
              </a:rPr>
              <a:t>Meta 5.2: </a:t>
            </a:r>
            <a:r>
              <a:rPr lang="pt-BR" sz="3200" cap="none" dirty="0">
                <a:solidFill>
                  <a:schemeClr val="bg1"/>
                </a:solidFill>
              </a:rPr>
              <a:t>Orientar 100% das puérperas cadastradas no Programa sobre aleitamento materno exclusivo	</a:t>
            </a:r>
            <a:br>
              <a:rPr lang="pt-BR" sz="3200" cap="none" dirty="0">
                <a:solidFill>
                  <a:schemeClr val="bg1"/>
                </a:solidFill>
              </a:rPr>
            </a:br>
            <a:r>
              <a:rPr lang="pt-BR" sz="3200" b="1" cap="none" dirty="0">
                <a:solidFill>
                  <a:schemeClr val="bg1"/>
                </a:solidFill>
              </a:rPr>
              <a:t>Meta 5.3: </a:t>
            </a:r>
            <a:r>
              <a:rPr lang="pt-BR" sz="3200" cap="none" dirty="0">
                <a:solidFill>
                  <a:schemeClr val="bg1"/>
                </a:solidFill>
              </a:rPr>
              <a:t>Orientar 100% das puérperas cadastradas no Programa sobre planejamento </a:t>
            </a:r>
            <a:r>
              <a:rPr lang="pt-BR" sz="3200" cap="none" dirty="0" smtClean="0">
                <a:solidFill>
                  <a:schemeClr val="bg1"/>
                </a:solidFill>
              </a:rPr>
              <a:t>familiar.</a:t>
            </a:r>
            <a:r>
              <a:rPr lang="pt-BR" sz="3200" cap="none" dirty="0">
                <a:solidFill>
                  <a:schemeClr val="bg1"/>
                </a:solidFill>
              </a:rPr>
              <a:t>	</a:t>
            </a:r>
            <a:br>
              <a:rPr lang="pt-BR" sz="3200" cap="none" dirty="0">
                <a:solidFill>
                  <a:schemeClr val="bg1"/>
                </a:solidFill>
              </a:rPr>
            </a:br>
            <a:endParaRPr lang="pt-BR" sz="3200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53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1137" y="-1547728"/>
            <a:ext cx="8791575" cy="2627291"/>
          </a:xfrm>
        </p:spPr>
        <p:txBody>
          <a:bodyPr/>
          <a:lstStyle/>
          <a:p>
            <a:r>
              <a:rPr lang="pt-BR" b="1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5742" y="1482812"/>
            <a:ext cx="10746258" cy="5375188"/>
          </a:xfrm>
        </p:spPr>
        <p:txBody>
          <a:bodyPr>
            <a:normAutofit/>
          </a:bodyPr>
          <a:lstStyle/>
          <a:p>
            <a:pPr lvl="0"/>
            <a:r>
              <a:rPr lang="pt-BR" sz="30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CARACTERIZAÇÃO DO </a:t>
            </a:r>
            <a:r>
              <a:rPr lang="pt-BR" sz="3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MUNICÍPIO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t-BR" b="1" dirty="0" smtClean="0">
                <a:solidFill>
                  <a:prstClr val="black"/>
                </a:solidFill>
                <a:cs typeface="Aharoni" pitchFamily="2" charset="-79"/>
              </a:rPr>
              <a:t>Município </a:t>
            </a:r>
            <a:r>
              <a:rPr lang="pt-BR" b="1" dirty="0">
                <a:solidFill>
                  <a:prstClr val="black"/>
                </a:solidFill>
                <a:cs typeface="Aharoni" pitchFamily="2" charset="-79"/>
              </a:rPr>
              <a:t>: </a:t>
            </a:r>
            <a:r>
              <a:rPr lang="pt-BR" b="1" dirty="0" smtClean="0">
                <a:solidFill>
                  <a:prstClr val="black"/>
                </a:solidFill>
                <a:cs typeface="Aharoni" pitchFamily="2" charset="-79"/>
              </a:rPr>
              <a:t>Macaíba;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t-BR" b="1" dirty="0" smtClean="0">
                <a:solidFill>
                  <a:prstClr val="black"/>
                </a:solidFill>
                <a:cs typeface="Aharoni" pitchFamily="2" charset="-79"/>
              </a:rPr>
              <a:t>total </a:t>
            </a:r>
            <a:r>
              <a:rPr lang="pt-BR" b="1" dirty="0">
                <a:solidFill>
                  <a:prstClr val="black"/>
                </a:solidFill>
                <a:cs typeface="Aharoni" pitchFamily="2" charset="-79"/>
              </a:rPr>
              <a:t>de população </a:t>
            </a:r>
            <a:r>
              <a:rPr lang="pt-BR" b="1" dirty="0" smtClean="0">
                <a:solidFill>
                  <a:prstClr val="black"/>
                </a:solidFill>
                <a:cs typeface="Aharoni" pitchFamily="2" charset="-79"/>
              </a:rPr>
              <a:t>17000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t-BR" b="1" dirty="0" smtClean="0">
                <a:solidFill>
                  <a:prstClr val="black"/>
                </a:solidFill>
                <a:cs typeface="Aharoni" pitchFamily="2" charset="-79"/>
              </a:rPr>
              <a:t>unidades </a:t>
            </a:r>
            <a:r>
              <a:rPr lang="pt-BR" b="1" dirty="0">
                <a:solidFill>
                  <a:prstClr val="black"/>
                </a:solidFill>
                <a:cs typeface="Aharoni" pitchFamily="2" charset="-79"/>
              </a:rPr>
              <a:t>de </a:t>
            </a:r>
            <a:r>
              <a:rPr lang="pt-BR" b="1" dirty="0" smtClean="0">
                <a:solidFill>
                  <a:prstClr val="black"/>
                </a:solidFill>
                <a:cs typeface="Aharoni" pitchFamily="2" charset="-79"/>
              </a:rPr>
              <a:t>saúde: 22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t-BR" b="1" dirty="0" smtClean="0">
                <a:solidFill>
                  <a:prstClr val="black"/>
                </a:solidFill>
                <a:cs typeface="Aharoni" pitchFamily="2" charset="-79"/>
              </a:rPr>
              <a:t>Apoio: NASF,  UPA </a:t>
            </a:r>
            <a:r>
              <a:rPr lang="pt-BR" b="1" dirty="0">
                <a:solidFill>
                  <a:prstClr val="black"/>
                </a:solidFill>
                <a:cs typeface="Aharoni" pitchFamily="2" charset="-79"/>
              </a:rPr>
              <a:t>, </a:t>
            </a:r>
            <a:r>
              <a:rPr lang="pt-BR" b="1" dirty="0" smtClean="0">
                <a:solidFill>
                  <a:prstClr val="black"/>
                </a:solidFill>
                <a:cs typeface="Aharoni" pitchFamily="2" charset="-79"/>
              </a:rPr>
              <a:t>CEO</a:t>
            </a:r>
            <a:r>
              <a:rPr lang="pt-BR" b="1" dirty="0">
                <a:solidFill>
                  <a:prstClr val="black"/>
                </a:solidFill>
                <a:cs typeface="Aharoni" pitchFamily="2" charset="-79"/>
              </a:rPr>
              <a:t>, Hospital Municipal , Centro de Atenção as Gravidas e Crianças de Risco , </a:t>
            </a:r>
            <a:r>
              <a:rPr lang="pt-BR" b="1" dirty="0" err="1" smtClean="0">
                <a:solidFill>
                  <a:prstClr val="black"/>
                </a:solidFill>
                <a:cs typeface="Aharoni" pitchFamily="2" charset="-79"/>
              </a:rPr>
              <a:t>cAPS</a:t>
            </a:r>
            <a:r>
              <a:rPr lang="pt-BR" b="1" dirty="0">
                <a:solidFill>
                  <a:prstClr val="black"/>
                </a:solidFill>
                <a:cs typeface="Aharoni" pitchFamily="2" charset="-79"/>
              </a:rPr>
              <a:t>, entre outras </a:t>
            </a:r>
            <a:r>
              <a:rPr lang="pt-BR" dirty="0">
                <a:solidFill>
                  <a:prstClr val="black"/>
                </a:solidFill>
                <a:cs typeface="Aharoni" pitchFamily="2" charset="-79"/>
              </a:rPr>
              <a:t>. </a:t>
            </a:r>
            <a:endParaRPr lang="pt-BR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b="1" dirty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t-BR" dirty="0">
              <a:solidFill>
                <a:prstClr val="black"/>
              </a:solidFill>
              <a:cs typeface="Aharoni" pitchFamily="2" charset="-79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735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386367"/>
            <a:ext cx="8791575" cy="1828800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Resultados: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Metas  de </a:t>
            </a:r>
            <a:r>
              <a:rPr lang="pt-BR" sz="32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alcançadas </a:t>
            </a:r>
            <a:r>
              <a:rPr lang="pt-B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</a:t>
            </a:r>
            <a:r>
              <a:rPr lang="pt-B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nos objetivos 3,4 e 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943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67836" y="347729"/>
            <a:ext cx="9259509" cy="6297769"/>
          </a:xfrm>
        </p:spPr>
        <p:txBody>
          <a:bodyPr>
            <a:normAutofit fontScale="9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b="1" dirty="0" smtClean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DISCUSSÃO</a:t>
            </a:r>
            <a:br>
              <a:rPr lang="pt-BR" sz="3200" b="1" dirty="0" smtClean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</a:b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300" dirty="0">
                <a:solidFill>
                  <a:schemeClr val="bg1"/>
                </a:solidFill>
                <a:latin typeface="Algerian" panose="04020705040A02060702" pitchFamily="82" charset="0"/>
              </a:rPr>
              <a:t>Importância da intervenção para </a:t>
            </a:r>
            <a:r>
              <a:rPr lang="pt-BR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EQUIPE: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pt-BR" sz="2400" b="1" dirty="0" smtClean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/>
            </a:r>
            <a:br>
              <a:rPr lang="pt-BR" sz="2400" b="1" dirty="0" smtClean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</a:br>
            <a:r>
              <a:rPr lang="pt-BR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odemos </a:t>
            </a: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atuar de forma mais integrada, o médico, o enfermeiro, técnicas de enfermagem, recepcionista, ACS e </a:t>
            </a: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dentista, e funcionar como um verdadeiro equipe cada um com sua função.</a:t>
            </a:r>
            <a:b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Logramos a maior participação do atendimento odontológico no acompanhamento de gravidas e puérperas.</a:t>
            </a:r>
            <a:b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intervenção contribuiu para a revisão das atribuições do equipe viabilizando a atenção mais qualificada  </a:t>
            </a:r>
            <a:r>
              <a:rPr lang="pt-BR" sz="2000" dirty="0" smtClean="0"/>
              <a:t> </a:t>
            </a: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6000" cap="none" dirty="0">
                <a:solidFill>
                  <a:schemeClr val="bg1"/>
                </a:solidFill>
              </a:rPr>
              <a:t/>
            </a:r>
            <a:br>
              <a:rPr lang="pt-BR" sz="6000" cap="none" dirty="0">
                <a:solidFill>
                  <a:schemeClr val="bg1"/>
                </a:solidFill>
              </a:rPr>
            </a:br>
            <a:endParaRPr lang="pt-BR" cap="non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60514" y="2562896"/>
            <a:ext cx="9366831" cy="2694904"/>
          </a:xfrm>
        </p:spPr>
        <p:txBody>
          <a:bodyPr>
            <a:normAutofit/>
          </a:bodyPr>
          <a:lstStyle/>
          <a:p>
            <a:pPr algn="just"/>
            <a:endParaRPr lang="pt-BR" sz="96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cap="none" dirty="0">
              <a:solidFill>
                <a:schemeClr val="bg1"/>
              </a:solidFill>
            </a:endParaRPr>
          </a:p>
          <a:p>
            <a:endParaRPr lang="pt-BR" cap="none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00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67836" y="347730"/>
            <a:ext cx="9259509" cy="3683357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 smtClean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DISCUSSÃO</a:t>
            </a:r>
            <a:br>
              <a:rPr lang="pt-BR" sz="3200" b="1" dirty="0" smtClean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</a:br>
            <a:r>
              <a:rPr lang="pt-BR" sz="3200" b="1" dirty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/>
            </a:r>
            <a:br>
              <a:rPr lang="pt-BR" sz="3200" b="1" dirty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</a:b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Importância da intervenção para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ial" panose="020B0604020202020204" pitchFamily="34" charset="0"/>
              </a:rPr>
              <a:t>SERVIÇO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6000" cap="none" dirty="0">
                <a:solidFill>
                  <a:schemeClr val="bg1"/>
                </a:solidFill>
              </a:rPr>
              <a:t/>
            </a:r>
            <a:br>
              <a:rPr lang="pt-BR" sz="6000" cap="none" dirty="0">
                <a:solidFill>
                  <a:schemeClr val="bg1"/>
                </a:solidFill>
              </a:rPr>
            </a:br>
            <a:endParaRPr lang="pt-BR" cap="non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60514" y="2562896"/>
            <a:ext cx="9366831" cy="269490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96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 </a:t>
            </a:r>
            <a:r>
              <a:rPr lang="pt-BR" sz="96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sido   incorporada   à rotina   de serviço, para isso vamos   ampliar    o trabalho   conscientizando   a comunidade   em relação   a   necessidade   de priorização   da   atenção   das   grávidas   e </a:t>
            </a:r>
            <a:r>
              <a:rPr lang="pt-BR" sz="96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puérperas   </a:t>
            </a:r>
            <a:r>
              <a:rPr lang="pt-BR" sz="96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  especial   as   de   alto   risco, para melhorar nosso trabalho pretendemos fazer uma Inter consulta entre a obstetra do município e os médicos dos postos de saúde assim faríamos um acompanhamento de mais </a:t>
            </a:r>
            <a:r>
              <a:rPr lang="pt-BR" sz="96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qualidade.</a:t>
            </a:r>
          </a:p>
          <a:p>
            <a:pPr algn="just"/>
            <a:endParaRPr lang="pt-BR" sz="96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cap="none" dirty="0">
              <a:solidFill>
                <a:schemeClr val="bg1"/>
              </a:solidFill>
            </a:endParaRPr>
          </a:p>
          <a:p>
            <a:endParaRPr lang="pt-BR" cap="none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86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67836" y="347730"/>
            <a:ext cx="9259509" cy="5267459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 smtClean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DISCUSSÃO</a:t>
            </a:r>
            <a:br>
              <a:rPr lang="pt-BR" sz="3200" b="1" dirty="0" smtClean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</a:br>
            <a:r>
              <a:rPr lang="pt-BR" sz="3200" b="1" dirty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/>
            </a:r>
            <a:br>
              <a:rPr lang="pt-BR" sz="3200" b="1" dirty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</a:b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Importância da intervenção para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ial" panose="020B0604020202020204" pitchFamily="34" charset="0"/>
              </a:rPr>
              <a:t>COMUNIDADE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</a:t>
            </a: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portância </a:t>
            </a: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significativa porque </a:t>
            </a: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pela </a:t>
            </a: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primeira vez demostraram satisfação com a  prioridade não só no atendimento medico, </a:t>
            </a: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 </a:t>
            </a: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também com os exames, vacinação entre ouros </a:t>
            </a: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serviços oferecidos</a:t>
            </a: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b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Fortalecimento dos  vinculo entre os usuárias e os professionais, além da vitória significativa pelo apoio significativo dos lideres da comunidade como nunca antes.  </a:t>
            </a:r>
          </a:p>
        </p:txBody>
      </p:sp>
    </p:spTree>
    <p:extLst>
      <p:ext uri="{BB962C8B-B14F-4D97-AF65-F5344CB8AC3E}">
        <p14:creationId xmlns:p14="http://schemas.microsoft.com/office/powerpoint/2010/main" val="39000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28789"/>
            <a:ext cx="8791575" cy="4005330"/>
          </a:xfrm>
        </p:spPr>
        <p:txBody>
          <a:bodyPr>
            <a:normAutofit/>
          </a:bodyPr>
          <a:lstStyle/>
          <a:p>
            <a:pPr algn="just"/>
            <a:r>
              <a:rPr lang="pt-BR" sz="2700" dirty="0">
                <a:solidFill>
                  <a:schemeClr val="bg1"/>
                </a:solidFill>
                <a:latin typeface="Algerian" panose="04020705040A02060702" pitchFamily="82" charset="0"/>
              </a:rPr>
              <a:t>Reflexão crítica sobre o processo pessoal de aprendizagem</a:t>
            </a:r>
            <a:r>
              <a:rPr lang="pt-BR" sz="27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:</a:t>
            </a:r>
            <a:br>
              <a:rPr lang="pt-BR" sz="2700" dirty="0" smtClean="0">
                <a:solidFill>
                  <a:schemeClr val="bg1"/>
                </a:solidFill>
                <a:latin typeface="Algerian" panose="04020705040A02060702" pitchFamily="82" charset="0"/>
              </a:rPr>
            </a:br>
            <a:r>
              <a:rPr lang="pt-BR" sz="2700" dirty="0">
                <a:solidFill>
                  <a:schemeClr val="bg1"/>
                </a:solidFill>
                <a:latin typeface="Algerian" panose="04020705040A02060702" pitchFamily="82" charset="0"/>
              </a:rPr>
              <a:t/>
            </a:r>
            <a:br>
              <a:rPr lang="pt-BR" sz="27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 desenvolvimento de </a:t>
            </a: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meu trabalho no curso em relação a minhas expectativas iniciais foram superados porque começamos com poucas grávidas assim como puérperas e foram aumentando pouco a pouco até </a:t>
            </a: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lograr 100%.  </a:t>
            </a:r>
            <a: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3593206"/>
            <a:ext cx="8791575" cy="2578994"/>
          </a:xfrm>
        </p:spPr>
        <p:txBody>
          <a:bodyPr>
            <a:normAutofit/>
          </a:bodyPr>
          <a:lstStyle/>
          <a:p>
            <a:pPr algn="just"/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significado do curso para minha </a:t>
            </a: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prática </a:t>
            </a: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profissional foi ótima já que </a:t>
            </a:r>
            <a:r>
              <a:rPr lang="pt-BR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compartilhamos </a:t>
            </a:r>
            <a:r>
              <a:rPr lang="pt-BR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experiências tanto com a equipe como com a população.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219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72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Obrigado.</a:t>
            </a:r>
            <a:endParaRPr lang="pt-BR" sz="72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2853" y="3022142"/>
            <a:ext cx="4139952" cy="3455043"/>
          </a:xfrm>
          <a:prstGeom prst="rect">
            <a:avLst/>
          </a:prstGeom>
          <a:noFill/>
        </p:spPr>
      </p:pic>
      <p:pic>
        <p:nvPicPr>
          <p:cNvPr id="5" name="Imagem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059628" y="4342272"/>
            <a:ext cx="2761084" cy="2186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0292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360609"/>
            <a:ext cx="8791575" cy="1584101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MUNICIPIO  MACAIBA </a:t>
            </a:r>
            <a:endParaRPr lang="pt-BR" sz="36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1792">
            <a:off x="5821111" y="2794715"/>
            <a:ext cx="5152089" cy="367859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657" y="2099256"/>
            <a:ext cx="4366273" cy="336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4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54453" y="708338"/>
            <a:ext cx="8791575" cy="1197735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189408"/>
            <a:ext cx="8791575" cy="298789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Tradicional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01 Equipe Saúde da família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População </a:t>
            </a:r>
            <a:r>
              <a:rPr lang="pt-B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3124 </a:t>
            </a: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pessoas: /Rural.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Temos cadastrados </a:t>
            </a:r>
            <a:r>
              <a:rPr lang="pt-B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41 </a:t>
            </a: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gestantes e </a:t>
            </a:r>
            <a:r>
              <a:rPr lang="pt-B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29 puérperas</a:t>
            </a:r>
            <a:endParaRPr lang="pt-B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 Saúde Bucal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Temos NASF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Difícil acesso para usuários da zona rural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965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4604" y="321973"/>
            <a:ext cx="8791575" cy="1957588"/>
          </a:xfrm>
        </p:spPr>
        <p:txBody>
          <a:bodyPr>
            <a:normAutofit/>
          </a:bodyPr>
          <a:lstStyle/>
          <a:p>
            <a:pPr algn="ctr"/>
            <a:r>
              <a:rPr lang="pt-BR" sz="4000" u="sng" dirty="0">
                <a:solidFill>
                  <a:schemeClr val="bg1"/>
                </a:solidFill>
              </a:rPr>
              <a:t>Antes da intervenção</a:t>
            </a:r>
            <a:r>
              <a:rPr lang="pt-BR" sz="4000" dirty="0">
                <a:solidFill>
                  <a:schemeClr val="bg1"/>
                </a:solidFill>
              </a:rPr>
              <a:t>: </a:t>
            </a:r>
            <a:br>
              <a:rPr lang="pt-BR" sz="4000" dirty="0">
                <a:solidFill>
                  <a:schemeClr val="bg1"/>
                </a:solidFill>
              </a:rPr>
            </a:b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382592"/>
            <a:ext cx="8791575" cy="3786388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solidFill>
                  <a:schemeClr val="bg1"/>
                </a:solidFill>
              </a:rPr>
              <a:t>Alguns indicadores de qualidade que se encontram baixos é possível promover melhorias em cada uns deles. Já a partir deste relatório se pode visualizar o desenvolvimento alcançado pelo pensamento médico durante um </a:t>
            </a:r>
            <a:r>
              <a:rPr lang="pt-BR" sz="2400" dirty="0" smtClean="0">
                <a:solidFill>
                  <a:schemeClr val="bg1"/>
                </a:solidFill>
              </a:rPr>
              <a:t>período  </a:t>
            </a:r>
            <a:r>
              <a:rPr lang="pt-BR" sz="2400" dirty="0">
                <a:solidFill>
                  <a:schemeClr val="bg1"/>
                </a:solidFill>
              </a:rPr>
              <a:t>de trabalho em uma unidade de saúde enfrentado </a:t>
            </a:r>
            <a:r>
              <a:rPr lang="pt-BR" sz="2400" dirty="0" smtClean="0">
                <a:solidFill>
                  <a:schemeClr val="bg1"/>
                </a:solidFill>
              </a:rPr>
              <a:t>cada um  dos </a:t>
            </a:r>
            <a:r>
              <a:rPr lang="pt-BR" sz="2400" dirty="0">
                <a:solidFill>
                  <a:schemeClr val="bg1"/>
                </a:solidFill>
              </a:rPr>
              <a:t>problemas diários e dando solução </a:t>
            </a:r>
            <a:r>
              <a:rPr lang="pt-BR" sz="2400" dirty="0" smtClean="0">
                <a:solidFill>
                  <a:schemeClr val="bg1"/>
                </a:solidFill>
              </a:rPr>
              <a:t>para </a:t>
            </a:r>
            <a:r>
              <a:rPr lang="pt-BR" sz="2400" dirty="0">
                <a:solidFill>
                  <a:schemeClr val="bg1"/>
                </a:solidFill>
              </a:rPr>
              <a:t>eles.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8692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566671"/>
            <a:ext cx="8791575" cy="1584102"/>
          </a:xfrm>
        </p:spPr>
        <p:txBody>
          <a:bodyPr>
            <a:normAutofit/>
          </a:bodyPr>
          <a:lstStyle/>
          <a:p>
            <a:pPr algn="ctr"/>
            <a:r>
              <a:rPr lang="pt-BR" b="1" u="sng" dirty="0">
                <a:solidFill>
                  <a:srgbClr val="FF0000"/>
                </a:solidFill>
                <a:latin typeface="Algerian" panose="04020705040A02060702" pitchFamily="82" charset="0"/>
              </a:rPr>
              <a:t>Objetivo </a:t>
            </a:r>
            <a:r>
              <a:rPr lang="pt-BR" b="1" u="sng" dirty="0" smtClean="0">
                <a:solidFill>
                  <a:srgbClr val="FF0000"/>
                </a:solidFill>
                <a:latin typeface="Algerian" panose="04020705040A02060702" pitchFamily="82" charset="0"/>
              </a:rPr>
              <a:t>geral:</a:t>
            </a:r>
            <a:endParaRPr lang="pt-BR" dirty="0"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3477295"/>
            <a:ext cx="8791575" cy="2730321"/>
          </a:xfrm>
        </p:spPr>
        <p:txBody>
          <a:bodyPr/>
          <a:lstStyle/>
          <a:p>
            <a:pPr marL="514350" indent="-514350"/>
            <a:r>
              <a:rPr lang="pt-PT" sz="2800" b="1" i="1" dirty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Melhor a Atenção à Saúde das </a:t>
            </a:r>
            <a:r>
              <a:rPr lang="pt-PT" sz="2800" b="1" i="1" dirty="0" smtClean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gestantes  </a:t>
            </a:r>
            <a:r>
              <a:rPr lang="pt-PT" sz="2800" b="1" i="1" dirty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e </a:t>
            </a:r>
          </a:p>
          <a:p>
            <a:pPr marL="514350" indent="-514350"/>
            <a:r>
              <a:rPr lang="pt-PT" sz="2800" b="1" i="1" dirty="0" smtClean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puèrperas </a:t>
            </a:r>
            <a:r>
              <a:rPr lang="pt-PT" sz="2800" b="1" i="1" dirty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na UBS </a:t>
            </a:r>
            <a:r>
              <a:rPr lang="pt-PT" sz="2800" b="1" i="1" dirty="0" smtClean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SHALOM, Macaíba/RN</a:t>
            </a:r>
            <a:endParaRPr lang="pt-BR" sz="2800" i="1" dirty="0">
              <a:latin typeface="Algerian" panose="04020705040A02060702" pitchFamily="82" charset="0"/>
              <a:cs typeface="Arial" panose="020B0604020202020204" pitchFamily="34" charset="0"/>
            </a:endParaRPr>
          </a:p>
          <a:p>
            <a:pPr marL="514350" indent="-51435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22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041288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Metodologia: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537137"/>
            <a:ext cx="10060203" cy="3438659"/>
          </a:xfrm>
        </p:spPr>
        <p:txBody>
          <a:bodyPr>
            <a:normAutofit/>
          </a:bodyPr>
          <a:lstStyle/>
          <a:p>
            <a:pPr marL="82296"/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 ações foram desenvolvidas nos seguintes eixos: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Monitoramento e avaliação.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Organização e gestão do serviço.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Engajamento público.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Qualificação da prática clínica.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547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7635" y="-281434"/>
            <a:ext cx="8791575" cy="238760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Metodologia/Ações: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537138"/>
            <a:ext cx="8791575" cy="3567448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Intervenção: 3 </a:t>
            </a: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meses.</a:t>
            </a:r>
          </a:p>
          <a:p>
            <a:r>
              <a:rPr lang="pt-B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População </a:t>
            </a:r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alvo: Estimativa de </a:t>
            </a:r>
            <a:r>
              <a:rPr lang="pt-B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3124</a:t>
            </a:r>
            <a:endParaRPr lang="pt-B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Cadastro da população alvo.</a:t>
            </a:r>
          </a:p>
          <a:p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Atendimento individual na UBS e visita domiciliar.</a:t>
            </a:r>
          </a:p>
          <a:p>
            <a:r>
              <a:rPr lang="pt-B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Qualificação/treinamento da </a:t>
            </a:r>
            <a:r>
              <a:rPr lang="pt-B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equipe.</a:t>
            </a:r>
            <a:endParaRPr lang="pt-B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428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580</TotalTime>
  <Words>997</Words>
  <Application>Microsoft Office PowerPoint</Application>
  <PresentationFormat>Widescreen</PresentationFormat>
  <Paragraphs>123</Paragraphs>
  <Slides>35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3" baseType="lpstr">
      <vt:lpstr>Aharoni</vt:lpstr>
      <vt:lpstr>Algerian</vt:lpstr>
      <vt:lpstr>Arial</vt:lpstr>
      <vt:lpstr>Times New Roman</vt:lpstr>
      <vt:lpstr>Trebuchet MS</vt:lpstr>
      <vt:lpstr>Tw Cen MT</vt:lpstr>
      <vt:lpstr>Wingdings</vt:lpstr>
      <vt:lpstr>Circuito</vt:lpstr>
      <vt:lpstr>UNIVERSIDADE ABERTA DO SUS UNIVERSIDADE FEDERAL DE PELOTAS Especialização em Saúde da Família Modalidade a Distância Turma 8. </vt:lpstr>
      <vt:lpstr>INTRODUÇÃO</vt:lpstr>
      <vt:lpstr>INTRODUÇÃO</vt:lpstr>
      <vt:lpstr>MUNICIPIO  MACAIBA </vt:lpstr>
      <vt:lpstr>INTRODUÇÃO</vt:lpstr>
      <vt:lpstr>Antes da intervenção:  </vt:lpstr>
      <vt:lpstr>Objetivo geral:</vt:lpstr>
      <vt:lpstr>Metodologia:</vt:lpstr>
      <vt:lpstr>Metodologia/Ações:</vt:lpstr>
      <vt:lpstr>Metodologia/Ações:  Monitoramento e avaliação</vt:lpstr>
      <vt:lpstr>Metodologia/Ações:   Organização e gestão do serviço: </vt:lpstr>
      <vt:lpstr>Metodologia/Ações: </vt:lpstr>
      <vt:lpstr>Logística:</vt:lpstr>
      <vt:lpstr>OBJETIVOS ESPECÍFICOS/METAS:</vt:lpstr>
      <vt:lpstr>Resultado 87,2%:  Cobertura do programa de atenção á grávidas   </vt:lpstr>
      <vt:lpstr>Dificuldades na meta de cobertura:</vt:lpstr>
      <vt:lpstr>Objetivo 2. Melhorar a qualidade da atenção ao pré-natal e puerpério realizado na Unidade Meta 2.1: Garantir a 100% das gestantes o ingresso no Programa de Pré-Natal no primeiro trimestre de gestação. </vt:lpstr>
      <vt:lpstr>Meta 2.5: Garantir a 100% das gestantes a prescrição de sulfato ferroso e ácido fólico conforme protocolo. </vt:lpstr>
      <vt:lpstr>Resultado:</vt:lpstr>
      <vt:lpstr>Objetivo 3. Melhorar a adesão ao pré-natal Meta 3.1: Realizar busca ativa de 100% das gestantes faltosas às consultas de pré-natal  resultados: Metas de alcançada ao 100% nos objetivos 3    </vt:lpstr>
      <vt:lpstr>  Objetivo 4 - Melhorar o registro do programa de pré-natal e puerpério  Meta 4.1: Manter registro na ficha de acompanhamento/espelho de pré-natal em 100% das gestantes.   </vt:lpstr>
      <vt:lpstr>Objetivo 5- Realizar avaliação de risco Meta 5.1: Avaliar risco gestacional em 100% das gestantes.  Objetivo 6. Promover a saúde no pré-natal Meta 6.1: Garantir a 100% das gestantes orientação nutricional durante a gestação.  </vt:lpstr>
      <vt:lpstr>Meta 6.2: Promover o aleitamento materno junto a 100% das gestantes.  </vt:lpstr>
      <vt:lpstr>Resultados:</vt:lpstr>
      <vt:lpstr>Objetivo 1 - Ampliar a cobertura da atenção a puérperas.  Meta 1.1 - Garantir a 100% das puérperas cadastradas no programa de Pré-Natal e Puerpério da Unidade de Saúde consulta puerperal antes dos 42 dias após o parto.   </vt:lpstr>
      <vt:lpstr>Objetivo 2 - Melhorar a qualidade da atenção às puérperas na Unidade de Saúde.    Meta 2.1: Examinar as mamas em 100% das puérperas cadastradas no Programa.   Meta 2.2: Examinar o abdome em 100% das puérperas cadastradas no Programa. </vt:lpstr>
      <vt:lpstr>Resultados:</vt:lpstr>
      <vt:lpstr>Objetivo 3. Melhorar a adesão das mães ao puerpério Meta 3.1: Realizar busca ativa em 100% das puérperas que não realizaram a consulta de puerpério até 30 dias após o parto.  OBJETIVO 4. Melhorar o registro das informações Meta 4.1: Manter registro na ficha de acompanhamento do Programa 100% das puérperas .   </vt:lpstr>
      <vt:lpstr>Objetivo 5. Promover a saúde das puérperas Meta 5.1: Orientar 100% das puérperas cadastradas no Programa sobre os cuidados do recém-nascido  Meta 5.2: Orientar 100% das puérperas cadastradas no Programa sobre aleitamento materno exclusivo  Meta 5.3: Orientar 100% das puérperas cadastradas no Programa sobre planejamento familiar.  </vt:lpstr>
      <vt:lpstr>Resultados:</vt:lpstr>
      <vt:lpstr>DISCUSSÃO   Importância da intervenção para EQUIPE:  Podemos atuar de forma mais integrada, o médico, o enfermeiro, técnicas de enfermagem, recepcionista, ACS e dentista, e funcionar como um verdadeiro equipe cada um com sua função.  Logramos a maior participação do atendimento odontológico no acompanhamento de gravidas e puérperas.  A intervenção contribuiu para a revisão das atribuições do equipe viabilizando a atenção mais qualificada        </vt:lpstr>
      <vt:lpstr>DISCUSSÃO   Importância da intervenção para SERVIÇO   </vt:lpstr>
      <vt:lpstr>DISCUSSÃO   Importância da intervenção para COMUNIDADE  Importância significativa porque pela primeira vez demostraram satisfação com a  prioridade não só no atendimento medico, mas também com os exames, vacinação entre ouros serviços oferecidos.  Fortalecimento dos  vinculo entre os usuárias e os professionais, além da vitória significativa pelo apoio significativo dos lideres da comunidade como nunca antes.  </vt:lpstr>
      <vt:lpstr>Reflexão crítica sobre o processo pessoal de aprendizagem:  O desenvolvimento de meu trabalho no curso em relação a minhas expectativas iniciais foram superados porque começamos com poucas grávidas assim como puérperas e foram aumentando pouco a pouco até lograr 100%.    </vt:lpstr>
      <vt:lpstr>Obrigado.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FUJIOKA</dc:creator>
  <cp:lastModifiedBy>FUJIOKA</cp:lastModifiedBy>
  <cp:revision>46</cp:revision>
  <dcterms:created xsi:type="dcterms:W3CDTF">2015-09-07T13:49:23Z</dcterms:created>
  <dcterms:modified xsi:type="dcterms:W3CDTF">2015-09-16T00:17:40Z</dcterms:modified>
</cp:coreProperties>
</file>