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Override5.xml" ContentType="application/vnd.openxmlformats-officedocument.themeOverr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heme/themeOverride3.xml" ContentType="application/vnd.openxmlformats-officedocument.themeOverr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Override6.xml" ContentType="application/vnd.openxmlformats-officedocument.themeOverr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theme/themeOverride4.xml" ContentType="application/vnd.openxmlformats-officedocument.themeOverr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6"/>
  </p:notesMasterIdLst>
  <p:sldIdLst>
    <p:sldId id="279" r:id="rId2"/>
    <p:sldId id="258" r:id="rId3"/>
    <p:sldId id="276" r:id="rId4"/>
    <p:sldId id="277" r:id="rId5"/>
    <p:sldId id="259" r:id="rId6"/>
    <p:sldId id="260" r:id="rId7"/>
    <p:sldId id="261" r:id="rId8"/>
    <p:sldId id="280" r:id="rId9"/>
    <p:sldId id="266" r:id="rId10"/>
    <p:sldId id="262" r:id="rId11"/>
    <p:sldId id="281" r:id="rId12"/>
    <p:sldId id="282" r:id="rId13"/>
    <p:sldId id="283" r:id="rId14"/>
    <p:sldId id="273" r:id="rId15"/>
    <p:sldId id="263" r:id="rId16"/>
    <p:sldId id="284" r:id="rId17"/>
    <p:sldId id="268" r:id="rId18"/>
    <p:sldId id="264" r:id="rId19"/>
    <p:sldId id="265" r:id="rId20"/>
    <p:sldId id="285" r:id="rId21"/>
    <p:sldId id="270" r:id="rId22"/>
    <p:sldId id="274" r:id="rId23"/>
    <p:sldId id="275" r:id="rId24"/>
    <p:sldId id="278" r:id="rId25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074" autoAdjust="0"/>
    <p:restoredTop sz="94660"/>
  </p:normalViewPr>
  <p:slideViewPr>
    <p:cSldViewPr>
      <p:cViewPr varScale="1">
        <p:scale>
          <a:sx n="68" d="100"/>
          <a:sy n="68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Arist&#243;cles\Downloads\Aristocles%20semana%2011%20Planilha%20revisada%20por%20mim.xls" TargetMode="External"/><Relationship Id="rId1" Type="http://schemas.openxmlformats.org/officeDocument/2006/relationships/themeOverride" Target="../theme/themeOverride1.xm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rist&#243;cles\Downloads\Aristocles%20semana%2011%20Planilha%20revisada%20por%20mim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rist&#243;cles\Downloads\Aristocles%20semana%2011%20Planilha%20revisada%20por%20mim.xls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Arist&#243;cles\Downloads\Aristocles%20semana%2011%20Planilha%20revisada%20por%20mim.xls" TargetMode="External"/><Relationship Id="rId1" Type="http://schemas.openxmlformats.org/officeDocument/2006/relationships/themeOverride" Target="../theme/themeOverride2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Arist&#243;cles\Downloads\Aristocles%20semana%2011%20Planilha%20revisada%20por%20mim.xls" TargetMode="External"/><Relationship Id="rId1" Type="http://schemas.openxmlformats.org/officeDocument/2006/relationships/themeOverride" Target="../theme/themeOverride3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Arist&#243;cles\Downloads\Aristocles%20semana%2011%20Planilha%20revisada%20por%20mim.xls" TargetMode="External"/><Relationship Id="rId1" Type="http://schemas.openxmlformats.org/officeDocument/2006/relationships/themeOverride" Target="../theme/themeOverride4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Arist&#243;cles\Downloads\Aristocles%20semana%2011%20Planilha%20revisada%20por%20mim.xls" TargetMode="External"/><Relationship Id="rId1" Type="http://schemas.openxmlformats.org/officeDocument/2006/relationships/themeOverride" Target="../theme/themeOverride5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Arist&#243;cles\Downloads\Aristocles%20semana%2011%20Planilha%20revisada%20por%20mim.xls" TargetMode="External"/><Relationship Id="rId1" Type="http://schemas.openxmlformats.org/officeDocument/2006/relationships/themeOverride" Target="../theme/themeOverride6.xm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rist&#243;cles\Downloads\Aristocles%20semana%2011%20Planilha%20revisada%20por%20mim.xls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rist&#243;cles\Downloads\Aristocles%20semana%2011%20Planilha%20revisada%20por%20mim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18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7857007319478269"/>
          <c:y val="7.2325653013802296E-2"/>
          <c:w val="0.84188996114801362"/>
          <c:h val="0.62092066964139025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Indicadores!$C$7</c:f>
              <c:strCache>
                <c:ptCount val="1"/>
                <c:pt idx="0">
                  <c:v>Proporção de escolares examinados na escola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cat>
            <c:strRef>
              <c:f>Indicadores!$D$6:$F$6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Indicadores!$D$7:$F$7</c:f>
              <c:numCache>
                <c:formatCode>0.0%</c:formatCode>
                <c:ptCount val="3"/>
                <c:pt idx="0">
                  <c:v>0.77570093457944911</c:v>
                </c:pt>
                <c:pt idx="1">
                  <c:v>0.77570093457944911</c:v>
                </c:pt>
                <c:pt idx="2">
                  <c:v>0.79439252336448662</c:v>
                </c:pt>
              </c:numCache>
            </c:numRef>
          </c:val>
        </c:ser>
        <c:axId val="69597440"/>
        <c:axId val="69888640"/>
      </c:barChart>
      <c:catAx>
        <c:axId val="69597440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9888640"/>
        <c:crosses val="autoZero"/>
        <c:auto val="1"/>
        <c:lblAlgn val="ctr"/>
        <c:lblOffset val="100"/>
      </c:catAx>
      <c:valAx>
        <c:axId val="69888640"/>
        <c:scaling>
          <c:orientation val="minMax"/>
          <c:max val="1"/>
          <c:min val="0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9597440"/>
        <c:crosses val="autoZero"/>
        <c:crossBetween val="between"/>
        <c:majorUnit val="0.2"/>
        <c:minorUnit val="4.0000000000000112E-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18"/>
  <c:chart>
    <c:autoTitleDeleted val="1"/>
    <c:plotArea>
      <c:layout>
        <c:manualLayout>
          <c:layoutTarget val="inner"/>
          <c:xMode val="edge"/>
          <c:yMode val="edge"/>
          <c:x val="0.11693559898681624"/>
          <c:y val="0.21093790233212206"/>
          <c:w val="0.84677502714591046"/>
          <c:h val="0.66797002405171768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Indicadores!$C$69</c:f>
              <c:strCache>
                <c:ptCount val="1"/>
                <c:pt idx="0">
                  <c:v>Proporção de escolares com orientações sobre dieta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cat>
            <c:strRef>
              <c:f>Indicadores!$D$68:$F$68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Indicadores!$D$69:$F$69</c:f>
              <c:numCache>
                <c:formatCode>0.0%</c:formatCode>
                <c:ptCount val="3"/>
                <c:pt idx="0">
                  <c:v>0.74766355140186913</c:v>
                </c:pt>
                <c:pt idx="1">
                  <c:v>0.74766355140186913</c:v>
                </c:pt>
                <c:pt idx="2">
                  <c:v>0.76635514018691586</c:v>
                </c:pt>
              </c:numCache>
            </c:numRef>
          </c:val>
        </c:ser>
        <c:axId val="63129088"/>
        <c:axId val="63130624"/>
      </c:barChart>
      <c:catAx>
        <c:axId val="63129088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3130624"/>
        <c:crosses val="autoZero"/>
        <c:auto val="1"/>
        <c:lblAlgn val="ctr"/>
        <c:lblOffset val="100"/>
      </c:catAx>
      <c:valAx>
        <c:axId val="63130624"/>
        <c:scaling>
          <c:orientation val="minMax"/>
          <c:max val="1"/>
          <c:min val="0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3129088"/>
        <c:crosses val="autoZero"/>
        <c:crossBetween val="between"/>
        <c:majorUnit val="0.2"/>
        <c:minorUnit val="4.0000000000000022E-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18"/>
  <c:chart>
    <c:autoTitleDeleted val="1"/>
    <c:plotArea>
      <c:layout>
        <c:manualLayout>
          <c:layoutTarget val="inner"/>
          <c:xMode val="edge"/>
          <c:yMode val="edge"/>
          <c:x val="0.14326930680870409"/>
          <c:y val="0.25364555100901276"/>
          <c:w val="0.84188996114801362"/>
          <c:h val="0.51838235294117652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Indicadores!$C$13</c:f>
              <c:strCache>
                <c:ptCount val="1"/>
                <c:pt idx="0">
                  <c:v>Proporção de escolares moradores da área de abrangência da unidade de saúde com primeira consulta odontológica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cat>
            <c:strRef>
              <c:f>Indicadores!$D$12:$F$12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Indicadores!$D$13:$F$13</c:f>
              <c:numCache>
                <c:formatCode>0.0%</c:formatCode>
                <c:ptCount val="3"/>
                <c:pt idx="0">
                  <c:v>1</c:v>
                </c:pt>
                <c:pt idx="1">
                  <c:v>1</c:v>
                </c:pt>
                <c:pt idx="2">
                  <c:v>0.4642857142857143</c:v>
                </c:pt>
              </c:numCache>
            </c:numRef>
          </c:val>
        </c:ser>
        <c:axId val="86751104"/>
        <c:axId val="96059776"/>
      </c:barChart>
      <c:catAx>
        <c:axId val="86751104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96059776"/>
        <c:crosses val="autoZero"/>
        <c:auto val="1"/>
        <c:lblAlgn val="ctr"/>
        <c:lblOffset val="100"/>
      </c:catAx>
      <c:valAx>
        <c:axId val="96059776"/>
        <c:scaling>
          <c:orientation val="minMax"/>
          <c:max val="1"/>
          <c:min val="0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86751104"/>
        <c:crosses val="autoZero"/>
        <c:crossBetween val="between"/>
        <c:majorUnit val="0.2"/>
        <c:minorUnit val="4.0000000000000112E-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18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22321220265591621"/>
          <c:y val="0.10320458831031112"/>
          <c:w val="0.84489880111887039"/>
          <c:h val="0.59927903471738686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Indicadores!$C$19</c:f>
              <c:strCache>
                <c:ptCount val="1"/>
                <c:pt idx="0">
                  <c:v>Proporção de escolares de alto risco com primeira consulta odontológica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cat>
            <c:strRef>
              <c:f>Indicadores!$D$18:$F$18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Indicadores!$D$19:$F$19</c:f>
              <c:numCache>
                <c:formatCode>0.0%</c:formatCode>
                <c:ptCount val="3"/>
                <c:pt idx="0">
                  <c:v>5.8823529411764705E-2</c:v>
                </c:pt>
                <c:pt idx="1">
                  <c:v>5.5555555555555455E-2</c:v>
                </c:pt>
                <c:pt idx="2">
                  <c:v>0.33333333333333331</c:v>
                </c:pt>
              </c:numCache>
            </c:numRef>
          </c:val>
        </c:ser>
        <c:axId val="68356352"/>
        <c:axId val="68416256"/>
      </c:barChart>
      <c:catAx>
        <c:axId val="68356352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8416256"/>
        <c:crosses val="autoZero"/>
        <c:auto val="1"/>
        <c:lblAlgn val="ctr"/>
        <c:lblOffset val="100"/>
      </c:catAx>
      <c:valAx>
        <c:axId val="68416256"/>
        <c:scaling>
          <c:orientation val="minMax"/>
          <c:max val="1"/>
          <c:min val="0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8356352"/>
        <c:crosses val="autoZero"/>
        <c:crossBetween val="between"/>
        <c:majorUnit val="0.2"/>
        <c:minorUnit val="4.0000000000000022E-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18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1717194833480969"/>
          <c:y val="0.29699248120301142"/>
          <c:w val="0.84646631641871162"/>
          <c:h val="0.58270676691728684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Indicadores!$C$25</c:f>
              <c:strCache>
                <c:ptCount val="1"/>
                <c:pt idx="0">
                  <c:v>Proporção de escolares com escovação dental supervisionada com creme dental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cat>
            <c:strRef>
              <c:f>Indicadores!$D$24:$F$24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Indicadores!$D$25:$F$25</c:f>
              <c:numCache>
                <c:formatCode>0.0%</c:formatCode>
                <c:ptCount val="3"/>
                <c:pt idx="0">
                  <c:v>0.76635514018691586</c:v>
                </c:pt>
                <c:pt idx="1">
                  <c:v>0.76635514018691586</c:v>
                </c:pt>
                <c:pt idx="2">
                  <c:v>0.77570093457944944</c:v>
                </c:pt>
              </c:numCache>
            </c:numRef>
          </c:val>
        </c:ser>
        <c:axId val="68437120"/>
        <c:axId val="68439424"/>
      </c:barChart>
      <c:catAx>
        <c:axId val="68437120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8439424"/>
        <c:crosses val="autoZero"/>
        <c:auto val="1"/>
        <c:lblAlgn val="ctr"/>
        <c:lblOffset val="100"/>
      </c:catAx>
      <c:valAx>
        <c:axId val="68439424"/>
        <c:scaling>
          <c:orientation val="minMax"/>
          <c:max val="1"/>
          <c:min val="0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8437120"/>
        <c:crosses val="autoZero"/>
        <c:crossBetween val="between"/>
        <c:majorUnit val="0.2"/>
        <c:minorUnit val="4.0000000000000022E-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18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2291691674177399"/>
          <c:y val="0.29151344037102234"/>
          <c:w val="0.83958504147347879"/>
          <c:h val="0.59040696784003432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Indicadores!$C$31</c:f>
              <c:strCache>
                <c:ptCount val="1"/>
                <c:pt idx="0">
                  <c:v>Proporção de escolares de alto risco com aplicação de gel fluoretado com escova dental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cat>
            <c:strRef>
              <c:f>Indicadores!$D$30:$F$30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Indicadores!$D$31:$F$31</c:f>
              <c:numCache>
                <c:formatCode>0.0%</c:formatCode>
                <c:ptCount val="3"/>
                <c:pt idx="0">
                  <c:v>0.91304347826086962</c:v>
                </c:pt>
                <c:pt idx="1">
                  <c:v>0.96000000000000063</c:v>
                </c:pt>
                <c:pt idx="2">
                  <c:v>0.85714285714285765</c:v>
                </c:pt>
              </c:numCache>
            </c:numRef>
          </c:val>
        </c:ser>
        <c:axId val="75283456"/>
        <c:axId val="75352704"/>
      </c:barChart>
      <c:catAx>
        <c:axId val="75283456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5352704"/>
        <c:crosses val="autoZero"/>
        <c:auto val="1"/>
        <c:lblAlgn val="ctr"/>
        <c:lblOffset val="100"/>
      </c:catAx>
      <c:valAx>
        <c:axId val="75352704"/>
        <c:scaling>
          <c:orientation val="minMax"/>
          <c:max val="1"/>
          <c:min val="0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5283456"/>
        <c:crosses val="autoZero"/>
        <c:crossBetween val="between"/>
        <c:majorUnit val="0.2"/>
        <c:minorUnit val="4.0000000000000022E-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18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2207001658008752"/>
          <c:y val="0.20779315450193414"/>
          <c:w val="0.84188996114801362"/>
          <c:h val="0.57288425651996167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Indicadores!$C$37</c:f>
              <c:strCache>
                <c:ptCount val="1"/>
                <c:pt idx="0">
                  <c:v>Proporção de escolares com tratamento dentário concluído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cat>
            <c:multiLvlStrRef>
              <c:f>Indicadores!#REF!</c:f>
            </c:multiLvlStrRef>
          </c:cat>
          <c:val>
            <c:numRef>
              <c:f>Indicadores!$D$37:$F$37</c:f>
              <c:numCache>
                <c:formatCode>0.0%</c:formatCode>
                <c:ptCount val="3"/>
                <c:pt idx="0">
                  <c:v>1</c:v>
                </c:pt>
                <c:pt idx="1">
                  <c:v>1</c:v>
                </c:pt>
                <c:pt idx="2">
                  <c:v>0.92307692307692257</c:v>
                </c:pt>
              </c:numCache>
            </c:numRef>
          </c:val>
        </c:ser>
        <c:axId val="61611008"/>
        <c:axId val="61657856"/>
      </c:barChart>
      <c:catAx>
        <c:axId val="61611008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1657856"/>
        <c:crosses val="autoZero"/>
        <c:auto val="1"/>
        <c:lblAlgn val="ctr"/>
        <c:lblOffset val="100"/>
      </c:catAx>
      <c:valAx>
        <c:axId val="61657856"/>
        <c:scaling>
          <c:orientation val="minMax"/>
          <c:max val="1"/>
          <c:min val="0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1611008"/>
        <c:crosses val="autoZero"/>
        <c:crossBetween val="between"/>
        <c:majorUnit val="0.2"/>
        <c:minorUnit val="4.0000000000000022E-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18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2684360680127021"/>
          <c:y val="0.20307047516194171"/>
          <c:w val="0.84489880111887039"/>
          <c:h val="0.55157777645630812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Indicadores!$C$43</c:f>
              <c:strCache>
                <c:ptCount val="1"/>
                <c:pt idx="0">
                  <c:v>Proporção de buscas realizadas aos escolares encaminhados e que não compareceram para a primeira consulta odontológica programática.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cat>
            <c:strRef>
              <c:f>Indicadores!$D$42:$F$42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Indicadores!$D$43:$F$43</c:f>
              <c:numCache>
                <c:formatCode>0.0%</c:formatCode>
                <c:ptCount val="3"/>
                <c:pt idx="0">
                  <c:v>0.16666666666666666</c:v>
                </c:pt>
                <c:pt idx="1">
                  <c:v>0.37500000000000239</c:v>
                </c:pt>
                <c:pt idx="2">
                  <c:v>0</c:v>
                </c:pt>
              </c:numCache>
            </c:numRef>
          </c:val>
        </c:ser>
        <c:axId val="68437504"/>
        <c:axId val="69411200"/>
      </c:barChart>
      <c:catAx>
        <c:axId val="68437504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9411200"/>
        <c:crosses val="autoZero"/>
        <c:auto val="1"/>
        <c:lblAlgn val="ctr"/>
        <c:lblOffset val="100"/>
      </c:catAx>
      <c:valAx>
        <c:axId val="69411200"/>
        <c:scaling>
          <c:orientation val="minMax"/>
          <c:max val="1"/>
          <c:min val="0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8437504"/>
        <c:crosses val="autoZero"/>
        <c:crossBetween val="between"/>
        <c:majorUnit val="0.2"/>
        <c:minorUnit val="4.0000000000000022E-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18"/>
  <c:chart>
    <c:autoTitleDeleted val="1"/>
    <c:plotArea>
      <c:layout>
        <c:manualLayout>
          <c:layoutTarget val="inner"/>
          <c:xMode val="edge"/>
          <c:yMode val="edge"/>
          <c:x val="0.11740890688259108"/>
          <c:y val="0.37992964525105888"/>
          <c:w val="0.84615384615385236"/>
          <c:h val="0.50537811302262858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Indicadores!$C$49</c:f>
              <c:strCache>
                <c:ptCount val="1"/>
                <c:pt idx="0">
                  <c:v>Proporção de buscas realizadas aos escolares com primeira consulta odontológica programática faltosos às consultas subsequentes.    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cat>
            <c:strRef>
              <c:f>Indicadores!$D$48:$F$48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Indicadores!$D$49:$F$49</c:f>
              <c:numCache>
                <c:formatCode>0.0%</c:formatCode>
                <c:ptCount val="3"/>
                <c:pt idx="0">
                  <c:v>0.60000000000000064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axId val="63275392"/>
        <c:axId val="63276928"/>
      </c:barChart>
      <c:catAx>
        <c:axId val="63275392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3276928"/>
        <c:crosses val="autoZero"/>
        <c:auto val="1"/>
        <c:lblAlgn val="ctr"/>
        <c:lblOffset val="100"/>
      </c:catAx>
      <c:valAx>
        <c:axId val="63276928"/>
        <c:scaling>
          <c:orientation val="minMax"/>
          <c:max val="1"/>
          <c:min val="0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3275392"/>
        <c:crosses val="autoZero"/>
        <c:crossBetween val="between"/>
        <c:majorUnit val="0.2"/>
        <c:minorUnit val="4.0000000000000022E-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18"/>
  <c:chart>
    <c:autoTitleDeleted val="1"/>
    <c:plotArea>
      <c:layout>
        <c:manualLayout>
          <c:layoutTarget val="inner"/>
          <c:xMode val="edge"/>
          <c:yMode val="edge"/>
          <c:x val="0.1169355989868163"/>
          <c:y val="0.21093790233212231"/>
          <c:w val="0.84677502714591102"/>
          <c:h val="0.66797002405171813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Indicadores!$C$69</c:f>
              <c:strCache>
                <c:ptCount val="1"/>
                <c:pt idx="0">
                  <c:v>Proporção de escolares com orientações sobre dieta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cat>
            <c:strRef>
              <c:f>Indicadores!$D$68:$F$68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Indicadores!$D$69:$F$69</c:f>
              <c:numCache>
                <c:formatCode>0.0%</c:formatCode>
                <c:ptCount val="3"/>
                <c:pt idx="0">
                  <c:v>0.74766355140186913</c:v>
                </c:pt>
                <c:pt idx="1">
                  <c:v>0.74766355140186913</c:v>
                </c:pt>
                <c:pt idx="2">
                  <c:v>0.76635514018691586</c:v>
                </c:pt>
              </c:numCache>
            </c:numRef>
          </c:val>
        </c:ser>
        <c:axId val="69444352"/>
        <c:axId val="69447040"/>
      </c:barChart>
      <c:catAx>
        <c:axId val="69444352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9447040"/>
        <c:crosses val="autoZero"/>
        <c:auto val="1"/>
        <c:lblAlgn val="ctr"/>
        <c:lblOffset val="100"/>
      </c:catAx>
      <c:valAx>
        <c:axId val="69447040"/>
        <c:scaling>
          <c:orientation val="minMax"/>
          <c:max val="1"/>
          <c:min val="0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9444352"/>
        <c:crosses val="autoZero"/>
        <c:crossBetween val="between"/>
        <c:majorUnit val="0.2"/>
        <c:minorUnit val="4.0000000000000022E-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3DE561-DABF-4C4C-8926-E5EC20540D74}" type="datetimeFigureOut">
              <a:rPr lang="pt-BR" smtClean="0"/>
              <a:pPr/>
              <a:t>22/01/2015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9E0BA9-AD02-4362-B577-85F6369BB22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9E0BA9-AD02-4362-B577-85F6369BB22B}" type="slidenum">
              <a:rPr lang="pt-BR" smtClean="0"/>
              <a:pPr/>
              <a:t>9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tângulo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tângulo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tângulo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tângulo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tângulo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etângulo de cantos arredondados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etângulo de cantos arredondados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tângulo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tângulo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656F9A3C-9CC5-4489-A996-1C403DF4E57B}" type="datetimeFigureOut">
              <a:rPr lang="pt-BR" smtClean="0"/>
              <a:pPr/>
              <a:t>22/01/2015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pt-BR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590AFBDF-262F-451A-9A79-43A290C0955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F9A3C-9CC5-4489-A996-1C403DF4E57B}" type="datetimeFigureOut">
              <a:rPr lang="pt-BR" smtClean="0"/>
              <a:pPr/>
              <a:t>22/01/2015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AFBDF-262F-451A-9A79-43A290C0955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F9A3C-9CC5-4489-A996-1C403DF4E57B}" type="datetimeFigureOut">
              <a:rPr lang="pt-BR" smtClean="0"/>
              <a:pPr/>
              <a:t>22/01/2015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AFBDF-262F-451A-9A79-43A290C0955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F9A3C-9CC5-4489-A996-1C403DF4E57B}" type="datetimeFigureOut">
              <a:rPr lang="pt-BR" smtClean="0"/>
              <a:pPr/>
              <a:t>22/01/2015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AFBDF-262F-451A-9A79-43A290C0955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F9A3C-9CC5-4489-A996-1C403DF4E57B}" type="datetimeFigureOut">
              <a:rPr lang="pt-BR" smtClean="0"/>
              <a:pPr/>
              <a:t>22/01/2015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AFBDF-262F-451A-9A79-43A290C0955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F9A3C-9CC5-4489-A996-1C403DF4E57B}" type="datetimeFigureOut">
              <a:rPr lang="pt-BR" smtClean="0"/>
              <a:pPr/>
              <a:t>22/01/2015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AFBDF-262F-451A-9A79-43A290C0955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6" name="Espaço Reservado para Data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56F9A3C-9CC5-4489-A996-1C403DF4E57B}" type="datetimeFigureOut">
              <a:rPr lang="pt-BR" smtClean="0"/>
              <a:pPr/>
              <a:t>22/01/2015</a:t>
            </a:fld>
            <a:endParaRPr lang="pt-BR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90AFBDF-262F-451A-9A79-43A290C0955E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8" name="Espaço Reservado para Rodapé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656F9A3C-9CC5-4489-A996-1C403DF4E57B}" type="datetimeFigureOut">
              <a:rPr lang="pt-BR" smtClean="0"/>
              <a:pPr/>
              <a:t>22/01/2015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590AFBDF-262F-451A-9A79-43A290C0955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F9A3C-9CC5-4489-A996-1C403DF4E57B}" type="datetimeFigureOut">
              <a:rPr lang="pt-BR" smtClean="0"/>
              <a:pPr/>
              <a:t>22/01/2015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AFBDF-262F-451A-9A79-43A290C0955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F9A3C-9CC5-4489-A996-1C403DF4E57B}" type="datetimeFigureOut">
              <a:rPr lang="pt-BR" smtClean="0"/>
              <a:pPr/>
              <a:t>22/01/2015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AFBDF-262F-451A-9A79-43A290C0955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F9A3C-9CC5-4489-A996-1C403DF4E57B}" type="datetimeFigureOut">
              <a:rPr lang="pt-BR" smtClean="0"/>
              <a:pPr/>
              <a:t>22/01/2015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AFBDF-262F-451A-9A79-43A290C0955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tângulo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tângulo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tângulo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tângulo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tângulo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etângulo de cantos arredondados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etângulo de cantos arredondados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tângulo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tângulo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tângulo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tângulo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tângulo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tângulo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656F9A3C-9CC5-4489-A996-1C403DF4E57B}" type="datetimeFigureOut">
              <a:rPr lang="pt-BR" smtClean="0"/>
              <a:pPr/>
              <a:t>22/01/2015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pt-BR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590AFBDF-262F-451A-9A79-43A290C0955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7" Type="http://schemas.openxmlformats.org/officeDocument/2006/relationships/image" Target="../media/image11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11560" y="1844824"/>
            <a:ext cx="7772400" cy="1885963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  <a:spcAft>
                <a:spcPts val="1200"/>
              </a:spcAft>
            </a:pPr>
            <a:r>
              <a:rPr lang="pt-BR" sz="2400" b="1" dirty="0" smtClean="0">
                <a:ea typeface="Times New Roman"/>
                <a:cs typeface="Times New Roman"/>
              </a:rPr>
              <a:t/>
            </a:r>
            <a:br>
              <a:rPr lang="pt-BR" sz="2400" b="1" dirty="0" smtClean="0">
                <a:ea typeface="Times New Roman"/>
                <a:cs typeface="Times New Roman"/>
              </a:rPr>
            </a:br>
            <a:r>
              <a:rPr lang="pt-BR" sz="2400" b="1" dirty="0" smtClean="0">
                <a:ea typeface="Times New Roman"/>
                <a:cs typeface="Times New Roman"/>
              </a:rPr>
              <a:t>Melhoria </a:t>
            </a:r>
            <a:r>
              <a:rPr lang="pt-BR" sz="2400" b="1" dirty="0">
                <a:ea typeface="Times New Roman"/>
                <a:cs typeface="Times New Roman"/>
              </a:rPr>
              <a:t>da Atenção à Saúde Bucal dos alunos de 06 a 12 anos da Unidade Escolar Manoel Antônio de Oliveira na UBS Petronílio Rocha, Matias Olímpio - PI.</a:t>
            </a:r>
            <a:endParaRPr lang="pt-BR" sz="2400" dirty="0">
              <a:effectLst/>
              <a:ea typeface="Times New Roman"/>
              <a:cs typeface="Times New Roman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00166" y="4500570"/>
            <a:ext cx="7215238" cy="1785950"/>
          </a:xfrm>
        </p:spPr>
        <p:txBody>
          <a:bodyPr>
            <a:normAutofit/>
          </a:bodyPr>
          <a:lstStyle/>
          <a:p>
            <a:pPr algn="l"/>
            <a:r>
              <a:rPr lang="pt-BR" b="1" dirty="0" smtClean="0"/>
              <a:t>Aristócles Batista Pessoa Júnior</a:t>
            </a:r>
          </a:p>
          <a:p>
            <a:endParaRPr lang="pt-BR" dirty="0" smtClean="0"/>
          </a:p>
          <a:p>
            <a:pPr algn="r"/>
            <a:r>
              <a:rPr lang="pt-BR" sz="2000" dirty="0" smtClean="0"/>
              <a:t>Orientadora: Luzane Santana da Rocha</a:t>
            </a:r>
            <a:endParaRPr lang="pt-BR" sz="2000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576937"/>
            <a:ext cx="952633" cy="952633"/>
          </a:xfrm>
          <a:prstGeom prst="rect">
            <a:avLst/>
          </a:prstGeom>
        </p:spPr>
      </p:pic>
      <p:sp>
        <p:nvSpPr>
          <p:cNvPr id="7" name="Retângulo 6"/>
          <p:cNvSpPr/>
          <p:nvPr/>
        </p:nvSpPr>
        <p:spPr>
          <a:xfrm>
            <a:off x="2339752" y="613635"/>
            <a:ext cx="4572000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UNIVERSIDADE FEDERAL DE PELOTAS</a:t>
            </a:r>
            <a:br>
              <a:rPr kumimoji="0" lang="pt-BR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pt-BR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UNIVERSIDADE ABERTA DO SUS</a:t>
            </a:r>
            <a:br>
              <a:rPr kumimoji="0" lang="pt-BR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pt-BR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Departamento de Medicina Social</a:t>
            </a:r>
            <a:endParaRPr kumimoji="0" lang="pt-BR" sz="1800" b="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pic>
        <p:nvPicPr>
          <p:cNvPr id="8" name="Picture 2" descr="https://moodle.ufma.unasus.gov.br/theme/standardwhite/images/logos.min-nq8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48341" t="6841" r="6300" b="24433"/>
          <a:stretch/>
        </p:blipFill>
        <p:spPr bwMode="auto">
          <a:xfrm>
            <a:off x="6983760" y="613635"/>
            <a:ext cx="1156347" cy="92507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1000132"/>
          </a:xfrm>
        </p:spPr>
        <p:txBody>
          <a:bodyPr/>
          <a:lstStyle/>
          <a:p>
            <a:pPr algn="ctr"/>
            <a:r>
              <a:rPr lang="pt-BR" dirty="0" smtClean="0"/>
              <a:t>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pt-BR" b="1" dirty="0" smtClean="0"/>
          </a:p>
          <a:p>
            <a:pPr algn="ctr">
              <a:buNone/>
            </a:pPr>
            <a:endParaRPr lang="pt-BR" b="1" dirty="0" smtClean="0"/>
          </a:p>
          <a:p>
            <a:pPr algn="ctr">
              <a:buNone/>
            </a:pPr>
            <a:r>
              <a:rPr lang="pt-BR" b="1" dirty="0" smtClean="0"/>
              <a:t>	</a:t>
            </a:r>
            <a:r>
              <a:rPr lang="pt-BR" b="1" dirty="0" smtClean="0"/>
              <a:t>OBJETIVO </a:t>
            </a:r>
            <a:r>
              <a:rPr lang="pt-BR" b="1" dirty="0"/>
              <a:t>2 - </a:t>
            </a:r>
            <a:r>
              <a:rPr lang="pt-BR" dirty="0"/>
              <a:t>Melhorar a qualidade da atenção à saúde bucal dos escolares</a:t>
            </a:r>
          </a:p>
          <a:p>
            <a:pPr algn="just"/>
            <a:endParaRPr lang="pt-BR" b="1" dirty="0" smtClean="0"/>
          </a:p>
          <a:p>
            <a:pPr algn="just">
              <a:buNone/>
            </a:pPr>
            <a:endParaRPr lang="pt-BR" b="1" dirty="0" smtClean="0"/>
          </a:p>
          <a:p>
            <a:pPr algn="just">
              <a:buNone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785818"/>
          </a:xfrm>
        </p:spPr>
        <p:txBody>
          <a:bodyPr/>
          <a:lstStyle/>
          <a:p>
            <a:pPr algn="ctr"/>
            <a:r>
              <a:rPr lang="pt-BR" dirty="0" smtClean="0"/>
              <a:t>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5145800"/>
          </a:xfrm>
        </p:spPr>
        <p:txBody>
          <a:bodyPr/>
          <a:lstStyle/>
          <a:p>
            <a:pPr>
              <a:buNone/>
            </a:pPr>
            <a:r>
              <a:rPr lang="pt-BR" dirty="0" smtClean="0"/>
              <a:t>-	</a:t>
            </a:r>
            <a:r>
              <a:rPr lang="pt-BR" sz="2000" b="1" dirty="0" smtClean="0"/>
              <a:t>META 1- </a:t>
            </a:r>
            <a:r>
              <a:rPr lang="pt-BR" sz="2000" dirty="0" smtClean="0"/>
              <a:t>Ampliar a cobertura de primeira consulta odontológica programática em 100% dos escolares classificados com necessidade de tratamento (grupos C1, E ou F).</a:t>
            </a:r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endParaRPr lang="pt-BR" dirty="0" smtClean="0"/>
          </a:p>
          <a:p>
            <a:pPr marL="365760" lvl="1" indent="-256032">
              <a:buClr>
                <a:schemeClr val="accent3"/>
              </a:buClr>
              <a:buNone/>
            </a:pPr>
            <a:r>
              <a:rPr lang="pt-BR" dirty="0" smtClean="0"/>
              <a:t>-	</a:t>
            </a:r>
            <a:r>
              <a:rPr lang="pt-BR" sz="2000" dirty="0" smtClean="0">
                <a:solidFill>
                  <a:schemeClr val="tx1"/>
                </a:solidFill>
              </a:rPr>
              <a:t>Meta 1: atingida parcialmente 35,9% (14 alunos) residentes na área com primeira consulta odontológica programática de moderado a baixo risco para cárie.</a:t>
            </a:r>
          </a:p>
          <a:p>
            <a:pPr>
              <a:buNone/>
            </a:pPr>
            <a:endParaRPr lang="pt-BR" dirty="0"/>
          </a:p>
        </p:txBody>
      </p:sp>
      <p:graphicFrame>
        <p:nvGraphicFramePr>
          <p:cNvPr id="4" name="Gráfico 3"/>
          <p:cNvGraphicFramePr/>
          <p:nvPr/>
        </p:nvGraphicFramePr>
        <p:xfrm>
          <a:off x="2500298" y="2857496"/>
          <a:ext cx="4000528" cy="2000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860180"/>
          </a:xfrm>
        </p:spPr>
        <p:txBody>
          <a:bodyPr/>
          <a:lstStyle/>
          <a:p>
            <a:pPr>
              <a:buNone/>
            </a:pPr>
            <a:r>
              <a:rPr lang="pt-BR" dirty="0" smtClean="0"/>
              <a:t>-	</a:t>
            </a:r>
            <a:r>
              <a:rPr lang="pt-BR" sz="2000" b="1" dirty="0" smtClean="0"/>
              <a:t>META </a:t>
            </a:r>
            <a:r>
              <a:rPr lang="pt-BR" sz="2000" b="1" dirty="0" smtClean="0"/>
              <a:t>2 -</a:t>
            </a:r>
            <a:r>
              <a:rPr lang="pt-BR" sz="2000" dirty="0" smtClean="0"/>
              <a:t> Realizar pelo menos uma escovação supervisionada com creme dental em 100% dos escolares</a:t>
            </a:r>
            <a:r>
              <a:rPr lang="pt-BR" sz="2000" dirty="0" smtClean="0"/>
              <a:t>.</a:t>
            </a:r>
          </a:p>
          <a:p>
            <a:pPr>
              <a:buNone/>
            </a:pPr>
            <a:endParaRPr lang="pt-BR" sz="2000" dirty="0" smtClean="0"/>
          </a:p>
          <a:p>
            <a:pPr>
              <a:buNone/>
            </a:pPr>
            <a:r>
              <a:rPr lang="pt-BR" dirty="0" smtClean="0"/>
              <a:t>	</a:t>
            </a:r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endParaRPr lang="pt-BR" dirty="0" smtClean="0"/>
          </a:p>
          <a:p>
            <a:pPr algn="just">
              <a:buNone/>
            </a:pPr>
            <a:endParaRPr lang="pt-BR" dirty="0" smtClean="0"/>
          </a:p>
          <a:p>
            <a:pPr algn="just">
              <a:buNone/>
            </a:pPr>
            <a:endParaRPr lang="pt-BR" dirty="0" smtClean="0"/>
          </a:p>
          <a:p>
            <a:pPr algn="just">
              <a:buNone/>
            </a:pPr>
            <a:r>
              <a:rPr lang="pt-BR" sz="2000" dirty="0" smtClean="0"/>
              <a:t>-	Meta </a:t>
            </a:r>
            <a:r>
              <a:rPr lang="pt-BR" sz="2000" dirty="0" smtClean="0"/>
              <a:t>2:  atingida parcialmente 77,6 % (83 alunos) com escovação dental supervisionada com creme dental</a:t>
            </a:r>
            <a:r>
              <a:rPr lang="pt-BR" dirty="0" smtClean="0"/>
              <a:t>.</a:t>
            </a:r>
            <a:endParaRPr lang="pt-BR" dirty="0"/>
          </a:p>
        </p:txBody>
      </p:sp>
      <p:graphicFrame>
        <p:nvGraphicFramePr>
          <p:cNvPr id="4" name="Gráfico 3"/>
          <p:cNvGraphicFramePr/>
          <p:nvPr/>
        </p:nvGraphicFramePr>
        <p:xfrm>
          <a:off x="2399625" y="2154985"/>
          <a:ext cx="4429156" cy="20717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860180"/>
          </a:xfrm>
        </p:spPr>
        <p:txBody>
          <a:bodyPr/>
          <a:lstStyle/>
          <a:p>
            <a:pPr algn="just">
              <a:buFontTx/>
              <a:buChar char="-"/>
            </a:pPr>
            <a:r>
              <a:rPr lang="pt-BR" sz="2000" b="1" dirty="0" smtClean="0"/>
              <a:t>META </a:t>
            </a:r>
            <a:r>
              <a:rPr lang="pt-BR" sz="2000" b="1" dirty="0" smtClean="0"/>
              <a:t>3 -</a:t>
            </a:r>
            <a:r>
              <a:rPr lang="pt-BR" sz="2000" dirty="0" smtClean="0"/>
              <a:t> Realizar pelo menos quatro aplicações de gel </a:t>
            </a:r>
            <a:r>
              <a:rPr lang="pt-BR" sz="2000" dirty="0" err="1" smtClean="0"/>
              <a:t>fluoretado</a:t>
            </a:r>
            <a:r>
              <a:rPr lang="pt-BR" sz="2000" dirty="0" smtClean="0"/>
              <a:t> com escova dental em 100% dos escolares de alto risco para doenças bucais (grupos D, E ou F</a:t>
            </a:r>
            <a:r>
              <a:rPr lang="pt-BR" sz="2000" dirty="0" smtClean="0"/>
              <a:t>).</a:t>
            </a:r>
          </a:p>
          <a:p>
            <a:pPr algn="just">
              <a:buFontTx/>
              <a:buChar char="-"/>
            </a:pPr>
            <a:endParaRPr lang="pt-BR" sz="2000" dirty="0" smtClean="0"/>
          </a:p>
          <a:p>
            <a:pPr algn="just">
              <a:buFontTx/>
              <a:buChar char="-"/>
            </a:pPr>
            <a:endParaRPr lang="pt-BR" sz="2000" dirty="0" smtClean="0"/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r>
              <a:rPr lang="pt-BR" sz="2000" dirty="0" smtClean="0"/>
              <a:t>-	</a:t>
            </a:r>
            <a:r>
              <a:rPr lang="pt-BR" sz="2000" dirty="0" smtClean="0"/>
              <a:t>Meta 3:  meta atingida parcialmente 89,3 (25 alunos)  do grupos D, E, F (alto risco para cárie) que aplicaram gel </a:t>
            </a:r>
            <a:r>
              <a:rPr lang="pt-BR" sz="2000" dirty="0" err="1" smtClean="0"/>
              <a:t>fluoretado</a:t>
            </a:r>
            <a:r>
              <a:rPr lang="pt-BR" sz="2000" dirty="0" smtClean="0"/>
              <a:t>).</a:t>
            </a:r>
          </a:p>
          <a:p>
            <a:pPr>
              <a:buNone/>
            </a:pPr>
            <a:endParaRPr lang="pt-BR" dirty="0"/>
          </a:p>
        </p:txBody>
      </p:sp>
      <p:graphicFrame>
        <p:nvGraphicFramePr>
          <p:cNvPr id="4" name="Gráfico 3"/>
          <p:cNvGraphicFramePr/>
          <p:nvPr/>
        </p:nvGraphicFramePr>
        <p:xfrm>
          <a:off x="1714480" y="2143116"/>
          <a:ext cx="5786478" cy="25003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860180"/>
          </a:xfrm>
        </p:spPr>
        <p:txBody>
          <a:bodyPr/>
          <a:lstStyle/>
          <a:p>
            <a:pPr>
              <a:buFontTx/>
              <a:buChar char="-"/>
            </a:pPr>
            <a:endParaRPr lang="pt-BR" sz="1800" dirty="0" smtClean="0"/>
          </a:p>
          <a:p>
            <a:pPr>
              <a:buFontTx/>
              <a:buChar char="-"/>
            </a:pPr>
            <a:r>
              <a:rPr lang="pt-BR" sz="2000" b="1" dirty="0" smtClean="0"/>
              <a:t>META 4 - </a:t>
            </a:r>
            <a:r>
              <a:rPr lang="pt-BR" sz="2000" dirty="0" smtClean="0"/>
              <a:t>Concluir o tratamento dentário em 100% dos escolares com primeira consulta programática.</a:t>
            </a:r>
          </a:p>
          <a:p>
            <a:pPr>
              <a:buFontTx/>
              <a:buChar char="-"/>
            </a:pPr>
            <a:endParaRPr lang="pt-BR" sz="1800" dirty="0" smtClean="0"/>
          </a:p>
          <a:p>
            <a:pPr>
              <a:buFontTx/>
              <a:buChar char="-"/>
            </a:pPr>
            <a:endParaRPr lang="pt-BR" sz="1800" dirty="0" smtClean="0"/>
          </a:p>
          <a:p>
            <a:pPr>
              <a:buFontTx/>
              <a:buChar char="-"/>
            </a:pPr>
            <a:endParaRPr lang="pt-BR" dirty="0" smtClean="0"/>
          </a:p>
          <a:p>
            <a:pPr>
              <a:buFontTx/>
              <a:buChar char="-"/>
            </a:pPr>
            <a:endParaRPr lang="pt-BR" dirty="0" smtClean="0"/>
          </a:p>
          <a:p>
            <a:pPr>
              <a:buFontTx/>
              <a:buChar char="-"/>
            </a:pPr>
            <a:endParaRPr lang="pt-BR" dirty="0" smtClean="0"/>
          </a:p>
          <a:p>
            <a:pPr>
              <a:buFontTx/>
              <a:buChar char="-"/>
            </a:pPr>
            <a:endParaRPr lang="pt-BR" dirty="0" smtClean="0"/>
          </a:p>
          <a:p>
            <a:pPr>
              <a:buFontTx/>
              <a:buChar char="-"/>
            </a:pPr>
            <a:endParaRPr lang="pt-BR" dirty="0" smtClean="0"/>
          </a:p>
          <a:p>
            <a:pPr>
              <a:buFontTx/>
              <a:buChar char="-"/>
            </a:pPr>
            <a:endParaRPr lang="pt-BR" dirty="0" smtClean="0"/>
          </a:p>
          <a:p>
            <a:pPr>
              <a:buFontTx/>
              <a:buChar char="-"/>
            </a:pPr>
            <a:r>
              <a:rPr lang="pt-BR" sz="2000" dirty="0" smtClean="0"/>
              <a:t>Meta 4: meta atingida parcialmente 92,9 % (13 alunos) com tratamento concluído.</a:t>
            </a:r>
          </a:p>
          <a:p>
            <a:pPr>
              <a:buNone/>
            </a:pPr>
            <a:endParaRPr lang="pt-BR" dirty="0"/>
          </a:p>
        </p:txBody>
      </p:sp>
      <p:graphicFrame>
        <p:nvGraphicFramePr>
          <p:cNvPr id="5" name="Gráfico 4"/>
          <p:cNvGraphicFramePr/>
          <p:nvPr/>
        </p:nvGraphicFramePr>
        <p:xfrm>
          <a:off x="1643042" y="2143116"/>
          <a:ext cx="5429288" cy="24288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1143008"/>
          </a:xfrm>
        </p:spPr>
        <p:txBody>
          <a:bodyPr/>
          <a:lstStyle/>
          <a:p>
            <a:pPr algn="ctr"/>
            <a:r>
              <a:rPr lang="pt-BR" dirty="0" smtClean="0"/>
              <a:t>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pt-BR" dirty="0" smtClean="0"/>
          </a:p>
          <a:p>
            <a:pPr algn="ctr">
              <a:buNone/>
            </a:pPr>
            <a:endParaRPr lang="pt-BR" dirty="0" smtClean="0"/>
          </a:p>
          <a:p>
            <a:pPr algn="ctr">
              <a:buNone/>
            </a:pPr>
            <a:r>
              <a:rPr lang="pt-BR" b="1" dirty="0" smtClean="0"/>
              <a:t>OBJETIVO </a:t>
            </a:r>
            <a:r>
              <a:rPr lang="pt-BR" b="1" dirty="0"/>
              <a:t>3 </a:t>
            </a:r>
            <a:r>
              <a:rPr lang="pt-BR" dirty="0" smtClean="0"/>
              <a:t>- Melhorar </a:t>
            </a:r>
            <a:r>
              <a:rPr lang="pt-BR" dirty="0"/>
              <a:t>a adesão ao atendimento em saúde bucal</a:t>
            </a:r>
          </a:p>
          <a:p>
            <a:pPr algn="just"/>
            <a:endParaRPr lang="pt-BR" b="1" dirty="0" smtClean="0"/>
          </a:p>
          <a:p>
            <a:pPr>
              <a:buNone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860180"/>
          </a:xfrm>
        </p:spPr>
        <p:txBody>
          <a:bodyPr/>
          <a:lstStyle/>
          <a:p>
            <a:pPr algn="just">
              <a:buFontTx/>
              <a:buChar char="-"/>
            </a:pPr>
            <a:r>
              <a:rPr lang="pt-BR" sz="2000" b="1" dirty="0" smtClean="0"/>
              <a:t>META </a:t>
            </a:r>
            <a:r>
              <a:rPr lang="pt-BR" sz="2000" b="1" dirty="0" smtClean="0"/>
              <a:t>1 - </a:t>
            </a:r>
            <a:r>
              <a:rPr lang="pt-BR" sz="2000" dirty="0" smtClean="0"/>
              <a:t>Fazer busca ativa de 100% dos escolares encaminhados e que não compareceram para a primeira consulta odontológica programática</a:t>
            </a:r>
            <a:r>
              <a:rPr lang="pt-BR" sz="2000" dirty="0" smtClean="0"/>
              <a:t>.</a:t>
            </a:r>
          </a:p>
          <a:p>
            <a:pPr algn="just">
              <a:buFontTx/>
              <a:buChar char="-"/>
            </a:pPr>
            <a:endParaRPr lang="pt-BR" sz="2000" dirty="0" smtClean="0"/>
          </a:p>
          <a:p>
            <a:pPr algn="just">
              <a:buFontTx/>
              <a:buChar char="-"/>
            </a:pPr>
            <a:endParaRPr lang="pt-BR" sz="2000" dirty="0" smtClean="0"/>
          </a:p>
          <a:p>
            <a:pPr algn="just">
              <a:buFontTx/>
              <a:buChar char="-"/>
            </a:pPr>
            <a:endParaRPr lang="pt-BR" sz="2000" dirty="0" smtClean="0"/>
          </a:p>
          <a:p>
            <a:pPr algn="just">
              <a:buFontTx/>
              <a:buChar char="-"/>
            </a:pPr>
            <a:endParaRPr lang="pt-BR" sz="2000" dirty="0" smtClean="0"/>
          </a:p>
          <a:p>
            <a:pPr algn="just">
              <a:buFontTx/>
              <a:buChar char="-"/>
            </a:pPr>
            <a:endParaRPr lang="pt-BR" sz="2000" dirty="0" smtClean="0"/>
          </a:p>
          <a:p>
            <a:pPr algn="just">
              <a:buFontTx/>
              <a:buChar char="-"/>
            </a:pPr>
            <a:endParaRPr lang="pt-BR" sz="2000" dirty="0" smtClean="0"/>
          </a:p>
          <a:p>
            <a:pPr algn="just">
              <a:buFontTx/>
              <a:buChar char="-"/>
            </a:pPr>
            <a:endParaRPr lang="pt-BR" sz="2000" dirty="0" smtClean="0"/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endParaRPr lang="pt-BR" dirty="0" smtClean="0"/>
          </a:p>
          <a:p>
            <a:pPr lvl="1">
              <a:buFontTx/>
              <a:buChar char="-"/>
            </a:pPr>
            <a:r>
              <a:rPr lang="pt-BR" sz="2000" dirty="0" smtClean="0">
                <a:solidFill>
                  <a:schemeClr val="tx1"/>
                </a:solidFill>
              </a:rPr>
              <a:t>Meta </a:t>
            </a:r>
            <a:r>
              <a:rPr lang="pt-BR" sz="2000" dirty="0" smtClean="0">
                <a:solidFill>
                  <a:schemeClr val="tx1"/>
                </a:solidFill>
              </a:rPr>
              <a:t>1: realização de buscas aos que faltaram a primeira consulta odontológica programática, de 9 faltosos, 0 buscas.</a:t>
            </a:r>
          </a:p>
          <a:p>
            <a:pPr>
              <a:buNone/>
            </a:pPr>
            <a:endParaRPr lang="pt-BR" dirty="0"/>
          </a:p>
        </p:txBody>
      </p:sp>
      <p:graphicFrame>
        <p:nvGraphicFramePr>
          <p:cNvPr id="4" name="Gráfico 3"/>
          <p:cNvGraphicFramePr/>
          <p:nvPr/>
        </p:nvGraphicFramePr>
        <p:xfrm>
          <a:off x="1714480" y="2143116"/>
          <a:ext cx="5500726" cy="20717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42844" y="714356"/>
            <a:ext cx="8786874" cy="6000792"/>
          </a:xfrm>
        </p:spPr>
        <p:txBody>
          <a:bodyPr>
            <a:normAutofit/>
          </a:bodyPr>
          <a:lstStyle/>
          <a:p>
            <a:pPr lvl="1" algn="just">
              <a:buFontTx/>
              <a:buChar char="-"/>
            </a:pPr>
            <a:r>
              <a:rPr lang="pt-BR" sz="2000" b="1" dirty="0" smtClean="0">
                <a:solidFill>
                  <a:schemeClr val="tx1"/>
                </a:solidFill>
              </a:rPr>
              <a:t>META </a:t>
            </a:r>
            <a:r>
              <a:rPr lang="pt-BR" sz="2000" b="1" dirty="0" smtClean="0">
                <a:solidFill>
                  <a:schemeClr val="tx1"/>
                </a:solidFill>
              </a:rPr>
              <a:t>2 - </a:t>
            </a:r>
            <a:r>
              <a:rPr lang="pt-BR" sz="2000" dirty="0" smtClean="0">
                <a:solidFill>
                  <a:schemeClr val="tx1"/>
                </a:solidFill>
              </a:rPr>
              <a:t>Fazer busca ativa de 100% dos escolares com primeira consulta odontológica programática, faltosos às consultas </a:t>
            </a:r>
            <a:r>
              <a:rPr lang="pt-BR" sz="2000" dirty="0" err="1" smtClean="0">
                <a:solidFill>
                  <a:schemeClr val="tx1"/>
                </a:solidFill>
              </a:rPr>
              <a:t>subsequentes</a:t>
            </a:r>
            <a:r>
              <a:rPr lang="pt-BR" sz="2000" dirty="0" smtClean="0">
                <a:solidFill>
                  <a:schemeClr val="tx1"/>
                </a:solidFill>
              </a:rPr>
              <a:t>.  </a:t>
            </a:r>
          </a:p>
          <a:p>
            <a:pPr lvl="1">
              <a:buFontTx/>
              <a:buChar char="-"/>
            </a:pPr>
            <a:endParaRPr lang="pt-BR" sz="1800" dirty="0" smtClean="0">
              <a:solidFill>
                <a:schemeClr val="tx1"/>
              </a:solidFill>
            </a:endParaRPr>
          </a:p>
          <a:p>
            <a:pPr lvl="1">
              <a:buFontTx/>
              <a:buChar char="-"/>
            </a:pPr>
            <a:endParaRPr lang="pt-BR" sz="1800" dirty="0" smtClean="0">
              <a:solidFill>
                <a:schemeClr val="tx1"/>
              </a:solidFill>
            </a:endParaRPr>
          </a:p>
          <a:p>
            <a:pPr lvl="1">
              <a:buFontTx/>
              <a:buChar char="-"/>
            </a:pPr>
            <a:endParaRPr lang="pt-BR" sz="1800" dirty="0" smtClean="0">
              <a:solidFill>
                <a:schemeClr val="tx1"/>
              </a:solidFill>
            </a:endParaRPr>
          </a:p>
          <a:p>
            <a:pPr lvl="1">
              <a:buFontTx/>
              <a:buChar char="-"/>
            </a:pPr>
            <a:endParaRPr lang="pt-BR" sz="1800" dirty="0" smtClean="0">
              <a:solidFill>
                <a:schemeClr val="tx1"/>
              </a:solidFill>
            </a:endParaRPr>
          </a:p>
          <a:p>
            <a:pPr lvl="1">
              <a:buFontTx/>
              <a:buChar char="-"/>
            </a:pPr>
            <a:endParaRPr lang="pt-BR" sz="1800" dirty="0" smtClean="0">
              <a:solidFill>
                <a:schemeClr val="tx1"/>
              </a:solidFill>
            </a:endParaRPr>
          </a:p>
          <a:p>
            <a:pPr lvl="1">
              <a:buFontTx/>
              <a:buChar char="-"/>
            </a:pPr>
            <a:endParaRPr lang="pt-BR" sz="1800" dirty="0" smtClean="0">
              <a:solidFill>
                <a:schemeClr val="tx1"/>
              </a:solidFill>
            </a:endParaRPr>
          </a:p>
          <a:p>
            <a:pPr lvl="1">
              <a:buFontTx/>
              <a:buChar char="-"/>
            </a:pPr>
            <a:endParaRPr lang="pt-BR" sz="1800" dirty="0" smtClean="0">
              <a:solidFill>
                <a:schemeClr val="tx1"/>
              </a:solidFill>
            </a:endParaRPr>
          </a:p>
          <a:p>
            <a:pPr lvl="1">
              <a:buFontTx/>
              <a:buChar char="-"/>
            </a:pPr>
            <a:endParaRPr lang="pt-BR" sz="1800" dirty="0" smtClean="0">
              <a:solidFill>
                <a:schemeClr val="tx1"/>
              </a:solidFill>
            </a:endParaRPr>
          </a:p>
          <a:p>
            <a:pPr lvl="1">
              <a:buFontTx/>
              <a:buChar char="-"/>
            </a:pPr>
            <a:endParaRPr lang="pt-BR" sz="1800" dirty="0" smtClean="0">
              <a:solidFill>
                <a:schemeClr val="tx1"/>
              </a:solidFill>
            </a:endParaRPr>
          </a:p>
          <a:p>
            <a:pPr lvl="1">
              <a:buFontTx/>
              <a:buChar char="-"/>
            </a:pPr>
            <a:endParaRPr lang="pt-BR" sz="1800" dirty="0" smtClean="0">
              <a:solidFill>
                <a:schemeClr val="tx1"/>
              </a:solidFill>
            </a:endParaRPr>
          </a:p>
          <a:p>
            <a:pPr lvl="1" algn="just">
              <a:buFontTx/>
              <a:buChar char="-"/>
            </a:pPr>
            <a:endParaRPr lang="pt-BR" sz="2000" dirty="0" smtClean="0">
              <a:solidFill>
                <a:schemeClr val="tx1"/>
              </a:solidFill>
            </a:endParaRPr>
          </a:p>
          <a:p>
            <a:pPr lvl="1" algn="just">
              <a:buFontTx/>
              <a:buChar char="-"/>
            </a:pPr>
            <a:r>
              <a:rPr lang="pt-BR" sz="2000" dirty="0" smtClean="0">
                <a:solidFill>
                  <a:schemeClr val="tx1"/>
                </a:solidFill>
              </a:rPr>
              <a:t>Meta </a:t>
            </a:r>
            <a:r>
              <a:rPr lang="pt-BR" sz="2000" dirty="0" smtClean="0">
                <a:solidFill>
                  <a:schemeClr val="tx1"/>
                </a:solidFill>
              </a:rPr>
              <a:t>2: fazer busca aos escolares com primeira consulta odontológica programática faltosos as consultas </a:t>
            </a:r>
            <a:r>
              <a:rPr lang="pt-BR" sz="2000" dirty="0" err="1" smtClean="0">
                <a:solidFill>
                  <a:schemeClr val="tx1"/>
                </a:solidFill>
              </a:rPr>
              <a:t>subsequentes</a:t>
            </a:r>
            <a:r>
              <a:rPr lang="pt-BR" sz="2000" dirty="0" smtClean="0">
                <a:solidFill>
                  <a:schemeClr val="tx1"/>
                </a:solidFill>
              </a:rPr>
              <a:t>. No mês 3 faltaram os 3 e todos foram buscados.</a:t>
            </a:r>
          </a:p>
          <a:p>
            <a:pPr lvl="1">
              <a:buFontTx/>
              <a:buChar char="-"/>
            </a:pPr>
            <a:endParaRPr lang="pt-BR" dirty="0" smtClean="0"/>
          </a:p>
          <a:p>
            <a:pPr lvl="1">
              <a:buFontTx/>
              <a:buChar char="-"/>
            </a:pPr>
            <a:endParaRPr lang="pt-BR" dirty="0"/>
          </a:p>
        </p:txBody>
      </p:sp>
      <p:graphicFrame>
        <p:nvGraphicFramePr>
          <p:cNvPr id="5" name="Gráfico 4"/>
          <p:cNvGraphicFramePr/>
          <p:nvPr/>
        </p:nvGraphicFramePr>
        <p:xfrm>
          <a:off x="1214414" y="2071678"/>
          <a:ext cx="5929354" cy="22145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857256"/>
          </a:xfrm>
        </p:spPr>
        <p:txBody>
          <a:bodyPr/>
          <a:lstStyle/>
          <a:p>
            <a:pPr algn="ctr"/>
            <a:r>
              <a:rPr lang="pt-BR" dirty="0" smtClean="0"/>
              <a:t>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t-BR" b="1" dirty="0" smtClean="0"/>
              <a:t>OBJETIVO </a:t>
            </a:r>
            <a:r>
              <a:rPr lang="pt-BR" b="1" dirty="0"/>
              <a:t>4 - </a:t>
            </a:r>
            <a:r>
              <a:rPr lang="pt-BR" dirty="0"/>
              <a:t>Melhorar o registro das </a:t>
            </a:r>
            <a:r>
              <a:rPr lang="pt-BR" dirty="0" smtClean="0"/>
              <a:t>informações</a:t>
            </a:r>
          </a:p>
          <a:p>
            <a:pPr algn="ctr">
              <a:buNone/>
            </a:pPr>
            <a:endParaRPr lang="pt-BR" dirty="0" smtClean="0"/>
          </a:p>
          <a:p>
            <a:pPr algn="ctr">
              <a:buNone/>
            </a:pPr>
            <a:endParaRPr lang="pt-BR" dirty="0" smtClean="0"/>
          </a:p>
          <a:p>
            <a:pPr marL="365760" lvl="1" indent="-256032" algn="ctr">
              <a:buClr>
                <a:schemeClr val="accent3"/>
              </a:buClr>
              <a:buNone/>
            </a:pPr>
            <a:r>
              <a:rPr lang="pt-BR" dirty="0" smtClean="0">
                <a:solidFill>
                  <a:schemeClr val="tx1"/>
                </a:solidFill>
              </a:rPr>
              <a:t>	Meta </a:t>
            </a:r>
            <a:r>
              <a:rPr lang="pt-BR" dirty="0" smtClean="0">
                <a:solidFill>
                  <a:schemeClr val="tx1"/>
                </a:solidFill>
              </a:rPr>
              <a:t>1: atingida em toda a sua totalidade, em todos os meses 100%.</a:t>
            </a:r>
          </a:p>
          <a:p>
            <a:pPr>
              <a:buNone/>
            </a:pPr>
            <a:endParaRPr lang="pt-BR" dirty="0"/>
          </a:p>
          <a:p>
            <a:pPr algn="just"/>
            <a:endParaRPr lang="pt-BR" b="1" dirty="0" smtClean="0"/>
          </a:p>
          <a:p>
            <a:pPr>
              <a:buNone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1000132"/>
          </a:xfrm>
        </p:spPr>
        <p:txBody>
          <a:bodyPr/>
          <a:lstStyle/>
          <a:p>
            <a:pPr algn="ctr"/>
            <a:r>
              <a:rPr lang="pt-BR" dirty="0" smtClean="0"/>
              <a:t>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pt-BR" b="1" dirty="0" smtClean="0"/>
              <a:t>	</a:t>
            </a:r>
            <a:endParaRPr lang="pt-BR" b="1" dirty="0" smtClean="0"/>
          </a:p>
          <a:p>
            <a:pPr algn="ctr">
              <a:buNone/>
            </a:pPr>
            <a:endParaRPr lang="pt-BR" b="1" dirty="0" smtClean="0"/>
          </a:p>
          <a:p>
            <a:pPr algn="ctr">
              <a:buNone/>
            </a:pPr>
            <a:r>
              <a:rPr lang="pt-BR" b="1" dirty="0" smtClean="0"/>
              <a:t>OBJETIVO </a:t>
            </a:r>
            <a:r>
              <a:rPr lang="pt-BR" b="1" dirty="0"/>
              <a:t>5 - </a:t>
            </a:r>
            <a:r>
              <a:rPr lang="pt-BR" dirty="0"/>
              <a:t>Promover a saúde bucal dos escolares</a:t>
            </a:r>
          </a:p>
          <a:p>
            <a:pPr algn="just"/>
            <a:endParaRPr lang="pt-BR" b="1" dirty="0" smtClean="0"/>
          </a:p>
          <a:p>
            <a:pPr algn="just"/>
            <a:endParaRPr lang="pt-BR" b="1" dirty="0" smtClean="0"/>
          </a:p>
          <a:p>
            <a:pPr>
              <a:buNone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928694"/>
          </a:xfrm>
        </p:spPr>
        <p:txBody>
          <a:bodyPr/>
          <a:lstStyle/>
          <a:p>
            <a:pPr algn="ctr"/>
            <a:r>
              <a:rPr lang="pt-BR" dirty="0" smtClean="0"/>
              <a:t>Introdução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>
              <a:buNone/>
            </a:pPr>
            <a:r>
              <a:rPr lang="pt-BR" dirty="0" smtClean="0"/>
              <a:t>-	A ação programática é uma forma organizada de atendimento, visando o retorno até a conclusão do tratamento.</a:t>
            </a:r>
          </a:p>
          <a:p>
            <a:pPr algn="just">
              <a:buFontTx/>
              <a:buChar char="-"/>
            </a:pPr>
            <a:endParaRPr lang="pt-BR" dirty="0" smtClean="0"/>
          </a:p>
          <a:p>
            <a:pPr algn="just">
              <a:buNone/>
            </a:pPr>
            <a:r>
              <a:rPr lang="pt-BR" dirty="0" smtClean="0"/>
              <a:t>-	Segundo o IBGE a população estimada do município de Matias Olímpio – PI no ano de 2014 era de 10.693 hab. </a:t>
            </a:r>
          </a:p>
          <a:p>
            <a:pPr algn="just">
              <a:buFontTx/>
              <a:buChar char="-"/>
            </a:pPr>
            <a:endParaRPr lang="pt-BR" dirty="0" smtClean="0"/>
          </a:p>
          <a:p>
            <a:pPr algn="just">
              <a:buNone/>
            </a:pPr>
            <a:r>
              <a:rPr lang="pt-BR" dirty="0" smtClean="0"/>
              <a:t>-	Área da unidade territorial (</a:t>
            </a:r>
            <a:r>
              <a:rPr lang="pt-BR" dirty="0" err="1" smtClean="0"/>
              <a:t>km²</a:t>
            </a:r>
            <a:r>
              <a:rPr lang="pt-BR" dirty="0" smtClean="0"/>
              <a:t>) – 226.374</a:t>
            </a:r>
          </a:p>
          <a:p>
            <a:pPr algn="just">
              <a:buNone/>
            </a:pPr>
            <a:endParaRPr lang="pt-BR" dirty="0" smtClean="0"/>
          </a:p>
          <a:p>
            <a:pPr algn="just">
              <a:buNone/>
            </a:pPr>
            <a:r>
              <a:rPr lang="pt-BR" dirty="0" smtClean="0"/>
              <a:t>-	Densidade demográfica (</a:t>
            </a:r>
            <a:r>
              <a:rPr lang="pt-BR" dirty="0" err="1" smtClean="0"/>
              <a:t>hab</a:t>
            </a:r>
            <a:r>
              <a:rPr lang="pt-BR" dirty="0" smtClean="0"/>
              <a:t>/</a:t>
            </a:r>
            <a:r>
              <a:rPr lang="pt-BR" dirty="0" err="1" smtClean="0"/>
              <a:t>km²</a:t>
            </a:r>
            <a:r>
              <a:rPr lang="pt-BR" dirty="0" smtClean="0"/>
              <a:t>) – 46,26</a:t>
            </a:r>
          </a:p>
          <a:p>
            <a:pPr algn="just">
              <a:buFontTx/>
              <a:buChar char="-"/>
            </a:pPr>
            <a:endParaRPr lang="pt-BR" dirty="0" smtClean="0"/>
          </a:p>
          <a:p>
            <a:pPr algn="just">
              <a:buNone/>
            </a:pPr>
            <a:r>
              <a:rPr lang="pt-BR" dirty="0" smtClean="0"/>
              <a:t>-</a:t>
            </a:r>
            <a:r>
              <a:rPr lang="pt-BR" dirty="0"/>
              <a:t>	</a:t>
            </a:r>
            <a:r>
              <a:rPr lang="pt-BR" dirty="0" smtClean="0"/>
              <a:t>Bioma – Cerrado Caatinga.</a:t>
            </a:r>
          </a:p>
          <a:p>
            <a:pPr algn="just">
              <a:buFontTx/>
              <a:buChar char="-"/>
            </a:pPr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860180"/>
          </a:xfrm>
        </p:spPr>
        <p:txBody>
          <a:bodyPr/>
          <a:lstStyle/>
          <a:p>
            <a:pPr>
              <a:buFontTx/>
              <a:buChar char="-"/>
            </a:pPr>
            <a:r>
              <a:rPr lang="pt-BR" sz="2000" b="1" dirty="0" smtClean="0"/>
              <a:t>META </a:t>
            </a:r>
            <a:r>
              <a:rPr lang="pt-BR" sz="2000" b="1" dirty="0" smtClean="0"/>
              <a:t>1 - </a:t>
            </a:r>
            <a:r>
              <a:rPr lang="pt-BR" sz="2000" dirty="0" smtClean="0"/>
              <a:t>Fornecer orientações sobre higiene bucal para 100% dos escolares da escola foco da intervenção</a:t>
            </a:r>
            <a:r>
              <a:rPr lang="pt-BR" sz="2000" dirty="0" smtClean="0"/>
              <a:t>.</a:t>
            </a:r>
          </a:p>
          <a:p>
            <a:pPr>
              <a:buFontTx/>
              <a:buChar char="-"/>
            </a:pPr>
            <a:endParaRPr lang="pt-BR" sz="2000" dirty="0" smtClean="0"/>
          </a:p>
          <a:p>
            <a:pPr>
              <a:buFontTx/>
              <a:buChar char="-"/>
            </a:pPr>
            <a:endParaRPr lang="pt-BR" sz="2000" dirty="0" smtClean="0"/>
          </a:p>
          <a:p>
            <a:pPr>
              <a:buFontTx/>
              <a:buChar char="-"/>
            </a:pPr>
            <a:endParaRPr lang="pt-BR" sz="2000" dirty="0" smtClean="0"/>
          </a:p>
          <a:p>
            <a:pPr>
              <a:buFontTx/>
              <a:buChar char="-"/>
            </a:pPr>
            <a:endParaRPr lang="pt-BR" sz="2000" dirty="0" smtClean="0"/>
          </a:p>
          <a:p>
            <a:pPr>
              <a:buFontTx/>
              <a:buChar char="-"/>
            </a:pPr>
            <a:endParaRPr lang="pt-BR" sz="2000" dirty="0" smtClean="0"/>
          </a:p>
          <a:p>
            <a:pPr>
              <a:buFontTx/>
              <a:buChar char="-"/>
            </a:pPr>
            <a:endParaRPr lang="pt-BR" sz="2000" dirty="0" smtClean="0"/>
          </a:p>
          <a:p>
            <a:pPr>
              <a:buFontTx/>
              <a:buChar char="-"/>
            </a:pPr>
            <a:endParaRPr lang="pt-BR" sz="2000" dirty="0" smtClean="0"/>
          </a:p>
          <a:p>
            <a:pPr>
              <a:buFontTx/>
              <a:buChar char="-"/>
            </a:pPr>
            <a:endParaRPr lang="pt-BR" sz="2000" dirty="0" smtClean="0"/>
          </a:p>
          <a:p>
            <a:pPr>
              <a:buFontTx/>
              <a:buChar char="-"/>
            </a:pPr>
            <a:endParaRPr lang="pt-BR" sz="2000" dirty="0" smtClean="0"/>
          </a:p>
          <a:p>
            <a:pPr>
              <a:buFontTx/>
              <a:buChar char="-"/>
            </a:pPr>
            <a:endParaRPr lang="pt-BR" sz="2000" dirty="0" smtClean="0"/>
          </a:p>
          <a:p>
            <a:pPr>
              <a:buFontTx/>
              <a:buChar char="-"/>
            </a:pPr>
            <a:endParaRPr lang="pt-BR" sz="2000" dirty="0" smtClean="0"/>
          </a:p>
          <a:p>
            <a:pPr marL="365760" lvl="1" indent="-256032">
              <a:buClr>
                <a:schemeClr val="accent3"/>
              </a:buClr>
              <a:buFontTx/>
              <a:buChar char="-"/>
            </a:pPr>
            <a:r>
              <a:rPr lang="pt-BR" sz="2000" dirty="0" smtClean="0">
                <a:solidFill>
                  <a:schemeClr val="tx1"/>
                </a:solidFill>
              </a:rPr>
              <a:t>Meta 1:  atingida parcialmente. 75,7% (81 alunos) receberam orientação sobre higiene bucal.</a:t>
            </a:r>
            <a:r>
              <a:rPr lang="pt-BR" sz="2000" dirty="0" smtClean="0"/>
              <a:t>	</a:t>
            </a:r>
            <a:r>
              <a:rPr lang="pt-BR" dirty="0" smtClean="0"/>
              <a:t> </a:t>
            </a:r>
          </a:p>
          <a:p>
            <a:pPr>
              <a:buFontTx/>
              <a:buChar char="-"/>
            </a:pPr>
            <a:endParaRPr lang="pt-BR" sz="2000" dirty="0" smtClean="0"/>
          </a:p>
          <a:p>
            <a:pPr>
              <a:buNone/>
            </a:pPr>
            <a:endParaRPr lang="pt-BR" dirty="0"/>
          </a:p>
        </p:txBody>
      </p:sp>
      <p:graphicFrame>
        <p:nvGraphicFramePr>
          <p:cNvPr id="4" name="Gráfico 3"/>
          <p:cNvGraphicFramePr/>
          <p:nvPr/>
        </p:nvGraphicFramePr>
        <p:xfrm>
          <a:off x="1428728" y="2143116"/>
          <a:ext cx="5786478" cy="22860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6000792"/>
          </a:xfrm>
        </p:spPr>
        <p:txBody>
          <a:bodyPr/>
          <a:lstStyle/>
          <a:p>
            <a:pPr>
              <a:buNone/>
            </a:pPr>
            <a:r>
              <a:rPr lang="pt-BR" dirty="0" smtClean="0"/>
              <a:t>-</a:t>
            </a:r>
            <a:r>
              <a:rPr lang="pt-BR" sz="2000" dirty="0" smtClean="0"/>
              <a:t>	</a:t>
            </a:r>
            <a:r>
              <a:rPr lang="pt-BR" sz="2000" b="1" dirty="0" smtClean="0"/>
              <a:t>META 2 -</a:t>
            </a:r>
            <a:r>
              <a:rPr lang="pt-BR" sz="2000" dirty="0" smtClean="0"/>
              <a:t> Fornecer orientações sobre dieta para 100% dos escolares da escola foco da intervenção.</a:t>
            </a:r>
          </a:p>
          <a:p>
            <a:pPr>
              <a:buNone/>
            </a:pPr>
            <a:endParaRPr lang="pt-BR" dirty="0" smtClean="0"/>
          </a:p>
          <a:p>
            <a:pPr lvl="1">
              <a:buNone/>
            </a:pPr>
            <a:endParaRPr lang="pt-BR" dirty="0" smtClean="0"/>
          </a:p>
          <a:p>
            <a:pPr lvl="1">
              <a:buFontTx/>
              <a:buChar char="-"/>
            </a:pPr>
            <a:endParaRPr lang="pt-BR" dirty="0" smtClean="0"/>
          </a:p>
          <a:p>
            <a:pPr lvl="1">
              <a:buNone/>
            </a:pPr>
            <a:endParaRPr lang="pt-BR" sz="1800" dirty="0" smtClean="0"/>
          </a:p>
          <a:p>
            <a:pPr lvl="1">
              <a:buNone/>
            </a:pPr>
            <a:endParaRPr lang="pt-BR" sz="1800" dirty="0" smtClean="0"/>
          </a:p>
          <a:p>
            <a:pPr lvl="1">
              <a:buNone/>
            </a:pPr>
            <a:endParaRPr lang="pt-BR" sz="1800" dirty="0" smtClean="0"/>
          </a:p>
          <a:p>
            <a:pPr lvl="1">
              <a:buNone/>
            </a:pPr>
            <a:endParaRPr lang="pt-BR" sz="1800" dirty="0" smtClean="0"/>
          </a:p>
          <a:p>
            <a:pPr lvl="1">
              <a:buNone/>
            </a:pPr>
            <a:endParaRPr lang="pt-BR" sz="1800" dirty="0" smtClean="0"/>
          </a:p>
          <a:p>
            <a:pPr lvl="1">
              <a:buNone/>
            </a:pPr>
            <a:endParaRPr lang="pt-BR" sz="1800" dirty="0" smtClean="0"/>
          </a:p>
          <a:p>
            <a:pPr lvl="1">
              <a:buNone/>
            </a:pPr>
            <a:endParaRPr lang="pt-BR" sz="1800" dirty="0" smtClean="0"/>
          </a:p>
          <a:p>
            <a:pPr lvl="1">
              <a:buNone/>
            </a:pPr>
            <a:endParaRPr lang="pt-BR" sz="1800" dirty="0" smtClean="0"/>
          </a:p>
          <a:p>
            <a:pPr lvl="1">
              <a:buFontTx/>
              <a:buChar char="-"/>
            </a:pPr>
            <a:r>
              <a:rPr lang="pt-BR" sz="1800" dirty="0" smtClean="0">
                <a:solidFill>
                  <a:schemeClr val="tx1"/>
                </a:solidFill>
              </a:rPr>
              <a:t>Meta 2: atingida parcialmente 76,6% (82 alunos) receberam orientação sobre dieta.</a:t>
            </a:r>
          </a:p>
          <a:p>
            <a:pPr lvl="1">
              <a:buFontTx/>
              <a:buChar char="-"/>
            </a:pPr>
            <a:endParaRPr lang="pt-BR" dirty="0"/>
          </a:p>
        </p:txBody>
      </p:sp>
      <p:graphicFrame>
        <p:nvGraphicFramePr>
          <p:cNvPr id="6" name="Gráfico 5"/>
          <p:cNvGraphicFramePr/>
          <p:nvPr/>
        </p:nvGraphicFramePr>
        <p:xfrm>
          <a:off x="1428728" y="1928802"/>
          <a:ext cx="5679855" cy="24321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Discussão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57200" indent="-457200" algn="just">
              <a:lnSpc>
                <a:spcPct val="150000"/>
              </a:lnSpc>
              <a:spcAft>
                <a:spcPts val="600"/>
              </a:spcAft>
              <a:buNone/>
            </a:pPr>
            <a:r>
              <a:rPr lang="pt-BR" dirty="0" smtClean="0"/>
              <a:t>- 	</a:t>
            </a:r>
            <a:r>
              <a:rPr lang="pt-BR" sz="2400" dirty="0" smtClean="0">
                <a:latin typeface="Calibri (corpo)"/>
                <a:cs typeface="Arial" panose="020B0604020202020204" pitchFamily="34" charset="0"/>
              </a:rPr>
              <a:t>Importância da intervenção:</a:t>
            </a:r>
          </a:p>
          <a:p>
            <a:pPr lvl="2">
              <a:lnSpc>
                <a:spcPct val="150000"/>
              </a:lnSpc>
              <a:spcAft>
                <a:spcPts val="600"/>
              </a:spcAft>
              <a:buFontTx/>
              <a:buChar char="-"/>
            </a:pPr>
            <a:r>
              <a:rPr lang="pt-BR" sz="2000" dirty="0" smtClean="0">
                <a:solidFill>
                  <a:schemeClr val="tx1"/>
                </a:solidFill>
                <a:latin typeface="Calibri (corpo)"/>
                <a:cs typeface="Arial" panose="020B0604020202020204" pitchFamily="34" charset="0"/>
              </a:rPr>
              <a:t>Equipe (conhecimento, didática)</a:t>
            </a:r>
          </a:p>
          <a:p>
            <a:pPr lvl="2">
              <a:lnSpc>
                <a:spcPct val="150000"/>
              </a:lnSpc>
              <a:spcAft>
                <a:spcPts val="600"/>
              </a:spcAft>
              <a:buFontTx/>
              <a:buChar char="-"/>
            </a:pPr>
            <a:r>
              <a:rPr lang="pt-BR" sz="2000" dirty="0" smtClean="0">
                <a:solidFill>
                  <a:schemeClr val="tx1"/>
                </a:solidFill>
                <a:latin typeface="Calibri (corpo)"/>
                <a:cs typeface="Arial" panose="020B0604020202020204" pitchFamily="34" charset="0"/>
              </a:rPr>
              <a:t> Serviço (organização, qualidade)</a:t>
            </a:r>
          </a:p>
          <a:p>
            <a:pPr lvl="2">
              <a:lnSpc>
                <a:spcPct val="150000"/>
              </a:lnSpc>
              <a:spcAft>
                <a:spcPts val="600"/>
              </a:spcAft>
              <a:buFontTx/>
              <a:buChar char="-"/>
            </a:pPr>
            <a:r>
              <a:rPr lang="pt-BR" sz="2000" dirty="0" smtClean="0">
                <a:solidFill>
                  <a:schemeClr val="tx1"/>
                </a:solidFill>
                <a:latin typeface="Calibri (corpo)"/>
                <a:cs typeface="Arial" panose="020B0604020202020204" pitchFamily="34" charset="0"/>
              </a:rPr>
              <a:t>Comunidade (acolhimento, humanização, benefícios e informações)</a:t>
            </a:r>
          </a:p>
          <a:p>
            <a:pPr marL="457200" indent="-457200" algn="just">
              <a:lnSpc>
                <a:spcPct val="150000"/>
              </a:lnSpc>
              <a:spcAft>
                <a:spcPts val="600"/>
              </a:spcAft>
              <a:buNone/>
            </a:pPr>
            <a:r>
              <a:rPr lang="pt-BR" sz="2400" dirty="0" smtClean="0">
                <a:latin typeface="Calibri (corpo)"/>
                <a:cs typeface="Arial" panose="020B0604020202020204" pitchFamily="34" charset="0"/>
              </a:rPr>
              <a:t>-	Incorporação da Intervenção à rotina do serviço.</a:t>
            </a:r>
          </a:p>
          <a:p>
            <a:pPr marL="457200" indent="-457200" algn="just">
              <a:lnSpc>
                <a:spcPct val="150000"/>
              </a:lnSpc>
              <a:spcAft>
                <a:spcPts val="600"/>
              </a:spcAft>
              <a:buNone/>
            </a:pPr>
            <a:r>
              <a:rPr lang="pt-BR" sz="2400" dirty="0" smtClean="0">
                <a:latin typeface="Calibri (corpo)"/>
                <a:cs typeface="Arial" panose="020B0604020202020204" pitchFamily="34" charset="0"/>
              </a:rPr>
              <a:t>-	Mudanças para viabilizar a continuidade da intervenção.</a:t>
            </a:r>
          </a:p>
          <a:p>
            <a:pPr>
              <a:buNone/>
            </a:pPr>
            <a:r>
              <a:rPr lang="pt-BR" dirty="0" smtClean="0"/>
              <a:t>	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1357322"/>
          </a:xfrm>
        </p:spPr>
        <p:txBody>
          <a:bodyPr>
            <a:normAutofit/>
          </a:bodyPr>
          <a:lstStyle/>
          <a:p>
            <a:r>
              <a:rPr lang="pt-BR" dirty="0" smtClean="0"/>
              <a:t>Reflexão crítica sobre o processo pessoal de aprendizagem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endParaRPr lang="pt-BR" dirty="0" smtClean="0"/>
          </a:p>
          <a:p>
            <a:pPr>
              <a:buFontTx/>
              <a:buChar char="-"/>
            </a:pPr>
            <a:r>
              <a:rPr lang="pt-BR" dirty="0" smtClean="0"/>
              <a:t>Expectativas iniciais x desenvolvimento do curso.</a:t>
            </a:r>
          </a:p>
          <a:p>
            <a:pPr>
              <a:buFontTx/>
              <a:buChar char="-"/>
            </a:pPr>
            <a:r>
              <a:rPr lang="pt-BR" dirty="0" smtClean="0"/>
              <a:t>Reconhecimento profissional</a:t>
            </a:r>
          </a:p>
          <a:p>
            <a:pPr>
              <a:buFontTx/>
              <a:buChar char="-"/>
            </a:pPr>
            <a:r>
              <a:rPr lang="pt-BR" dirty="0" smtClean="0"/>
              <a:t>Desenvolvi habilidades com crianças</a:t>
            </a:r>
          </a:p>
          <a:p>
            <a:pPr>
              <a:buFontTx/>
              <a:buChar char="-"/>
            </a:pPr>
            <a:r>
              <a:rPr lang="pt-BR" dirty="0" smtClean="0"/>
              <a:t>Obstáculos enfrentados</a:t>
            </a:r>
            <a:endParaRPr lang="pt-BR" dirty="0" smtClean="0"/>
          </a:p>
          <a:p>
            <a:pPr>
              <a:buFontTx/>
              <a:buChar char="-"/>
            </a:pPr>
            <a:r>
              <a:rPr lang="pt-BR" dirty="0" smtClean="0"/>
              <a:t>Apoio </a:t>
            </a:r>
            <a:r>
              <a:rPr lang="pt-BR" dirty="0" smtClean="0"/>
              <a:t>de minha coordenadora </a:t>
            </a:r>
            <a:r>
              <a:rPr lang="pt-BR" dirty="0" smtClean="0"/>
              <a:t>e</a:t>
            </a:r>
          </a:p>
          <a:p>
            <a:pPr>
              <a:buNone/>
            </a:pPr>
            <a:r>
              <a:rPr lang="pt-BR" dirty="0" smtClean="0"/>
              <a:t> </a:t>
            </a:r>
            <a:r>
              <a:rPr lang="pt-BR" dirty="0" smtClean="0"/>
              <a:t> </a:t>
            </a:r>
            <a:r>
              <a:rPr lang="pt-BR" dirty="0" smtClean="0"/>
              <a:t>orientadora.</a:t>
            </a:r>
          </a:p>
          <a:p>
            <a:pPr>
              <a:buFontTx/>
              <a:buChar char="-"/>
            </a:pPr>
            <a:endParaRPr lang="pt-BR" dirty="0"/>
          </a:p>
        </p:txBody>
      </p:sp>
      <p:pic>
        <p:nvPicPr>
          <p:cNvPr id="7" name="Picture 3" descr="C:\Users\Aristócles\Desktop\fotos tcc\foto017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57950" y="4714884"/>
            <a:ext cx="2295524" cy="172164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1000132"/>
          </a:xfrm>
        </p:spPr>
        <p:txBody>
          <a:bodyPr/>
          <a:lstStyle/>
          <a:p>
            <a:pPr algn="ctr"/>
            <a:r>
              <a:rPr lang="pt-BR" dirty="0" smtClean="0"/>
              <a:t>OBRIGADO</a:t>
            </a:r>
            <a:endParaRPr lang="pt-BR" dirty="0"/>
          </a:p>
        </p:txBody>
      </p:sp>
      <p:pic>
        <p:nvPicPr>
          <p:cNvPr id="1026" name="Picture 2" descr="C:\Users\Aristócles\Desktop\CAM0067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1571612"/>
            <a:ext cx="2786082" cy="2162175"/>
          </a:xfrm>
          <a:prstGeom prst="rect">
            <a:avLst/>
          </a:prstGeom>
          <a:noFill/>
        </p:spPr>
      </p:pic>
      <p:pic>
        <p:nvPicPr>
          <p:cNvPr id="3" name="Picture 2" descr="C:\Users\Aristócles\Desktop\fotos tcc\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86116" y="1571611"/>
            <a:ext cx="2728844" cy="2143141"/>
          </a:xfrm>
          <a:prstGeom prst="rect">
            <a:avLst/>
          </a:prstGeom>
          <a:noFill/>
        </p:spPr>
      </p:pic>
      <p:pic>
        <p:nvPicPr>
          <p:cNvPr id="1027" name="Picture 3" descr="C:\Users\Aristócles\Desktop\fotos tcc\foto017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00760" y="1571612"/>
            <a:ext cx="2795590" cy="2143140"/>
          </a:xfrm>
          <a:prstGeom prst="rect">
            <a:avLst/>
          </a:prstGeom>
          <a:noFill/>
        </p:spPr>
      </p:pic>
      <p:pic>
        <p:nvPicPr>
          <p:cNvPr id="1028" name="Picture 4" descr="C:\Users\Aristócles\Desktop\fotos tcc\foto0164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0034" y="3714752"/>
            <a:ext cx="2786082" cy="2428892"/>
          </a:xfrm>
          <a:prstGeom prst="rect">
            <a:avLst/>
          </a:prstGeom>
          <a:noFill/>
        </p:spPr>
      </p:pic>
      <p:pic>
        <p:nvPicPr>
          <p:cNvPr id="1029" name="Picture 5" descr="C:\Users\Aristócles\Desktop\fotos tcc\hospital setor odonto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286117" y="3714752"/>
            <a:ext cx="2714644" cy="2428892"/>
          </a:xfrm>
          <a:prstGeom prst="rect">
            <a:avLst/>
          </a:prstGeom>
          <a:noFill/>
        </p:spPr>
      </p:pic>
      <p:pic>
        <p:nvPicPr>
          <p:cNvPr id="1030" name="Picture 6" descr="C:\Users\Aristócles\Desktop\fotos tcc\foto0163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000761" y="3714752"/>
            <a:ext cx="2786082" cy="24288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1357322"/>
          </a:xfrm>
        </p:spPr>
        <p:txBody>
          <a:bodyPr/>
          <a:lstStyle/>
          <a:p>
            <a:pPr algn="ctr"/>
            <a:r>
              <a:rPr lang="pt-BR" dirty="0" smtClean="0"/>
              <a:t>Análise situacional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pt-BR" dirty="0" smtClean="0"/>
              <a:t>-	A UBS </a:t>
            </a:r>
            <a:r>
              <a:rPr lang="pt-BR" dirty="0" err="1" smtClean="0"/>
              <a:t>Petronílio</a:t>
            </a:r>
            <a:r>
              <a:rPr lang="pt-BR" dirty="0" smtClean="0"/>
              <a:t> Rocha, esta localizada no centro da cidade, zona urbana.</a:t>
            </a:r>
          </a:p>
          <a:p>
            <a:pPr algn="just">
              <a:buNone/>
            </a:pPr>
            <a:endParaRPr lang="pt-BR" dirty="0" smtClean="0"/>
          </a:p>
          <a:p>
            <a:pPr algn="just">
              <a:buNone/>
            </a:pPr>
            <a:r>
              <a:rPr lang="pt-BR" dirty="0" smtClean="0"/>
              <a:t>-	Como era antes a atenção aos escolares antes da intervenção...</a:t>
            </a:r>
          </a:p>
          <a:p>
            <a:pPr algn="just">
              <a:buFontTx/>
              <a:buChar char="-"/>
            </a:pPr>
            <a:endParaRPr lang="pt-BR" dirty="0" smtClean="0"/>
          </a:p>
          <a:p>
            <a:pPr algn="just">
              <a:buNone/>
            </a:pPr>
            <a:r>
              <a:rPr lang="pt-BR" dirty="0" smtClean="0"/>
              <a:t>-	As ações na UBS vem ocorrendo de forma programáticas mesmo antes de minha intervenção.</a:t>
            </a:r>
          </a:p>
          <a:p>
            <a:pPr>
              <a:buNone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1000132"/>
          </a:xfrm>
        </p:spPr>
        <p:txBody>
          <a:bodyPr/>
          <a:lstStyle/>
          <a:p>
            <a:pPr algn="ctr"/>
            <a:r>
              <a:rPr lang="pt-BR" dirty="0" smtClean="0"/>
              <a:t>Objetivo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 algn="just">
              <a:buNone/>
            </a:pPr>
            <a:r>
              <a:rPr lang="pt-BR" dirty="0" smtClean="0"/>
              <a:t>-	Geral: melhorar </a:t>
            </a:r>
            <a:r>
              <a:rPr lang="pt-BR" dirty="0"/>
              <a:t>a atenção dos escolares da Unidade Básica de </a:t>
            </a:r>
            <a:r>
              <a:rPr lang="pt-BR" dirty="0" err="1" smtClean="0"/>
              <a:t>Petronílio</a:t>
            </a:r>
            <a:r>
              <a:rPr lang="pt-BR" dirty="0" smtClean="0"/>
              <a:t> Rocha no </a:t>
            </a:r>
            <a:r>
              <a:rPr lang="pt-BR" dirty="0"/>
              <a:t>município de Matias Olímpio, PI. </a:t>
            </a:r>
          </a:p>
          <a:p>
            <a:pPr>
              <a:buNone/>
            </a:pPr>
            <a:endParaRPr lang="pt-BR" dirty="0" smtClean="0"/>
          </a:p>
          <a:p>
            <a:pPr>
              <a:buFontTx/>
              <a:buChar char="-"/>
            </a:pPr>
            <a:r>
              <a:rPr lang="pt-BR" dirty="0" smtClean="0"/>
              <a:t>Específicos:</a:t>
            </a:r>
          </a:p>
          <a:p>
            <a:pPr>
              <a:buFontTx/>
              <a:buChar char="-"/>
            </a:pPr>
            <a:endParaRPr lang="pt-BR" dirty="0" smtClean="0"/>
          </a:p>
          <a:p>
            <a:pPr>
              <a:buFontTx/>
              <a:buChar char="-"/>
            </a:pPr>
            <a:r>
              <a:rPr lang="pt-BR" dirty="0" smtClean="0"/>
              <a:t>Ampliar a cobertura da atenção à saúde bucal dos escolares.</a:t>
            </a:r>
          </a:p>
          <a:p>
            <a:pPr>
              <a:buFontTx/>
              <a:buChar char="-"/>
            </a:pPr>
            <a:endParaRPr lang="pt-BR" dirty="0" smtClean="0"/>
          </a:p>
          <a:p>
            <a:pPr>
              <a:buFontTx/>
              <a:buChar char="-"/>
            </a:pPr>
            <a:r>
              <a:rPr lang="pt-BR" dirty="0" smtClean="0"/>
              <a:t>Melhorar a qualidade da atenção à saúde bucal dos escolares.</a:t>
            </a:r>
          </a:p>
          <a:p>
            <a:pPr>
              <a:buFontTx/>
              <a:buChar char="-"/>
            </a:pPr>
            <a:endParaRPr lang="pt-BR" dirty="0" smtClean="0"/>
          </a:p>
          <a:p>
            <a:pPr>
              <a:buFontTx/>
              <a:buChar char="-"/>
            </a:pPr>
            <a:r>
              <a:rPr lang="pt-BR" dirty="0" smtClean="0"/>
              <a:t>Melhorar a adesão ao atendimento em saúde bucal.</a:t>
            </a:r>
          </a:p>
          <a:p>
            <a:pPr>
              <a:buFontTx/>
              <a:buChar char="-"/>
            </a:pPr>
            <a:endParaRPr lang="pt-BR" dirty="0" smtClean="0"/>
          </a:p>
          <a:p>
            <a:pPr>
              <a:buFontTx/>
              <a:buChar char="-"/>
            </a:pPr>
            <a:r>
              <a:rPr lang="pt-BR" dirty="0" smtClean="0"/>
              <a:t>Melhorar os registros das informações.</a:t>
            </a:r>
          </a:p>
          <a:p>
            <a:pPr>
              <a:buFontTx/>
              <a:buChar char="-"/>
            </a:pPr>
            <a:endParaRPr lang="pt-BR" dirty="0" smtClean="0"/>
          </a:p>
          <a:p>
            <a:pPr>
              <a:buNone/>
            </a:pPr>
            <a:r>
              <a:rPr lang="pt-BR" dirty="0" smtClean="0"/>
              <a:t>-	Promover a saúde bucal dos escolares.</a:t>
            </a:r>
          </a:p>
          <a:p>
            <a:pPr algn="just">
              <a:buNone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28596" y="785794"/>
            <a:ext cx="8229600" cy="928694"/>
          </a:xfrm>
        </p:spPr>
        <p:txBody>
          <a:bodyPr>
            <a:normAutofit/>
          </a:bodyPr>
          <a:lstStyle/>
          <a:p>
            <a:pPr algn="ctr"/>
            <a:r>
              <a:rPr lang="pt-BR" dirty="0" smtClean="0"/>
              <a:t>Metodologia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buFontTx/>
              <a:buChar char="-"/>
            </a:pPr>
            <a:r>
              <a:rPr lang="pt-BR" dirty="0" smtClean="0"/>
              <a:t>Capacitação da equipe</a:t>
            </a:r>
          </a:p>
          <a:p>
            <a:pPr lvl="1" algn="just">
              <a:buFontTx/>
              <a:buChar char="-"/>
            </a:pPr>
            <a:r>
              <a:rPr lang="pt-BR" dirty="0" smtClean="0"/>
              <a:t>Caderno de Atenção Básica , n° 17 – Saúde Bucal (2006) manual do Ministério da Saúde, 2010.</a:t>
            </a:r>
          </a:p>
          <a:p>
            <a:pPr lvl="1" algn="just">
              <a:buFontTx/>
              <a:buChar char="-"/>
            </a:pPr>
            <a:endParaRPr lang="pt-BR" dirty="0" smtClean="0"/>
          </a:p>
          <a:p>
            <a:pPr algn="just">
              <a:buFontTx/>
              <a:buChar char="-"/>
            </a:pPr>
            <a:r>
              <a:rPr lang="pt-BR" dirty="0" smtClean="0"/>
              <a:t>Utilizaremos fichas espelhos disponíveis pelo curso.</a:t>
            </a:r>
          </a:p>
          <a:p>
            <a:pPr algn="just">
              <a:buNone/>
            </a:pPr>
            <a:endParaRPr lang="pt-BR" dirty="0" smtClean="0"/>
          </a:p>
          <a:p>
            <a:pPr algn="just">
              <a:buNone/>
            </a:pPr>
            <a:r>
              <a:rPr lang="pt-BR" dirty="0" smtClean="0"/>
              <a:t>-	Ações nos 4 eixos pedagógicos do curso</a:t>
            </a:r>
          </a:p>
          <a:p>
            <a:pPr algn="just">
              <a:buFontTx/>
              <a:buChar char="-"/>
            </a:pPr>
            <a:endParaRPr lang="pt-BR" dirty="0" smtClean="0"/>
          </a:p>
          <a:p>
            <a:pPr algn="just">
              <a:buFontTx/>
              <a:buChar char="-"/>
            </a:pPr>
            <a:r>
              <a:rPr lang="pt-BR" dirty="0" smtClean="0"/>
              <a:t>Definidas metas para o alcance dos objetivos</a:t>
            </a:r>
          </a:p>
          <a:p>
            <a:pPr algn="just">
              <a:buFontTx/>
              <a:buChar char="-"/>
            </a:pPr>
            <a:endParaRPr lang="pt-BR" dirty="0" smtClean="0"/>
          </a:p>
          <a:p>
            <a:pPr algn="just">
              <a:buNone/>
            </a:pPr>
            <a:r>
              <a:rPr lang="pt-BR" dirty="0" smtClean="0"/>
              <a:t>-	3 meses de intervenção.</a:t>
            </a:r>
          </a:p>
          <a:p>
            <a:pPr algn="just">
              <a:buNone/>
            </a:pPr>
            <a:endParaRPr lang="pt-BR" dirty="0" smtClean="0"/>
          </a:p>
          <a:p>
            <a:pPr algn="just">
              <a:buNone/>
            </a:pPr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857256"/>
          </a:xfrm>
        </p:spPr>
        <p:txBody>
          <a:bodyPr/>
          <a:lstStyle/>
          <a:p>
            <a:pPr algn="ctr"/>
            <a:r>
              <a:rPr lang="pt-BR" dirty="0" smtClean="0"/>
              <a:t>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FontTx/>
              <a:buChar char="-"/>
            </a:pPr>
            <a:endParaRPr lang="pt-BR" b="1" dirty="0" smtClean="0"/>
          </a:p>
          <a:p>
            <a:pPr algn="ctr">
              <a:buFontTx/>
              <a:buChar char="-"/>
            </a:pPr>
            <a:endParaRPr lang="pt-BR" b="1" dirty="0" smtClean="0"/>
          </a:p>
          <a:p>
            <a:pPr algn="ctr">
              <a:buNone/>
            </a:pPr>
            <a:r>
              <a:rPr lang="pt-BR" b="1" dirty="0" smtClean="0"/>
              <a:t>OBJETIVO </a:t>
            </a:r>
            <a:r>
              <a:rPr lang="pt-BR" b="1" dirty="0" smtClean="0"/>
              <a:t>1</a:t>
            </a:r>
            <a:r>
              <a:rPr lang="pt-BR" dirty="0" smtClean="0"/>
              <a:t>: </a:t>
            </a:r>
            <a:r>
              <a:rPr lang="pt-BR" dirty="0"/>
              <a:t>Ampliar a cobertura de atenção à saúde bucal dos escolares</a:t>
            </a:r>
            <a:endParaRPr lang="pt-BR" dirty="0" smtClean="0"/>
          </a:p>
          <a:p>
            <a:pPr algn="just"/>
            <a:endParaRPr lang="pt-BR" b="1" dirty="0" smtClean="0"/>
          </a:p>
          <a:p>
            <a:pPr lvl="1">
              <a:buNone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928694"/>
          </a:xfrm>
        </p:spPr>
        <p:txBody>
          <a:bodyPr/>
          <a:lstStyle/>
          <a:p>
            <a:pPr algn="ctr"/>
            <a:r>
              <a:rPr lang="pt-BR" dirty="0" smtClean="0"/>
              <a:t>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5074362"/>
          </a:xfrm>
        </p:spPr>
        <p:txBody>
          <a:bodyPr/>
          <a:lstStyle/>
          <a:p>
            <a:pPr>
              <a:buNone/>
            </a:pPr>
            <a:r>
              <a:rPr lang="pt-BR" sz="2000" b="1" dirty="0" smtClean="0"/>
              <a:t>-	META </a:t>
            </a:r>
            <a:r>
              <a:rPr lang="pt-BR" sz="2000" b="1" dirty="0" smtClean="0"/>
              <a:t>1 - </a:t>
            </a:r>
            <a:r>
              <a:rPr lang="pt-BR" sz="2000" dirty="0" smtClean="0"/>
              <a:t>Ampliar a cobertura de ação coletiva de exame bucal com finalidade epidemiológica em 100% os escolares da escola foco da intervenção</a:t>
            </a:r>
            <a:r>
              <a:rPr lang="pt-BR" dirty="0" smtClean="0"/>
              <a:t>.</a:t>
            </a:r>
          </a:p>
          <a:p>
            <a:pPr>
              <a:buFontTx/>
              <a:buChar char="-"/>
            </a:pPr>
            <a:endParaRPr lang="pt-BR" dirty="0" smtClean="0"/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endParaRPr lang="pt-BR" dirty="0" smtClean="0"/>
          </a:p>
          <a:p>
            <a:pPr marL="365760" lvl="1" indent="-256032">
              <a:buClr>
                <a:schemeClr val="accent3"/>
              </a:buClr>
              <a:buNone/>
            </a:pPr>
            <a:r>
              <a:rPr lang="pt-BR" dirty="0" smtClean="0"/>
              <a:t>-	</a:t>
            </a:r>
            <a:r>
              <a:rPr lang="pt-BR" sz="1800" dirty="0" smtClean="0">
                <a:solidFill>
                  <a:schemeClr val="tx1"/>
                </a:solidFill>
              </a:rPr>
              <a:t>Meta 1: resultado alcançado parcialmente 79,4 % (85 alunos) examinados na escola.</a:t>
            </a:r>
          </a:p>
          <a:p>
            <a:pPr>
              <a:buNone/>
            </a:pPr>
            <a:endParaRPr lang="pt-BR" dirty="0"/>
          </a:p>
        </p:txBody>
      </p:sp>
      <p:graphicFrame>
        <p:nvGraphicFramePr>
          <p:cNvPr id="4" name="Gráfico 3"/>
          <p:cNvGraphicFramePr/>
          <p:nvPr/>
        </p:nvGraphicFramePr>
        <p:xfrm>
          <a:off x="2357422" y="3000372"/>
          <a:ext cx="3786214" cy="18573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000108"/>
            <a:ext cx="8401080" cy="5857892"/>
          </a:xfrm>
        </p:spPr>
        <p:txBody>
          <a:bodyPr/>
          <a:lstStyle/>
          <a:p>
            <a:pPr lvl="1" algn="just">
              <a:buNone/>
            </a:pPr>
            <a:r>
              <a:rPr lang="pt-BR" dirty="0" smtClean="0">
                <a:solidFill>
                  <a:schemeClr val="tx1"/>
                </a:solidFill>
              </a:rPr>
              <a:t>-</a:t>
            </a:r>
            <a:r>
              <a:rPr lang="pt-BR" sz="2000" dirty="0" smtClean="0">
                <a:solidFill>
                  <a:schemeClr val="tx1"/>
                </a:solidFill>
              </a:rPr>
              <a:t>	</a:t>
            </a:r>
            <a:r>
              <a:rPr lang="pt-BR" sz="2000" b="1" dirty="0" smtClean="0">
                <a:solidFill>
                  <a:schemeClr val="tx1"/>
                </a:solidFill>
              </a:rPr>
              <a:t>META 2 -</a:t>
            </a:r>
            <a:r>
              <a:rPr lang="pt-BR" sz="2000" dirty="0" smtClean="0">
                <a:solidFill>
                  <a:schemeClr val="tx1"/>
                </a:solidFill>
              </a:rPr>
              <a:t> Ampliar a cobertura de primeira consulta odontológica programática para 40% dos escolares da escola foco da </a:t>
            </a:r>
            <a:r>
              <a:rPr lang="pt-BR" sz="2000" dirty="0" smtClean="0">
                <a:solidFill>
                  <a:schemeClr val="tx1"/>
                </a:solidFill>
              </a:rPr>
              <a:t>intervenção</a:t>
            </a:r>
            <a:r>
              <a:rPr lang="pt-BR" sz="2000" dirty="0" smtClean="0">
                <a:solidFill>
                  <a:schemeClr val="tx1"/>
                </a:solidFill>
              </a:rPr>
              <a:t>.</a:t>
            </a:r>
          </a:p>
          <a:p>
            <a:pPr lvl="1">
              <a:buNone/>
            </a:pPr>
            <a:endParaRPr lang="pt-BR" dirty="0" smtClean="0"/>
          </a:p>
          <a:p>
            <a:pPr lvl="1">
              <a:buFontTx/>
              <a:buChar char="-"/>
            </a:pPr>
            <a:endParaRPr lang="pt-BR" sz="1800" dirty="0" smtClean="0"/>
          </a:p>
          <a:p>
            <a:pPr lvl="1">
              <a:buFontTx/>
              <a:buChar char="-"/>
            </a:pPr>
            <a:endParaRPr lang="pt-BR" sz="1800" dirty="0" smtClean="0"/>
          </a:p>
          <a:p>
            <a:pPr lvl="1">
              <a:buFontTx/>
              <a:buChar char="-"/>
            </a:pPr>
            <a:endParaRPr lang="pt-BR" sz="1800" dirty="0" smtClean="0"/>
          </a:p>
          <a:p>
            <a:pPr lvl="1">
              <a:buFontTx/>
              <a:buChar char="-"/>
            </a:pPr>
            <a:endParaRPr lang="pt-BR" sz="1800" dirty="0" smtClean="0"/>
          </a:p>
          <a:p>
            <a:pPr lvl="1">
              <a:buFontTx/>
              <a:buChar char="-"/>
            </a:pPr>
            <a:endParaRPr lang="pt-BR" sz="1800" dirty="0" smtClean="0">
              <a:solidFill>
                <a:schemeClr val="tx1"/>
              </a:solidFill>
            </a:endParaRPr>
          </a:p>
          <a:p>
            <a:pPr lvl="1">
              <a:buFontTx/>
              <a:buChar char="-"/>
            </a:pPr>
            <a:endParaRPr lang="pt-BR" sz="1800" dirty="0" smtClean="0">
              <a:solidFill>
                <a:schemeClr val="tx1"/>
              </a:solidFill>
            </a:endParaRPr>
          </a:p>
          <a:p>
            <a:pPr lvl="1">
              <a:buFontTx/>
              <a:buChar char="-"/>
            </a:pPr>
            <a:endParaRPr lang="pt-BR" sz="1800" dirty="0" smtClean="0">
              <a:solidFill>
                <a:schemeClr val="tx1"/>
              </a:solidFill>
            </a:endParaRPr>
          </a:p>
          <a:p>
            <a:pPr lvl="1">
              <a:buFontTx/>
              <a:buChar char="-"/>
            </a:pPr>
            <a:endParaRPr lang="pt-BR" sz="1800" dirty="0" smtClean="0">
              <a:solidFill>
                <a:schemeClr val="tx1"/>
              </a:solidFill>
            </a:endParaRPr>
          </a:p>
          <a:p>
            <a:pPr lvl="1">
              <a:buFontTx/>
              <a:buChar char="-"/>
            </a:pPr>
            <a:endParaRPr lang="pt-BR" sz="1800" dirty="0" smtClean="0">
              <a:solidFill>
                <a:schemeClr val="tx1"/>
              </a:solidFill>
            </a:endParaRPr>
          </a:p>
          <a:p>
            <a:pPr lvl="1" algn="just">
              <a:buFontTx/>
              <a:buChar char="-"/>
            </a:pPr>
            <a:r>
              <a:rPr lang="pt-BR" sz="2000" dirty="0" smtClean="0">
                <a:solidFill>
                  <a:schemeClr val="tx1"/>
                </a:solidFill>
              </a:rPr>
              <a:t>Meta 2: atingida 50% (14 alunos) moradores da área de abrangência com primeira consulta odontológica.</a:t>
            </a:r>
            <a:endParaRPr lang="pt-BR" sz="2000" dirty="0">
              <a:solidFill>
                <a:schemeClr val="tx1"/>
              </a:solidFill>
            </a:endParaRPr>
          </a:p>
        </p:txBody>
      </p:sp>
      <p:graphicFrame>
        <p:nvGraphicFramePr>
          <p:cNvPr id="6" name="Gráfico 5"/>
          <p:cNvGraphicFramePr/>
          <p:nvPr/>
        </p:nvGraphicFramePr>
        <p:xfrm>
          <a:off x="2428860" y="2357430"/>
          <a:ext cx="4643470" cy="23574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o">
  <a:themeElements>
    <a:clrScheme name="Urbano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o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o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1004</TotalTime>
  <Words>333</Words>
  <Application>Microsoft Office PowerPoint</Application>
  <PresentationFormat>Apresentação na tela (4:3)</PresentationFormat>
  <Paragraphs>199</Paragraphs>
  <Slides>24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24</vt:i4>
      </vt:variant>
    </vt:vector>
  </HeadingPairs>
  <TitlesOfParts>
    <vt:vector size="25" baseType="lpstr">
      <vt:lpstr>Urbano</vt:lpstr>
      <vt:lpstr> Melhoria da Atenção à Saúde Bucal dos alunos de 06 a 12 anos da Unidade Escolar Manoel Antônio de Oliveira na UBS Petronílio Rocha, Matias Olímpio - PI.</vt:lpstr>
      <vt:lpstr>Introdução</vt:lpstr>
      <vt:lpstr>Slide 3</vt:lpstr>
      <vt:lpstr>Análise situacional</vt:lpstr>
      <vt:lpstr>Objetivo </vt:lpstr>
      <vt:lpstr>Metodologia</vt:lpstr>
      <vt:lpstr>Resultados</vt:lpstr>
      <vt:lpstr>Resultados</vt:lpstr>
      <vt:lpstr>Slide 9</vt:lpstr>
      <vt:lpstr>Resultados</vt:lpstr>
      <vt:lpstr>Resultados</vt:lpstr>
      <vt:lpstr>Slide 12</vt:lpstr>
      <vt:lpstr>Slide 13</vt:lpstr>
      <vt:lpstr>Slide 14</vt:lpstr>
      <vt:lpstr>Resultados</vt:lpstr>
      <vt:lpstr>Slide 16</vt:lpstr>
      <vt:lpstr>Slide 17</vt:lpstr>
      <vt:lpstr>Resultados</vt:lpstr>
      <vt:lpstr>Resultados</vt:lpstr>
      <vt:lpstr>Slide 20</vt:lpstr>
      <vt:lpstr>Slide 21</vt:lpstr>
      <vt:lpstr>Discussão</vt:lpstr>
      <vt:lpstr>Reflexão crítica sobre o processo pessoal de aprendizagem</vt:lpstr>
      <vt:lpstr>OBRIGADO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MELHORIA DA QUALIDADE E ATENÇÃO DOS ESCOLARES</dc:title>
  <dc:creator>Aristócles</dc:creator>
  <cp:lastModifiedBy>Aristócles</cp:lastModifiedBy>
  <cp:revision>135</cp:revision>
  <dcterms:created xsi:type="dcterms:W3CDTF">2015-01-15T11:13:54Z</dcterms:created>
  <dcterms:modified xsi:type="dcterms:W3CDTF">2015-01-22T23:48:40Z</dcterms:modified>
</cp:coreProperties>
</file>