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8" r:id="rId3"/>
    <p:sldId id="257" r:id="rId4"/>
    <p:sldId id="336" r:id="rId5"/>
    <p:sldId id="337" r:id="rId6"/>
    <p:sldId id="320" r:id="rId7"/>
    <p:sldId id="260" r:id="rId8"/>
    <p:sldId id="329" r:id="rId9"/>
    <p:sldId id="348" r:id="rId10"/>
    <p:sldId id="349" r:id="rId11"/>
    <p:sldId id="350" r:id="rId12"/>
    <p:sldId id="347" r:id="rId13"/>
    <p:sldId id="352" r:id="rId14"/>
    <p:sldId id="361" r:id="rId15"/>
    <p:sldId id="362" r:id="rId16"/>
    <p:sldId id="363" r:id="rId17"/>
    <p:sldId id="364" r:id="rId18"/>
    <p:sldId id="365" r:id="rId19"/>
    <p:sldId id="366" r:id="rId20"/>
    <p:sldId id="370" r:id="rId21"/>
    <p:sldId id="371" r:id="rId22"/>
    <p:sldId id="372" r:id="rId23"/>
    <p:sldId id="373" r:id="rId24"/>
    <p:sldId id="374" r:id="rId25"/>
    <p:sldId id="375" r:id="rId26"/>
    <p:sldId id="376" r:id="rId27"/>
    <p:sldId id="377" r:id="rId28"/>
    <p:sldId id="378" r:id="rId29"/>
    <p:sldId id="380" r:id="rId30"/>
    <p:sldId id="379" r:id="rId31"/>
    <p:sldId id="353" r:id="rId32"/>
    <p:sldId id="354" r:id="rId33"/>
    <p:sldId id="355" r:id="rId34"/>
    <p:sldId id="356" r:id="rId35"/>
    <p:sldId id="357" r:id="rId36"/>
    <p:sldId id="358" r:id="rId37"/>
    <p:sldId id="359" r:id="rId38"/>
    <p:sldId id="360" r:id="rId39"/>
    <p:sldId id="319" r:id="rId4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l%20Suca%20Salas\Documents\UNASUS%20UFPEL\TURMA%207\ESPECIALIZANDOS\ARMANDO\Coleta%20de%20dados%20criancas-Armando%20fina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l%20Suca%20Salas\Documents\UNASUS%20UFPEL\TURMA%207\ESPECIALIZANDOS\ARMANDO\Coleta%20de%20dados%20criancas-Armando%20fina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l%20Suca%20Salas\Documents\UNASUS%20UFPEL\TURMA%207\ESPECIALIZANDOS\ARMANDO\Coleta%20de%20dados%20criancas-Armando%20final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l%20Suca%20Salas\Documents\UNASUS%20UFPEL\TURMA%207\ESPECIALIZANDOS\ARMANDO\Coleta%20de%20dados%20criancas-Armando%20fina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l%20Suca%20Salas\Documents\UNASUS%20UFPEL\TURMA%207\ESPECIALIZANDOS\ARMANDO\Coleta%20de%20dados%20criancas-Armando%20final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l%20Suca%20Salas\Documents\UNASUS%20UFPEL\TURMA%207\ESPECIALIZANDOS\ARMANDO\Coleta%20de%20dados%20criancas-Armando%20final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l%20Suca%20Salas\Documents\UNASUS%20UFPEL\TURMA%207\ESPECIALIZANDOS\ARMANDO\Coleta%20de%20dados%20criancas-Armando%20final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l%20Suca%20Salas\Documents\UNASUS%20UFPEL\TURMA%207\ESPECIALIZANDOS\ARMANDO\Coleta%20de%20dados%20criancas-Armando%20final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l%20Suca%20Salas\Documents\UNASUS%20UFPEL\TURMA%207\ESPECIALIZANDOS\ARMANDO\Coleta%20de%20dados%20criancas-Armando%20final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l%20Suca%20Salas\Documents\UNASUS%20UFPEL\TURMA%207\ESPECIALIZANDOS\ARMANDO\Coleta%20de%20dados%20criancas-Armando%20final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l%20Suca%20Salas\Documents\UNASUS%20UFPEL\TURMA%207\ESPECIALIZANDOS\ARMANDO\Coleta%20de%20dados%20criancas-Armando%20fin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l%20Suca%20Salas\Documents\UNASUS%20UFPEL\TURMA%207\ESPECIALIZANDOS\ARMANDO\Coleta%20de%20dados%20criancas-Armando%20fin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l%20Suca%20Salas\Documents\UNASUS%20UFPEL\TURMA%207\ESPECIALIZANDOS\ARMANDO\Coleta%20de%20dados%20criancas-Armando%20fin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l%20Suca%20Salas\Documents\UNASUS%20UFPEL\TURMA%207\ESPECIALIZANDOS\ARMANDO\Coleta%20de%20dados%20criancas-Armando%20fin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l%20Suca%20Salas\Documents\UNASUS%20UFPEL\TURMA%207\ESPECIALIZANDOS\ARMANDO\Coleta%20de%20dados%20criancas-Armando%20fina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l%20Suca%20Salas\Documents\UNASUS%20UFPEL\TURMA%207\ESPECIALIZANDOS\ARMANDO\Coleta%20de%20dados%20criancas-Armando%20fina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l%20Suca%20Salas\Documents\UNASUS%20UFPEL\TURMA%207\ESPECIALIZANDOS\ARMANDO\Coleta%20de%20dados%20criancas-Armando%20fina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l%20Suca%20Salas\Documents\UNASUS%20UFPEL\TURMA%207\ESPECIALIZANDOS\ARMANDO\Coleta%20de%20dados%20criancas-Armando%20fina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l%20Suca%20Salas\Documents\UNASUS%20UFPEL\TURMA%207\ESPECIALIZANDOS\ARMANDO\Coleta%20de%20dados%20criancas-Armando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lang="pt-BR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187516272089752"/>
          <c:y val="0.20342515382633397"/>
          <c:w val="0.84531362861545578"/>
          <c:h val="0.652882757926914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crianças entre zero e 72 meses inscritas no programa da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0.22916666666666671</c:v>
                </c:pt>
                <c:pt idx="1">
                  <c:v>0.39583333333333331</c:v>
                </c:pt>
                <c:pt idx="2">
                  <c:v>0.59375000000000056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467840"/>
        <c:axId val="34469376"/>
      </c:barChart>
      <c:catAx>
        <c:axId val="3446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34469376"/>
        <c:crosses val="autoZero"/>
        <c:auto val="1"/>
        <c:lblAlgn val="ctr"/>
        <c:lblOffset val="100"/>
        <c:noMultiLvlLbl val="0"/>
      </c:catAx>
      <c:valAx>
        <c:axId val="3446937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344678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lang="pt-BR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187516272089752"/>
          <c:y val="0.30897060087890865"/>
          <c:w val="0.84531362861545578"/>
          <c:h val="0.528240059567164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Indicadores!$C$51</c:f>
              <c:strCache>
                <c:ptCount val="1"/>
                <c:pt idx="0">
                  <c:v>Proporção de crianças com teste do pezinho realizado até 7 dias de vida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Indicadores!$D$50:$G$50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Indicadores!$D$51:$G$51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599936"/>
        <c:axId val="44601728"/>
      </c:barChart>
      <c:catAx>
        <c:axId val="44599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4601728"/>
        <c:crosses val="autoZero"/>
        <c:auto val="1"/>
        <c:lblAlgn val="ctr"/>
        <c:lblOffset val="100"/>
        <c:noMultiLvlLbl val="0"/>
      </c:catAx>
      <c:valAx>
        <c:axId val="4460172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45999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lang="pt-BR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168507595509725"/>
          <c:y val="0.30000082693020347"/>
          <c:w val="0.84555527138029063"/>
          <c:h val="0.541936977680366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crianças entre 6 e 72 meses com avaliação de necessidade de atendimento odontológico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Indicadores!$D$56:$G$56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Indicadores!$D$57:$G$57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632704"/>
        <c:axId val="44638592"/>
      </c:barChart>
      <c:catAx>
        <c:axId val="4463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4638592"/>
        <c:crosses val="autoZero"/>
        <c:auto val="1"/>
        <c:lblAlgn val="ctr"/>
        <c:lblOffset val="100"/>
        <c:noMultiLvlLbl val="0"/>
      </c:catAx>
      <c:valAx>
        <c:axId val="446385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46327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lang="pt-BR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187516272089752"/>
          <c:y val="0.27272815140204132"/>
          <c:w val="0.84531362861545578"/>
          <c:h val="0.583579592785012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Indicadores!$C$62</c:f>
              <c:strCache>
                <c:ptCount val="1"/>
                <c:pt idx="0">
                  <c:v>Proporção de crianças de 6 a 72 meses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Indicadores!$D$61:$G$61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Indicadores!$D$62:$G$62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0.14583333333333343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657664"/>
        <c:axId val="44700416"/>
      </c:barChart>
      <c:catAx>
        <c:axId val="44657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4700416"/>
        <c:crosses val="autoZero"/>
        <c:auto val="1"/>
        <c:lblAlgn val="ctr"/>
        <c:lblOffset val="100"/>
        <c:noMultiLvlLbl val="0"/>
      </c:catAx>
      <c:valAx>
        <c:axId val="4470041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46576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lang="pt-BR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187516272089752"/>
          <c:y val="0.27325581395348836"/>
          <c:w val="0.84531362861545578"/>
          <c:h val="0.58430232558139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Indicadores!$C$68</c:f>
              <c:strCache>
                <c:ptCount val="1"/>
                <c:pt idx="0">
                  <c:v>Proporção de busca ativa realizada às crianças faltosas às consultas no programa de saúde da criança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Indicadores!$D$67:$G$67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Indicadores!$D$68:$G$68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710912"/>
        <c:axId val="44733184"/>
      </c:barChart>
      <c:catAx>
        <c:axId val="44710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4733184"/>
        <c:crosses val="autoZero"/>
        <c:auto val="1"/>
        <c:lblAlgn val="ctr"/>
        <c:lblOffset val="100"/>
        <c:noMultiLvlLbl val="0"/>
      </c:catAx>
      <c:valAx>
        <c:axId val="4473318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471091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lang="pt-BR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187516272089752"/>
          <c:y val="0.22525625423653256"/>
          <c:w val="0.84531362861545578"/>
          <c:h val="0.61433523882690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Indicadores!$C$75</c:f>
              <c:strCache>
                <c:ptCount val="1"/>
                <c:pt idx="0">
                  <c:v>Proporção de crianças com registro atualizado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Indicadores!$D$74:$G$74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Indicadores!$D$75:$G$75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784640"/>
        <c:axId val="44790528"/>
      </c:barChart>
      <c:catAx>
        <c:axId val="4478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4790528"/>
        <c:crosses val="autoZero"/>
        <c:auto val="1"/>
        <c:lblAlgn val="ctr"/>
        <c:lblOffset val="100"/>
        <c:noMultiLvlLbl val="0"/>
      </c:catAx>
      <c:valAx>
        <c:axId val="4479052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47846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lang="pt-BR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380957178880371"/>
          <c:y val="0.22000017903660402"/>
          <c:w val="0.8428574694853167"/>
          <c:h val="0.623333840603712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Indicadores!$C$82</c:f>
              <c:strCache>
                <c:ptCount val="1"/>
                <c:pt idx="0">
                  <c:v>Proporção de crianças com avaliação de risco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Indicadores!$D$81:$G$81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Indicadores!$D$82:$G$82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362176"/>
        <c:axId val="45368064"/>
      </c:barChart>
      <c:catAx>
        <c:axId val="45362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5368064"/>
        <c:crosses val="autoZero"/>
        <c:auto val="1"/>
        <c:lblAlgn val="ctr"/>
        <c:lblOffset val="100"/>
        <c:noMultiLvlLbl val="0"/>
      </c:catAx>
      <c:valAx>
        <c:axId val="453680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53621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lang="pt-BR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187516272089752"/>
          <c:y val="0.32982484394261075"/>
          <c:w val="0.84531362861545578"/>
          <c:h val="0.498246040849473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Indicadores!$C$89</c:f>
              <c:strCache>
                <c:ptCount val="1"/>
                <c:pt idx="0">
                  <c:v>Proporção de crianças cujas mães receberam orientações sobre prevenção de acidentes na infância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Indicadores!$D$88:$G$88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Indicadores!$D$89:$G$89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383040"/>
        <c:axId val="45106304"/>
      </c:barChart>
      <c:catAx>
        <c:axId val="4538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5106304"/>
        <c:crosses val="autoZero"/>
        <c:auto val="1"/>
        <c:lblAlgn val="ctr"/>
        <c:lblOffset val="100"/>
        <c:noMultiLvlLbl val="0"/>
      </c:catAx>
      <c:valAx>
        <c:axId val="4510630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53830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lang="pt-BR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244900305712414"/>
          <c:y val="0.30519516807080732"/>
          <c:w val="0.84458414929144476"/>
          <c:h val="0.535714922677481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Indicadores!$C$95</c:f>
              <c:strCache>
                <c:ptCount val="1"/>
                <c:pt idx="0">
                  <c:v>Número de crianças colocadas para mamar durante a primeira consulta.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Indicadores!$D$94:$G$94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Indicadores!$D$95:$G$95</c:f>
              <c:numCache>
                <c:formatCode>0.0%</c:formatCode>
                <c:ptCount val="4"/>
                <c:pt idx="0">
                  <c:v>1</c:v>
                </c:pt>
                <c:pt idx="1">
                  <c:v>0.89473684210526316</c:v>
                </c:pt>
                <c:pt idx="2">
                  <c:v>0.929824561403509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33824"/>
        <c:axId val="45135360"/>
      </c:barChart>
      <c:catAx>
        <c:axId val="45133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5135360"/>
        <c:crosses val="autoZero"/>
        <c:auto val="1"/>
        <c:lblAlgn val="ctr"/>
        <c:lblOffset val="100"/>
        <c:noMultiLvlLbl val="0"/>
      </c:catAx>
      <c:valAx>
        <c:axId val="4513536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513382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lang="pt-BR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168507595509725"/>
          <c:y val="0.29653065358213654"/>
          <c:w val="0.84555527138029063"/>
          <c:h val="0.548897167269061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Indicadores!$C$101</c:f>
              <c:strCache>
                <c:ptCount val="1"/>
                <c:pt idx="0">
                  <c:v>Proporção de crianças cujas mães receberam orientações nutricionais de acordo com a faixa etária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Indicadores!$D$100:$G$100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Indicadores!$D$101:$G$101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78880"/>
        <c:axId val="45180416"/>
      </c:barChart>
      <c:catAx>
        <c:axId val="45178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5180416"/>
        <c:crosses val="autoZero"/>
        <c:auto val="1"/>
        <c:lblAlgn val="ctr"/>
        <c:lblOffset val="100"/>
        <c:noMultiLvlLbl val="0"/>
      </c:catAx>
      <c:valAx>
        <c:axId val="4518041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51788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lang="pt-BR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283492902988674"/>
          <c:y val="0.23636381123032921"/>
          <c:w val="0.84567124216729861"/>
          <c:h val="0.615151970253293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Indicadores!$C$108</c:f>
              <c:strCache>
                <c:ptCount val="1"/>
                <c:pt idx="0">
                  <c:v>Proporção de crianças cujas mães receberam orientação sobre higiene bucal, etiologia e prevenção da cárie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Indicadores!$D$107:$G$107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Indicadores!$D$108:$G$108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236224"/>
        <c:axId val="45237760"/>
      </c:barChart>
      <c:catAx>
        <c:axId val="45236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5237760"/>
        <c:crosses val="autoZero"/>
        <c:auto val="1"/>
        <c:lblAlgn val="ctr"/>
        <c:lblOffset val="100"/>
        <c:noMultiLvlLbl val="0"/>
      </c:catAx>
      <c:valAx>
        <c:axId val="452377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523622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lang="pt-BR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187516272089752"/>
          <c:y val="0.19695446102753791"/>
          <c:w val="0.84531362861545578"/>
          <c:h val="0.67101060692775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crianças com primeira consulta na primeira semana de vida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Indicadores!$D$9:$G$9</c:f>
              <c:numCache>
                <c:formatCode>0.0%</c:formatCode>
                <c:ptCount val="4"/>
                <c:pt idx="0">
                  <c:v>1</c:v>
                </c:pt>
                <c:pt idx="1">
                  <c:v>0.84210526315789525</c:v>
                </c:pt>
                <c:pt idx="2">
                  <c:v>0.87719298245614064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977472"/>
        <c:axId val="38481920"/>
      </c:barChart>
      <c:catAx>
        <c:axId val="3597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38481920"/>
        <c:crosses val="autoZero"/>
        <c:auto val="1"/>
        <c:lblAlgn val="ctr"/>
        <c:lblOffset val="100"/>
        <c:noMultiLvlLbl val="0"/>
      </c:catAx>
      <c:valAx>
        <c:axId val="3848192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359774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lang="pt-BR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187516272089752"/>
          <c:y val="0.22857160572576088"/>
          <c:w val="0.84531362861545578"/>
          <c:h val="0.615873493205524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crianças com monitoramento de crescimento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513280"/>
        <c:axId val="38515072"/>
      </c:barChart>
      <c:catAx>
        <c:axId val="38513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38515072"/>
        <c:crosses val="autoZero"/>
        <c:auto val="1"/>
        <c:lblAlgn val="ctr"/>
        <c:lblOffset val="100"/>
        <c:noMultiLvlLbl val="0"/>
      </c:catAx>
      <c:valAx>
        <c:axId val="3851507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385132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lang="pt-BR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36134078575425"/>
          <c:y val="0.21019108280254814"/>
          <c:w val="0.84310683307964884"/>
          <c:h val="0.640127388535031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Indicadores!$C$19</c:f>
              <c:strCache>
                <c:ptCount val="1"/>
                <c:pt idx="0">
                  <c:v>Proporção de crianças com déficit de peso monitoradas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Indicadores!$D$18:$G$18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Indicadores!$D$19:$G$19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541952"/>
        <c:axId val="38564224"/>
      </c:barChart>
      <c:catAx>
        <c:axId val="3854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38564224"/>
        <c:crosses val="autoZero"/>
        <c:auto val="1"/>
        <c:lblAlgn val="ctr"/>
        <c:lblOffset val="100"/>
        <c:noMultiLvlLbl val="0"/>
      </c:catAx>
      <c:valAx>
        <c:axId val="385642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3854195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13760247283722191"/>
          <c:y val="1.6410141553622613E-2"/>
        </c:manualLayout>
      </c:layout>
      <c:overlay val="0"/>
      <c:spPr>
        <a:noFill/>
        <a:ln w="25400">
          <a:noFill/>
        </a:ln>
      </c:spPr>
      <c:txPr>
        <a:bodyPr/>
        <a:lstStyle/>
        <a:p>
          <a:pPr algn="ctr" rtl="1">
            <a:defRPr lang="pt-BR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845274605570248"/>
          <c:y val="0.19780702793385116"/>
          <c:w val="0.84555527138029063"/>
          <c:h val="0.683545360007540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crianças com excesso de peso monitoradas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Indicadores!$D$23:$G$23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Indicadores!$D$24:$G$24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578816"/>
        <c:axId val="39297408"/>
      </c:barChart>
      <c:catAx>
        <c:axId val="38578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39297408"/>
        <c:crosses val="autoZero"/>
        <c:auto val="1"/>
        <c:lblAlgn val="ctr"/>
        <c:lblOffset val="100"/>
        <c:noMultiLvlLbl val="0"/>
      </c:catAx>
      <c:valAx>
        <c:axId val="3929740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385788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lang="pt-BR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187516272089752"/>
          <c:y val="0.30794776671417512"/>
          <c:w val="0.84531362861545578"/>
          <c:h val="0.52980260940073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Indicadores!$C$29</c:f>
              <c:strCache>
                <c:ptCount val="1"/>
                <c:pt idx="0">
                  <c:v>Proporção de crianças com monitoramento de desenvolvimento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Indicadores!$D$28:$G$28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Indicadores!$D$29:$G$29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532608"/>
        <c:axId val="40538496"/>
      </c:barChart>
      <c:catAx>
        <c:axId val="40532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0538496"/>
        <c:crosses val="autoZero"/>
        <c:auto val="1"/>
        <c:lblAlgn val="ctr"/>
        <c:lblOffset val="100"/>
        <c:noMultiLvlLbl val="0"/>
      </c:catAx>
      <c:valAx>
        <c:axId val="4053849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05326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lang="pt-BR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981598273985006"/>
          <c:y val="0.18861283706851126"/>
          <c:w val="0.8479284932358635"/>
          <c:h val="0.640571899477962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crianças com vacinação em dia para a idade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Indicadores!$D$33:$G$33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Indicadores!$D$34:$G$34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565376"/>
        <c:axId val="40575360"/>
      </c:barChart>
      <c:catAx>
        <c:axId val="40565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0575360"/>
        <c:crosses val="autoZero"/>
        <c:auto val="1"/>
        <c:lblAlgn val="ctr"/>
        <c:lblOffset val="100"/>
        <c:noMultiLvlLbl val="0"/>
      </c:catAx>
      <c:valAx>
        <c:axId val="405753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05653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lang="pt-BR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380957178880371"/>
          <c:y val="0.30032101144931789"/>
          <c:w val="0.8428574694853167"/>
          <c:h val="0.543133744110466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crianças de 6 a 24 meses com suplementação de ferro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Indicadores!$D$39:$G$39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Indicadores!$D$40:$G$40</c:f>
              <c:numCache>
                <c:formatCode>0.0%</c:formatCode>
                <c:ptCount val="4"/>
                <c:pt idx="0">
                  <c:v>1</c:v>
                </c:pt>
                <c:pt idx="1">
                  <c:v>0.96153846153846168</c:v>
                </c:pt>
                <c:pt idx="2">
                  <c:v>0.9750000000000002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594048"/>
        <c:axId val="41156992"/>
      </c:barChart>
      <c:catAx>
        <c:axId val="4059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1156992"/>
        <c:crosses val="autoZero"/>
        <c:auto val="1"/>
        <c:lblAlgn val="ctr"/>
        <c:lblOffset val="100"/>
        <c:noMultiLvlLbl val="0"/>
      </c:catAx>
      <c:valAx>
        <c:axId val="411569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05940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lang="pt-BR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981598273985006"/>
          <c:y val="0.22449026196592597"/>
          <c:w val="0.8479284932358635"/>
          <c:h val="0.615647536603526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Indicadores!$C$46</c:f>
              <c:strCache>
                <c:ptCount val="1"/>
                <c:pt idx="0">
                  <c:v>Proporção de crianças com triagem auditiva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Indicadores!$D$45:$G$45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Indicadores!$D$46:$G$46</c:f>
              <c:numCache>
                <c:formatCode>0.0%</c:formatCode>
                <c:ptCount val="4"/>
                <c:pt idx="0">
                  <c:v>1</c:v>
                </c:pt>
                <c:pt idx="1">
                  <c:v>0.78947368421052633</c:v>
                </c:pt>
                <c:pt idx="2">
                  <c:v>0.82456140350877216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167488"/>
        <c:axId val="41197952"/>
      </c:barChart>
      <c:catAx>
        <c:axId val="41167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1197952"/>
        <c:crosses val="autoZero"/>
        <c:auto val="1"/>
        <c:lblAlgn val="ctr"/>
        <c:lblOffset val="100"/>
        <c:noMultiLvlLbl val="0"/>
      </c:catAx>
      <c:valAx>
        <c:axId val="4119795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411674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7BCC-3DE1-4827-9FE4-47B75D1157B4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B975-4F9C-4659-ADA7-CED75A305E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7BCC-3DE1-4827-9FE4-47B75D1157B4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B975-4F9C-4659-ADA7-CED75A305E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7BCC-3DE1-4827-9FE4-47B75D1157B4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B975-4F9C-4659-ADA7-CED75A305E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7BCC-3DE1-4827-9FE4-47B75D1157B4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B975-4F9C-4659-ADA7-CED75A305E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7BCC-3DE1-4827-9FE4-47B75D1157B4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B975-4F9C-4659-ADA7-CED75A305E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7BCC-3DE1-4827-9FE4-47B75D1157B4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B975-4F9C-4659-ADA7-CED75A305E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7BCC-3DE1-4827-9FE4-47B75D1157B4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B975-4F9C-4659-ADA7-CED75A305E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7BCC-3DE1-4827-9FE4-47B75D1157B4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B975-4F9C-4659-ADA7-CED75A305E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7BCC-3DE1-4827-9FE4-47B75D1157B4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B975-4F9C-4659-ADA7-CED75A305E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7BCC-3DE1-4827-9FE4-47B75D1157B4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B975-4F9C-4659-ADA7-CED75A305E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7BCC-3DE1-4827-9FE4-47B75D1157B4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B975-4F9C-4659-ADA7-CED75A305E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37BCC-3DE1-4827-9FE4-47B75D1157B4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6B975-4F9C-4659-ADA7-CED75A305E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1219200" y="361950"/>
            <a:ext cx="6400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dirty="0" smtClean="0">
                <a:solidFill>
                  <a:srgbClr val="000000"/>
                </a:solidFill>
                <a:ea typeface="Calibri" pitchFamily="34" charset="0"/>
                <a:cs typeface="Arial" charset="0"/>
              </a:rPr>
              <a:t>Universidade Federal de Pelotas</a:t>
            </a:r>
          </a:p>
          <a:p>
            <a:pPr algn="ctr"/>
            <a:r>
              <a:rPr lang="pt-BR" sz="2400" dirty="0" smtClean="0">
                <a:ea typeface="Calibri" pitchFamily="34" charset="0"/>
                <a:cs typeface="Arial" charset="0"/>
              </a:rPr>
              <a:t>Departamento </a:t>
            </a:r>
            <a:r>
              <a:rPr lang="pt-BR" sz="2400" dirty="0">
                <a:ea typeface="Calibri" pitchFamily="34" charset="0"/>
                <a:cs typeface="Arial" charset="0"/>
              </a:rPr>
              <a:t>de Medicina social</a:t>
            </a:r>
          </a:p>
          <a:p>
            <a:pPr algn="r"/>
            <a:r>
              <a:rPr lang="pt-BR" sz="2400" dirty="0" smtClean="0">
                <a:solidFill>
                  <a:srgbClr val="000000"/>
                </a:solidFill>
                <a:latin typeface="Mistral" pitchFamily="66" charset="0"/>
                <a:ea typeface="Calibri" pitchFamily="34" charset="0"/>
                <a:cs typeface="Arial" charset="0"/>
              </a:rPr>
              <a:t> </a:t>
            </a:r>
            <a:endParaRPr lang="pt-BR" sz="2400" dirty="0">
              <a:latin typeface="Mistral" pitchFamily="66" charset="0"/>
              <a:ea typeface="Calibri" pitchFamily="34" charset="0"/>
              <a:cs typeface="Arial" charset="0"/>
            </a:endParaRPr>
          </a:p>
        </p:txBody>
      </p:sp>
      <p:pic>
        <p:nvPicPr>
          <p:cNvPr id="5" name="Picture 2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188913"/>
            <a:ext cx="10064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0064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642910" y="2214554"/>
            <a:ext cx="8072494" cy="1754326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pt-BR" sz="3600" dirty="0" smtClean="0"/>
              <a:t> </a:t>
            </a:r>
            <a:r>
              <a:rPr lang="pt-BR" sz="3600" b="1" dirty="0" smtClean="0"/>
              <a:t>Melhoria da Atenção à saúde da criança de 0 a 72 meses na UBS Cruzeiro, Salto do </a:t>
            </a:r>
            <a:r>
              <a:rPr lang="pt-BR" sz="3600" b="1" dirty="0" err="1" smtClean="0"/>
              <a:t>Jacuí</a:t>
            </a:r>
            <a:r>
              <a:rPr lang="pt-BR" sz="3600" b="1" dirty="0" smtClean="0"/>
              <a:t>, RS.</a:t>
            </a:r>
            <a:endParaRPr lang="en-AU" sz="3600" dirty="0"/>
          </a:p>
        </p:txBody>
      </p:sp>
      <p:sp>
        <p:nvSpPr>
          <p:cNvPr id="9" name="Rectangle 8"/>
          <p:cNvSpPr/>
          <p:nvPr/>
        </p:nvSpPr>
        <p:spPr>
          <a:xfrm>
            <a:off x="2000232" y="4857760"/>
            <a:ext cx="67587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 smtClean="0">
                <a:solidFill>
                  <a:schemeClr val="bg1">
                    <a:lumMod val="50000"/>
                  </a:schemeClr>
                </a:solidFill>
              </a:rPr>
              <a:t>Especializando: Armando </a:t>
            </a:r>
            <a:r>
              <a:rPr lang="pt-BR" sz="3200" b="1" dirty="0" err="1" smtClean="0">
                <a:solidFill>
                  <a:schemeClr val="bg1">
                    <a:lumMod val="50000"/>
                  </a:schemeClr>
                </a:solidFill>
              </a:rPr>
              <a:t>Sariol</a:t>
            </a:r>
            <a:r>
              <a:rPr lang="pt-BR" sz="32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t-BR" sz="3200" b="1" dirty="0" err="1" smtClean="0">
                <a:solidFill>
                  <a:schemeClr val="bg1">
                    <a:lumMod val="50000"/>
                  </a:schemeClr>
                </a:solidFill>
              </a:rPr>
              <a:t>Doural</a:t>
            </a:r>
            <a:endParaRPr lang="en-AU" sz="3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00562" y="5643578"/>
            <a:ext cx="39690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>
                <a:solidFill>
                  <a:schemeClr val="bg1">
                    <a:lumMod val="50000"/>
                  </a:schemeClr>
                </a:solidFill>
              </a:rPr>
              <a:t>Orientadora: Mabel Salas</a:t>
            </a:r>
            <a:endParaRPr lang="en-AU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188" y="981074"/>
            <a:ext cx="8208962" cy="4591066"/>
          </a:xfrm>
        </p:spPr>
        <p:txBody>
          <a:bodyPr>
            <a:normAutofit/>
          </a:bodyPr>
          <a:lstStyle/>
          <a:p>
            <a:pPr eaLnBrk="1" hangingPunct="1">
              <a:buFont typeface="Courier New" pitchFamily="49" charset="0"/>
              <a:buChar char="o"/>
              <a:defRPr/>
            </a:pPr>
            <a:r>
              <a:rPr lang="pt-BR" sz="2800" dirty="0" smtClean="0">
                <a:latin typeface="Century Gothic" pitchFamily="34" charset="0"/>
              </a:rPr>
              <a:t>Logística.</a:t>
            </a:r>
          </a:p>
          <a:p>
            <a:pPr eaLnBrk="1" hangingPunct="1">
              <a:buFont typeface="Arial" charset="0"/>
              <a:buNone/>
              <a:defRPr/>
            </a:pPr>
            <a:endParaRPr lang="pt-BR" sz="1600" dirty="0" smtClean="0">
              <a:latin typeface="Century Gothic" pitchFamily="34" charset="0"/>
            </a:endParaRPr>
          </a:p>
          <a:p>
            <a:pPr marL="801688" indent="-463550" eaLnBrk="1" hangingPunct="1">
              <a:defRPr/>
            </a:pPr>
            <a:r>
              <a:rPr lang="pt-BR" sz="2800" dirty="0" smtClean="0">
                <a:latin typeface="Century Gothic" pitchFamily="34" charset="0"/>
              </a:rPr>
              <a:t>Protocolos. </a:t>
            </a:r>
          </a:p>
          <a:p>
            <a:pPr marL="801688" indent="-463550" eaLnBrk="1" hangingPunct="1">
              <a:defRPr/>
            </a:pPr>
            <a:r>
              <a:rPr lang="pt-BR" sz="2800" dirty="0" smtClean="0">
                <a:latin typeface="Century Gothic" pitchFamily="34" charset="0"/>
              </a:rPr>
              <a:t>Planilha de coleta de dados</a:t>
            </a:r>
          </a:p>
          <a:p>
            <a:pPr marL="801688" indent="-463550" eaLnBrk="1" hangingPunct="1">
              <a:defRPr/>
            </a:pPr>
            <a:r>
              <a:rPr lang="pt-BR" sz="2800" dirty="0" smtClean="0">
                <a:latin typeface="Century Gothic" pitchFamily="34" charset="0"/>
              </a:rPr>
              <a:t>Caderneta</a:t>
            </a:r>
          </a:p>
          <a:p>
            <a:pPr marL="801688" indent="-463550" eaLnBrk="1" hangingPunct="1">
              <a:defRPr/>
            </a:pPr>
            <a:r>
              <a:rPr lang="pt-BR" sz="2800" dirty="0" smtClean="0">
                <a:latin typeface="Century Gothic" pitchFamily="34" charset="0"/>
              </a:rPr>
              <a:t>Ficha espelho</a:t>
            </a:r>
          </a:p>
          <a:p>
            <a:pPr marL="801688" indent="-463550" eaLnBrk="1" hangingPunct="1">
              <a:defRPr/>
            </a:pPr>
            <a:r>
              <a:rPr lang="pt-BR" sz="2800" dirty="0" smtClean="0">
                <a:latin typeface="Century Gothic" pitchFamily="34" charset="0"/>
              </a:rPr>
              <a:t>Prontuários</a:t>
            </a:r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1192213" y="-201613"/>
            <a:ext cx="7772400" cy="1470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pt-BR" sz="3600" dirty="0">
                <a:solidFill>
                  <a:schemeClr val="bg1">
                    <a:lumMod val="65000"/>
                  </a:schemeClr>
                </a:solidFill>
                <a:ea typeface="+mj-ea"/>
                <a:cs typeface="Arial" pitchFamily="34" charset="0"/>
              </a:rPr>
              <a:t>Metodologia</a:t>
            </a:r>
          </a:p>
        </p:txBody>
      </p:sp>
      <p:pic>
        <p:nvPicPr>
          <p:cNvPr id="5" name="Imagem 8"/>
          <p:cNvPicPr/>
          <p:nvPr/>
        </p:nvPicPr>
        <p:blipFill>
          <a:blip r:embed="rId2" cstate="print"/>
          <a:srcRect l="13379" t="9469" r="11130" b="5165"/>
          <a:stretch>
            <a:fillRect/>
          </a:stretch>
        </p:blipFill>
        <p:spPr bwMode="auto">
          <a:xfrm>
            <a:off x="6929454" y="2428868"/>
            <a:ext cx="1873250" cy="2447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agem 2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4214818"/>
            <a:ext cx="2089150" cy="2447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92213" y="-201613"/>
            <a:ext cx="7772400" cy="1470026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36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  <a:cs typeface="Arial" pitchFamily="34" charset="0"/>
              </a:rPr>
              <a:t>Metodologia</a:t>
            </a:r>
            <a:endParaRPr lang="pt-BR" sz="3600" dirty="0">
              <a:solidFill>
                <a:schemeClr val="bg1">
                  <a:lumMod val="65000"/>
                </a:schemeClr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000108"/>
            <a:ext cx="8351837" cy="4929222"/>
          </a:xfrm>
        </p:spPr>
        <p:txBody>
          <a:bodyPr rtlCol="0">
            <a:noAutofit/>
          </a:bodyPr>
          <a:lstStyle/>
          <a:p>
            <a:pPr marL="463550" indent="-463550" algn="just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Logística.</a:t>
            </a:r>
          </a:p>
          <a:p>
            <a:pPr marL="463550" indent="-46355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1027113" indent="-631825" algn="just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Apresentação do projeto: gestão e equipe e comunidade</a:t>
            </a:r>
          </a:p>
          <a:p>
            <a:pPr marL="1027113" indent="-631825" algn="just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Materiais, instrumentos , insumos,locais entre outros foram providenciados pela gestão</a:t>
            </a:r>
          </a:p>
          <a:p>
            <a:pPr marL="1027113" indent="-631825" algn="just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Com a equipe, foi elaborado um plano de trabalho, para garantir a realização de todas as ações.</a:t>
            </a:r>
          </a:p>
          <a:p>
            <a:pPr marL="1027113" indent="-631825" algn="just" eaLnBrk="1" fontAlgn="auto" hangingPunct="1">
              <a:spcAft>
                <a:spcPts val="0"/>
              </a:spcAft>
              <a:defRPr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endParaRPr lang="pt-BR" sz="2800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7158" y="1214422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/>
              <a:t>Objetivo1. Melhorar a atenção à saúde da criança de 0-72 meses.</a:t>
            </a:r>
            <a:endParaRPr lang="en-AU" sz="2000" dirty="0" smtClean="0"/>
          </a:p>
          <a:p>
            <a:pPr algn="just"/>
            <a:r>
              <a:rPr lang="pt-BR" sz="2000" b="1" dirty="0" smtClean="0"/>
              <a:t>Meta 2.1.</a:t>
            </a:r>
            <a:r>
              <a:rPr lang="pt-BR" sz="2000" dirty="0" smtClean="0"/>
              <a:t> Ampliar a cobertura da atenção à saúde para 70% das crianças entre zero e 72 meses pertencentes à área de abrangência da unidade saúde que freqüentam o programa de pré-natal.</a:t>
            </a:r>
            <a:endParaRPr lang="en-AU" sz="2000" dirty="0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230832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METAS E RESULTADOS</a:t>
            </a:r>
            <a:endParaRPr lang="pt-BR" b="1" dirty="0"/>
          </a:p>
        </p:txBody>
      </p:sp>
      <p:graphicFrame>
        <p:nvGraphicFramePr>
          <p:cNvPr id="7" name="Gráfico 1"/>
          <p:cNvGraphicFramePr>
            <a:graphicFrameLocks/>
          </p:cNvGraphicFramePr>
          <p:nvPr/>
        </p:nvGraphicFramePr>
        <p:xfrm>
          <a:off x="714348" y="2643182"/>
          <a:ext cx="7929618" cy="4214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2124075" y="5013325"/>
            <a:ext cx="1236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95,5%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21 idosos </a:t>
            </a:r>
            <a:endParaRPr lang="en-US">
              <a:latin typeface="Calibri" pitchFamily="34" charset="0"/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4211638" y="3860800"/>
            <a:ext cx="1390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 (22 idosos)</a:t>
            </a:r>
            <a:endParaRPr lang="en-US">
              <a:latin typeface="Calibri" pitchFamily="34" charset="0"/>
            </a:endParaRP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6356350" y="3357563"/>
            <a:ext cx="160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 sz="2000" b="1">
                <a:latin typeface="Arial" charset="0"/>
                <a:cs typeface="Arial" charset="0"/>
              </a:rPr>
              <a:t> (22 idosos</a:t>
            </a:r>
            <a:r>
              <a:rPr lang="pt-BR">
                <a:latin typeface="Arial" charset="0"/>
                <a:cs typeface="Arial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95288" y="571480"/>
            <a:ext cx="8229600" cy="1412875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/>
          <a:p>
            <a:r>
              <a:rPr lang="pt-BR" sz="2400" b="1" u="sng" dirty="0" smtClean="0"/>
              <a:t>Objetivo 2.</a:t>
            </a:r>
            <a:r>
              <a:rPr lang="pt-BR" sz="2400" b="1" dirty="0" smtClean="0"/>
              <a:t> Melhorar a qualidade da atenção à saúde da criança de 0-72 meses.</a:t>
            </a:r>
            <a:endParaRPr lang="en-AU" sz="2400" dirty="0" smtClean="0"/>
          </a:p>
          <a:p>
            <a:r>
              <a:rPr lang="pt-BR" sz="2400" b="1" u="sng" dirty="0" smtClean="0"/>
              <a:t>Meta 2.2.</a:t>
            </a:r>
            <a:r>
              <a:rPr lang="pt-BR" sz="2400" b="1" dirty="0" smtClean="0"/>
              <a:t> Realizar a primeira consulta na primeira semana de vida para 100% das crianças cadastradas.</a:t>
            </a:r>
            <a:endParaRPr lang="en-AU" sz="2400" dirty="0"/>
          </a:p>
        </p:txBody>
      </p:sp>
      <p:sp>
        <p:nvSpPr>
          <p:cNvPr id="10" name="Rectangle 9"/>
          <p:cNvSpPr/>
          <p:nvPr/>
        </p:nvSpPr>
        <p:spPr>
          <a:xfrm>
            <a:off x="4427538" y="71414"/>
            <a:ext cx="4522787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>
                <a:solidFill>
                  <a:schemeClr val="bg1">
                    <a:lumMod val="65000"/>
                  </a:schemeClr>
                </a:solidFill>
              </a:rPr>
              <a:t>Metas e Resultados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571472" y="2000240"/>
          <a:ext cx="8001056" cy="4643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2124075" y="5013325"/>
            <a:ext cx="1236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95,5%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21 idosos </a:t>
            </a:r>
            <a:endParaRPr lang="en-US">
              <a:latin typeface="Calibri" pitchFamily="34" charset="0"/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4211638" y="3860800"/>
            <a:ext cx="1390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 (22 idosos)</a:t>
            </a:r>
            <a:endParaRPr lang="en-US">
              <a:latin typeface="Calibri" pitchFamily="34" charset="0"/>
            </a:endParaRP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6356350" y="3357563"/>
            <a:ext cx="160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 sz="2000" b="1">
                <a:latin typeface="Arial" charset="0"/>
                <a:cs typeface="Arial" charset="0"/>
              </a:rPr>
              <a:t> (22 idosos</a:t>
            </a:r>
            <a:r>
              <a:rPr lang="pt-BR">
                <a:latin typeface="Arial" charset="0"/>
                <a:cs typeface="Arial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95288" y="714356"/>
            <a:ext cx="8229600" cy="1412875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r>
              <a:rPr lang="pt-BR" sz="2400" b="1" u="sng" dirty="0" smtClean="0"/>
              <a:t>Meta 2.3</a:t>
            </a:r>
            <a:r>
              <a:rPr lang="pt-BR" sz="2400" b="1" dirty="0" smtClean="0"/>
              <a:t>. Monitorar o crescimento em 100% das crianças cadastradas e atendidas na UBS.</a:t>
            </a:r>
            <a:endParaRPr lang="en-AU" sz="2400" dirty="0"/>
          </a:p>
        </p:txBody>
      </p:sp>
      <p:sp>
        <p:nvSpPr>
          <p:cNvPr id="10" name="Rectangle 9"/>
          <p:cNvSpPr/>
          <p:nvPr/>
        </p:nvSpPr>
        <p:spPr>
          <a:xfrm>
            <a:off x="4427538" y="188913"/>
            <a:ext cx="4522787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>
                <a:solidFill>
                  <a:schemeClr val="bg1">
                    <a:lumMod val="65000"/>
                  </a:schemeClr>
                </a:solidFill>
              </a:rPr>
              <a:t>Metas e Resultados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500034" y="2071678"/>
          <a:ext cx="792961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2124075" y="5013325"/>
            <a:ext cx="1236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95,5%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21 idosos </a:t>
            </a:r>
            <a:endParaRPr lang="en-US">
              <a:latin typeface="Calibri" pitchFamily="34" charset="0"/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4211638" y="3860800"/>
            <a:ext cx="1390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 (22 idosos)</a:t>
            </a:r>
            <a:endParaRPr lang="en-US">
              <a:latin typeface="Calibri" pitchFamily="34" charset="0"/>
            </a:endParaRP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6356350" y="3357563"/>
            <a:ext cx="160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 sz="2000" b="1">
                <a:latin typeface="Arial" charset="0"/>
                <a:cs typeface="Arial" charset="0"/>
              </a:rPr>
              <a:t> (22 idosos</a:t>
            </a:r>
            <a:r>
              <a:rPr lang="pt-BR">
                <a:latin typeface="Arial" charset="0"/>
                <a:cs typeface="Arial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95288" y="500042"/>
            <a:ext cx="8229600" cy="1412875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r>
              <a:rPr lang="pt-BR" sz="2400" b="1" u="sng" dirty="0" smtClean="0"/>
              <a:t>Meta 2.4.</a:t>
            </a:r>
            <a:r>
              <a:rPr lang="pt-BR" sz="2400" b="1" dirty="0" smtClean="0"/>
              <a:t> Monitorar 100% das crianças com déficit de peso</a:t>
            </a:r>
            <a:endParaRPr lang="en-AU" sz="2400" dirty="0"/>
          </a:p>
        </p:txBody>
      </p:sp>
      <p:sp>
        <p:nvSpPr>
          <p:cNvPr id="10" name="Rectangle 9"/>
          <p:cNvSpPr/>
          <p:nvPr/>
        </p:nvSpPr>
        <p:spPr>
          <a:xfrm>
            <a:off x="4427538" y="188913"/>
            <a:ext cx="4522787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>
                <a:solidFill>
                  <a:schemeClr val="bg1">
                    <a:lumMod val="65000"/>
                  </a:schemeClr>
                </a:solidFill>
              </a:rPr>
              <a:t>Metas e Resultados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500034" y="1857364"/>
          <a:ext cx="792961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2124075" y="5013325"/>
            <a:ext cx="1236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95,5%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21 idosos </a:t>
            </a:r>
            <a:endParaRPr lang="en-US">
              <a:latin typeface="Calibri" pitchFamily="34" charset="0"/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4211638" y="3860800"/>
            <a:ext cx="1390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 (22 idosos)</a:t>
            </a:r>
            <a:endParaRPr lang="en-US">
              <a:latin typeface="Calibri" pitchFamily="34" charset="0"/>
            </a:endParaRP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6356350" y="3357563"/>
            <a:ext cx="160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 sz="2000" b="1">
                <a:latin typeface="Arial" charset="0"/>
                <a:cs typeface="Arial" charset="0"/>
              </a:rPr>
              <a:t> (22 idosos</a:t>
            </a:r>
            <a:r>
              <a:rPr lang="pt-BR">
                <a:latin typeface="Arial" charset="0"/>
                <a:cs typeface="Arial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95288" y="500042"/>
            <a:ext cx="8229600" cy="1412875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r>
              <a:rPr lang="pt-BR" sz="2400" b="1" u="sng" dirty="0" smtClean="0"/>
              <a:t>Meta 2.5.</a:t>
            </a:r>
            <a:r>
              <a:rPr lang="pt-BR" sz="2400" b="1" dirty="0" smtClean="0"/>
              <a:t> Monitorar 100% das crianças com excesso de peso</a:t>
            </a:r>
            <a:endParaRPr lang="en-AU" sz="2400" dirty="0"/>
          </a:p>
        </p:txBody>
      </p:sp>
      <p:sp>
        <p:nvSpPr>
          <p:cNvPr id="10" name="Rectangle 9"/>
          <p:cNvSpPr/>
          <p:nvPr/>
        </p:nvSpPr>
        <p:spPr>
          <a:xfrm>
            <a:off x="4427538" y="188913"/>
            <a:ext cx="4522787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>
                <a:solidFill>
                  <a:schemeClr val="bg1">
                    <a:lumMod val="65000"/>
                  </a:schemeClr>
                </a:solidFill>
              </a:rPr>
              <a:t>Metas e Resultados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571472" y="1857364"/>
          <a:ext cx="7858180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2124075" y="5013325"/>
            <a:ext cx="1236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95,5%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21 idosos </a:t>
            </a:r>
            <a:endParaRPr lang="en-US">
              <a:latin typeface="Calibri" pitchFamily="34" charset="0"/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4211638" y="3860800"/>
            <a:ext cx="1390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 (22 idosos)</a:t>
            </a:r>
            <a:endParaRPr lang="en-US">
              <a:latin typeface="Calibri" pitchFamily="34" charset="0"/>
            </a:endParaRP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6356350" y="3357563"/>
            <a:ext cx="160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 sz="2000" b="1">
                <a:latin typeface="Arial" charset="0"/>
                <a:cs typeface="Arial" charset="0"/>
              </a:rPr>
              <a:t> (22 idosos</a:t>
            </a:r>
            <a:r>
              <a:rPr lang="pt-BR">
                <a:latin typeface="Arial" charset="0"/>
                <a:cs typeface="Arial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95288" y="500042"/>
            <a:ext cx="8229600" cy="1412875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r>
              <a:rPr lang="pt-BR" sz="2400" b="1" u="sng" smtClean="0"/>
              <a:t>Meta 2.6.</a:t>
            </a:r>
            <a:r>
              <a:rPr lang="pt-BR" sz="2400" b="1" smtClean="0"/>
              <a:t> </a:t>
            </a:r>
            <a:r>
              <a:rPr lang="pt-BR" sz="2400" b="1" dirty="0" smtClean="0"/>
              <a:t>Monitorar o desenvolvimento em 100% das crianças.</a:t>
            </a:r>
            <a:endParaRPr lang="en-AU" sz="2400" dirty="0" smtClean="0"/>
          </a:p>
          <a:p>
            <a:endParaRPr lang="en-AU" sz="2400" dirty="0"/>
          </a:p>
        </p:txBody>
      </p:sp>
      <p:sp>
        <p:nvSpPr>
          <p:cNvPr id="10" name="Rectangle 9"/>
          <p:cNvSpPr/>
          <p:nvPr/>
        </p:nvSpPr>
        <p:spPr>
          <a:xfrm>
            <a:off x="4427538" y="188913"/>
            <a:ext cx="4522787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>
                <a:solidFill>
                  <a:schemeClr val="bg1">
                    <a:lumMod val="65000"/>
                  </a:schemeClr>
                </a:solidFill>
              </a:rPr>
              <a:t>Metas e Resultados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500034" y="1857364"/>
          <a:ext cx="8001056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2124075" y="5013325"/>
            <a:ext cx="1236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95,5%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21 idosos </a:t>
            </a:r>
            <a:endParaRPr lang="en-US">
              <a:latin typeface="Calibri" pitchFamily="34" charset="0"/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4211638" y="3860800"/>
            <a:ext cx="1390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 (22 idosos)</a:t>
            </a:r>
            <a:endParaRPr lang="en-US">
              <a:latin typeface="Calibri" pitchFamily="34" charset="0"/>
            </a:endParaRP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6356350" y="3357563"/>
            <a:ext cx="160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 sz="2000" b="1">
                <a:latin typeface="Arial" charset="0"/>
                <a:cs typeface="Arial" charset="0"/>
              </a:rPr>
              <a:t> (22 idosos</a:t>
            </a:r>
            <a:r>
              <a:rPr lang="pt-BR">
                <a:latin typeface="Arial" charset="0"/>
                <a:cs typeface="Arial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95288" y="500042"/>
            <a:ext cx="8229600" cy="1412875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r>
              <a:rPr lang="pt-BR" sz="2400" b="1" u="sng" dirty="0" smtClean="0"/>
              <a:t>Meta 2.6.</a:t>
            </a:r>
            <a:r>
              <a:rPr lang="pt-BR" sz="2400" b="1" dirty="0" smtClean="0"/>
              <a:t> Vacinar 100% das crianças de acordo com a idade.</a:t>
            </a:r>
            <a:endParaRPr lang="en-AU" sz="2400" dirty="0"/>
          </a:p>
        </p:txBody>
      </p:sp>
      <p:sp>
        <p:nvSpPr>
          <p:cNvPr id="10" name="Rectangle 9"/>
          <p:cNvSpPr/>
          <p:nvPr/>
        </p:nvSpPr>
        <p:spPr>
          <a:xfrm>
            <a:off x="4427538" y="188913"/>
            <a:ext cx="4522787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>
                <a:solidFill>
                  <a:schemeClr val="bg1">
                    <a:lumMod val="65000"/>
                  </a:schemeClr>
                </a:solidFill>
              </a:rPr>
              <a:t>Metas e Resultados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642910" y="1714488"/>
          <a:ext cx="8072494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2124075" y="5013325"/>
            <a:ext cx="1236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95,5%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21 idosos </a:t>
            </a:r>
            <a:endParaRPr lang="en-US">
              <a:latin typeface="Calibri" pitchFamily="34" charset="0"/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4211638" y="3860800"/>
            <a:ext cx="1390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 (22 idosos)</a:t>
            </a:r>
            <a:endParaRPr lang="en-US">
              <a:latin typeface="Calibri" pitchFamily="34" charset="0"/>
            </a:endParaRP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6356350" y="3357563"/>
            <a:ext cx="160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 sz="2000" b="1">
                <a:latin typeface="Arial" charset="0"/>
                <a:cs typeface="Arial" charset="0"/>
              </a:rPr>
              <a:t> (22 idosos</a:t>
            </a:r>
            <a:r>
              <a:rPr lang="pt-BR">
                <a:latin typeface="Arial" charset="0"/>
                <a:cs typeface="Arial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95288" y="500042"/>
            <a:ext cx="8229600" cy="1412875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r>
              <a:rPr lang="pt-BR" sz="2400" b="1" u="sng" dirty="0" smtClean="0"/>
              <a:t>Meta 2.7.</a:t>
            </a:r>
            <a:r>
              <a:rPr lang="pt-BR" sz="2400" b="1" dirty="0" smtClean="0"/>
              <a:t> Realizar suplementação de ferro em 100% das crianças de 6 a 24 meses.</a:t>
            </a:r>
            <a:endParaRPr lang="en-AU" sz="2400" dirty="0"/>
          </a:p>
        </p:txBody>
      </p:sp>
      <p:sp>
        <p:nvSpPr>
          <p:cNvPr id="10" name="Rectangle 9"/>
          <p:cNvSpPr/>
          <p:nvPr/>
        </p:nvSpPr>
        <p:spPr>
          <a:xfrm>
            <a:off x="4427538" y="188913"/>
            <a:ext cx="4522787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>
                <a:solidFill>
                  <a:schemeClr val="bg1">
                    <a:lumMod val="65000"/>
                  </a:schemeClr>
                </a:solidFill>
              </a:rPr>
              <a:t>Metas e Resultados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642910" y="1928802"/>
          <a:ext cx="7643866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1143000"/>
          </a:xfrm>
        </p:spPr>
        <p:txBody>
          <a:bodyPr/>
          <a:lstStyle/>
          <a:p>
            <a:pPr algn="l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428736"/>
            <a:ext cx="8229600" cy="4525963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dirty="0" smtClean="0"/>
              <a:t>Mortalidade infantil</a:t>
            </a:r>
          </a:p>
        </p:txBody>
      </p:sp>
      <p:pic>
        <p:nvPicPr>
          <p:cNvPr id="1026" name="Picture 2" descr="http://www.hospitalvarelasantiago.org.br/up_sistemas/sisNoticias/53205G-grafico_f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571744"/>
            <a:ext cx="6897992" cy="400945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000892" y="6488668"/>
            <a:ext cx="1988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(fonte Portal Brasil)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2124075" y="5013325"/>
            <a:ext cx="1236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95,5%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21 idosos </a:t>
            </a:r>
            <a:endParaRPr lang="en-US">
              <a:latin typeface="Calibri" pitchFamily="34" charset="0"/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4211638" y="3860800"/>
            <a:ext cx="1390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 (22 idosos)</a:t>
            </a:r>
            <a:endParaRPr lang="en-US">
              <a:latin typeface="Calibri" pitchFamily="34" charset="0"/>
            </a:endParaRP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6356350" y="3357563"/>
            <a:ext cx="160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 sz="2000" b="1">
                <a:latin typeface="Arial" charset="0"/>
                <a:cs typeface="Arial" charset="0"/>
              </a:rPr>
              <a:t> (22 idosos</a:t>
            </a:r>
            <a:r>
              <a:rPr lang="pt-BR">
                <a:latin typeface="Arial" charset="0"/>
                <a:cs typeface="Arial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95288" y="500042"/>
            <a:ext cx="8229600" cy="1412875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r>
              <a:rPr lang="pt-BR" sz="2400" b="1" u="sng" dirty="0" smtClean="0"/>
              <a:t>Meta 2.8</a:t>
            </a:r>
            <a:r>
              <a:rPr lang="pt-BR" sz="2400" b="1" dirty="0" smtClean="0"/>
              <a:t>. Realizar triagem auditiva em 100% das crianças.</a:t>
            </a:r>
            <a:endParaRPr lang="en-AU" sz="2400" dirty="0"/>
          </a:p>
        </p:txBody>
      </p:sp>
      <p:sp>
        <p:nvSpPr>
          <p:cNvPr id="10" name="Rectangle 9"/>
          <p:cNvSpPr/>
          <p:nvPr/>
        </p:nvSpPr>
        <p:spPr>
          <a:xfrm>
            <a:off x="4427538" y="188913"/>
            <a:ext cx="4522787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>
                <a:solidFill>
                  <a:schemeClr val="bg1">
                    <a:lumMod val="65000"/>
                  </a:schemeClr>
                </a:solidFill>
              </a:rPr>
              <a:t>Metas e Resultados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785786" y="1928802"/>
          <a:ext cx="7715304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2124075" y="5013325"/>
            <a:ext cx="1236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95,5%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21 idosos </a:t>
            </a:r>
            <a:endParaRPr lang="en-US">
              <a:latin typeface="Calibri" pitchFamily="34" charset="0"/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4211638" y="3860800"/>
            <a:ext cx="1390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 (22 idosos)</a:t>
            </a:r>
            <a:endParaRPr lang="en-US">
              <a:latin typeface="Calibri" pitchFamily="34" charset="0"/>
            </a:endParaRP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6356350" y="3357563"/>
            <a:ext cx="160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 sz="2000" b="1">
                <a:latin typeface="Arial" charset="0"/>
                <a:cs typeface="Arial" charset="0"/>
              </a:rPr>
              <a:t> (22 idosos</a:t>
            </a:r>
            <a:r>
              <a:rPr lang="pt-BR">
                <a:latin typeface="Arial" charset="0"/>
                <a:cs typeface="Arial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95288" y="500042"/>
            <a:ext cx="8229600" cy="1412875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r>
              <a:rPr lang="pt-BR" sz="2400" b="1" u="sng" dirty="0" smtClean="0"/>
              <a:t>Meta 2.9.</a:t>
            </a:r>
            <a:r>
              <a:rPr lang="pt-BR" sz="2400" b="1" dirty="0" smtClean="0"/>
              <a:t> Realizar teste do pezinho em 100% das crianças até 7 dias de vida</a:t>
            </a:r>
            <a:endParaRPr lang="en-AU" sz="2400" dirty="0"/>
          </a:p>
        </p:txBody>
      </p:sp>
      <p:sp>
        <p:nvSpPr>
          <p:cNvPr id="10" name="Rectangle 9"/>
          <p:cNvSpPr/>
          <p:nvPr/>
        </p:nvSpPr>
        <p:spPr>
          <a:xfrm>
            <a:off x="4427538" y="188913"/>
            <a:ext cx="4522787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>
                <a:solidFill>
                  <a:schemeClr val="bg1">
                    <a:lumMod val="65000"/>
                  </a:schemeClr>
                </a:solidFill>
              </a:rPr>
              <a:t>Metas e Resultados</a:t>
            </a:r>
          </a:p>
        </p:txBody>
      </p:sp>
      <p:graphicFrame>
        <p:nvGraphicFramePr>
          <p:cNvPr id="8" name="Gráfico 1"/>
          <p:cNvGraphicFramePr>
            <a:graphicFrameLocks/>
          </p:cNvGraphicFramePr>
          <p:nvPr/>
        </p:nvGraphicFramePr>
        <p:xfrm>
          <a:off x="714348" y="1928802"/>
          <a:ext cx="750099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2124075" y="5013325"/>
            <a:ext cx="1236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95,5%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21 idosos </a:t>
            </a:r>
            <a:endParaRPr lang="en-US">
              <a:latin typeface="Calibri" pitchFamily="34" charset="0"/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4211638" y="3860800"/>
            <a:ext cx="1390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 (22 idosos)</a:t>
            </a:r>
            <a:endParaRPr lang="en-US">
              <a:latin typeface="Calibri" pitchFamily="34" charset="0"/>
            </a:endParaRP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6356350" y="3357563"/>
            <a:ext cx="160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 sz="2000" b="1">
                <a:latin typeface="Arial" charset="0"/>
                <a:cs typeface="Arial" charset="0"/>
              </a:rPr>
              <a:t> (22 idosos</a:t>
            </a:r>
            <a:r>
              <a:rPr lang="pt-BR">
                <a:latin typeface="Arial" charset="0"/>
                <a:cs typeface="Arial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95288" y="500042"/>
            <a:ext cx="8229600" cy="1412875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r>
              <a:rPr lang="pt-BR" sz="2400" b="1" u="sng" dirty="0" smtClean="0"/>
              <a:t>Meta 2.10</a:t>
            </a:r>
            <a:r>
              <a:rPr lang="pt-BR" sz="2400" b="1" dirty="0" smtClean="0"/>
              <a:t>. Realizar avaliação da necessidade de atendimento odontológico em 100% das crianças de 6 a 72 meses.</a:t>
            </a:r>
            <a:endParaRPr lang="en-AU" sz="2400" dirty="0"/>
          </a:p>
        </p:txBody>
      </p:sp>
      <p:sp>
        <p:nvSpPr>
          <p:cNvPr id="10" name="Rectangle 9"/>
          <p:cNvSpPr/>
          <p:nvPr/>
        </p:nvSpPr>
        <p:spPr>
          <a:xfrm>
            <a:off x="4427538" y="188913"/>
            <a:ext cx="4522787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>
                <a:solidFill>
                  <a:schemeClr val="bg1">
                    <a:lumMod val="65000"/>
                  </a:schemeClr>
                </a:solidFill>
              </a:rPr>
              <a:t>Metas e Resultados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571472" y="1857364"/>
          <a:ext cx="764386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2124075" y="5013325"/>
            <a:ext cx="1236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95,5%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21 idosos </a:t>
            </a:r>
            <a:endParaRPr lang="en-US">
              <a:latin typeface="Calibri" pitchFamily="34" charset="0"/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4211638" y="3860800"/>
            <a:ext cx="1390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 (22 idosos)</a:t>
            </a:r>
            <a:endParaRPr lang="en-US">
              <a:latin typeface="Calibri" pitchFamily="34" charset="0"/>
            </a:endParaRP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6356350" y="3357563"/>
            <a:ext cx="160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 sz="2000" b="1">
                <a:latin typeface="Arial" charset="0"/>
                <a:cs typeface="Arial" charset="0"/>
              </a:rPr>
              <a:t> (22 idosos</a:t>
            </a:r>
            <a:r>
              <a:rPr lang="pt-BR">
                <a:latin typeface="Arial" charset="0"/>
                <a:cs typeface="Arial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28596" y="642918"/>
            <a:ext cx="8229600" cy="1412875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r>
              <a:rPr lang="pt-BR" sz="2400" b="1" u="sng" dirty="0" smtClean="0"/>
              <a:t>Meta 2.11</a:t>
            </a:r>
            <a:r>
              <a:rPr lang="pt-BR" sz="2400" b="1" dirty="0" smtClean="0"/>
              <a:t>. Realizar primeira consulta odontológica para 100% das crianças de 6 a 72 meses de idade moradoras da área de abrangência, cadastradas na unidade de saúde.</a:t>
            </a:r>
            <a:endParaRPr lang="en-AU" sz="2400" dirty="0"/>
          </a:p>
        </p:txBody>
      </p:sp>
      <p:sp>
        <p:nvSpPr>
          <p:cNvPr id="10" name="Rectangle 9"/>
          <p:cNvSpPr/>
          <p:nvPr/>
        </p:nvSpPr>
        <p:spPr>
          <a:xfrm>
            <a:off x="4427538" y="188913"/>
            <a:ext cx="4522787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>
                <a:solidFill>
                  <a:schemeClr val="bg1">
                    <a:lumMod val="65000"/>
                  </a:schemeClr>
                </a:solidFill>
              </a:rPr>
              <a:t>Metas e Resultados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571472" y="2143116"/>
          <a:ext cx="778674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2124075" y="5013325"/>
            <a:ext cx="1236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95,5%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21 idosos </a:t>
            </a:r>
            <a:endParaRPr lang="en-US">
              <a:latin typeface="Calibri" pitchFamily="34" charset="0"/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4211638" y="3860800"/>
            <a:ext cx="1390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 (22 idosos)</a:t>
            </a:r>
            <a:endParaRPr lang="en-US">
              <a:latin typeface="Calibri" pitchFamily="34" charset="0"/>
            </a:endParaRP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6356350" y="3357563"/>
            <a:ext cx="160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 sz="2000" b="1">
                <a:latin typeface="Arial" charset="0"/>
                <a:cs typeface="Arial" charset="0"/>
              </a:rPr>
              <a:t> (22 idosos</a:t>
            </a:r>
            <a:r>
              <a:rPr lang="pt-BR">
                <a:latin typeface="Arial" charset="0"/>
                <a:cs typeface="Arial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95288" y="500042"/>
            <a:ext cx="8229600" cy="1412875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r>
              <a:rPr lang="pt-BR" sz="2400" b="1" u="sng" dirty="0" smtClean="0"/>
              <a:t>Objetivo 3.</a:t>
            </a:r>
            <a:r>
              <a:rPr lang="pt-BR" sz="2400" b="1" dirty="0" smtClean="0"/>
              <a:t> Melhorar a adesão das crianças ao Programa de Atenção à Saúde da criança fazendo busca ativa das crianças faltosas</a:t>
            </a:r>
            <a:r>
              <a:rPr lang="pt-BR" sz="2400" dirty="0" smtClean="0"/>
              <a:t>.</a:t>
            </a:r>
            <a:endParaRPr lang="en-AU" sz="2400" dirty="0" smtClean="0"/>
          </a:p>
          <a:p>
            <a:r>
              <a:rPr lang="pt-BR" sz="2400" b="1" u="sng" dirty="0" smtClean="0"/>
              <a:t>Meta 1.</a:t>
            </a:r>
            <a:r>
              <a:rPr lang="pt-BR" sz="2400" b="1" dirty="0" smtClean="0"/>
              <a:t> Fazer busca ativa de 100% das crianças faltosas às consultas de puericultura.</a:t>
            </a:r>
            <a:endParaRPr lang="en-AU" sz="2400" dirty="0"/>
          </a:p>
        </p:txBody>
      </p:sp>
      <p:sp>
        <p:nvSpPr>
          <p:cNvPr id="10" name="Rectangle 9"/>
          <p:cNvSpPr/>
          <p:nvPr/>
        </p:nvSpPr>
        <p:spPr>
          <a:xfrm>
            <a:off x="4427538" y="188913"/>
            <a:ext cx="4522787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>
                <a:solidFill>
                  <a:schemeClr val="bg1">
                    <a:lumMod val="65000"/>
                  </a:schemeClr>
                </a:solidFill>
              </a:rPr>
              <a:t>Metas e Resultados</a:t>
            </a:r>
          </a:p>
        </p:txBody>
      </p:sp>
      <p:graphicFrame>
        <p:nvGraphicFramePr>
          <p:cNvPr id="11" name="Gráfico 6"/>
          <p:cNvGraphicFramePr>
            <a:graphicFrameLocks/>
          </p:cNvGraphicFramePr>
          <p:nvPr/>
        </p:nvGraphicFramePr>
        <p:xfrm>
          <a:off x="642910" y="2143116"/>
          <a:ext cx="7429552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2124075" y="5013325"/>
            <a:ext cx="1236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95,5%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21 idosos </a:t>
            </a:r>
            <a:endParaRPr lang="en-US">
              <a:latin typeface="Calibri" pitchFamily="34" charset="0"/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4211638" y="3860800"/>
            <a:ext cx="1390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 (22 idosos)</a:t>
            </a:r>
            <a:endParaRPr lang="en-US">
              <a:latin typeface="Calibri" pitchFamily="34" charset="0"/>
            </a:endParaRP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6356350" y="3357563"/>
            <a:ext cx="160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 sz="2000" b="1">
                <a:latin typeface="Arial" charset="0"/>
                <a:cs typeface="Arial" charset="0"/>
              </a:rPr>
              <a:t> (22 idosos</a:t>
            </a:r>
            <a:r>
              <a:rPr lang="pt-BR">
                <a:latin typeface="Arial" charset="0"/>
                <a:cs typeface="Arial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28596" y="642918"/>
            <a:ext cx="8229600" cy="1412875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/>
          <a:p>
            <a:r>
              <a:rPr lang="pt-BR" sz="2400" b="1" u="sng" dirty="0" smtClean="0"/>
              <a:t>Objetivo 4:</a:t>
            </a:r>
            <a:r>
              <a:rPr lang="pt-BR" sz="2400" b="1" dirty="0" smtClean="0"/>
              <a:t> Manter registro na ficha espelho de saúde da criança/ vacinação das crianças que consultam no serviço.</a:t>
            </a:r>
            <a:endParaRPr lang="en-AU" sz="2400" dirty="0" smtClean="0"/>
          </a:p>
          <a:p>
            <a:r>
              <a:rPr lang="pt-BR" sz="2400" b="1" u="sng" dirty="0" smtClean="0"/>
              <a:t>Meta 1</a:t>
            </a:r>
            <a:r>
              <a:rPr lang="pt-BR" sz="2400" b="1" dirty="0" smtClean="0"/>
              <a:t>. Manter registro na ficha espelho de saúde da criança/ vacinação de 100% das crianças que consultam no serviço</a:t>
            </a:r>
            <a:endParaRPr lang="en-AU" sz="2400" dirty="0"/>
          </a:p>
        </p:txBody>
      </p:sp>
      <p:sp>
        <p:nvSpPr>
          <p:cNvPr id="10" name="Rectangle 9"/>
          <p:cNvSpPr/>
          <p:nvPr/>
        </p:nvSpPr>
        <p:spPr>
          <a:xfrm>
            <a:off x="4427538" y="188913"/>
            <a:ext cx="4522787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>
                <a:solidFill>
                  <a:schemeClr val="bg1">
                    <a:lumMod val="65000"/>
                  </a:schemeClr>
                </a:solidFill>
              </a:rPr>
              <a:t>Metas e Resultados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714348" y="2143116"/>
          <a:ext cx="778674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2124075" y="5013325"/>
            <a:ext cx="1236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95,5%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21 idosos </a:t>
            </a:r>
            <a:endParaRPr lang="en-US">
              <a:latin typeface="Calibri" pitchFamily="34" charset="0"/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4211638" y="3860800"/>
            <a:ext cx="1390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 (22 idosos)</a:t>
            </a:r>
            <a:endParaRPr lang="en-US">
              <a:latin typeface="Calibri" pitchFamily="34" charset="0"/>
            </a:endParaRP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6356350" y="3357563"/>
            <a:ext cx="160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 sz="2000" b="1">
                <a:latin typeface="Arial" charset="0"/>
                <a:cs typeface="Arial" charset="0"/>
              </a:rPr>
              <a:t> (22 idosos</a:t>
            </a:r>
            <a:r>
              <a:rPr lang="pt-BR">
                <a:latin typeface="Arial" charset="0"/>
                <a:cs typeface="Arial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28596" y="714356"/>
            <a:ext cx="8229600" cy="1412875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/>
          <a:p>
            <a:r>
              <a:rPr lang="pt-BR" sz="2400" b="1" u="sng" dirty="0" smtClean="0"/>
              <a:t>Objetivo 5:</a:t>
            </a:r>
            <a:r>
              <a:rPr lang="pt-BR" sz="2400" b="1" dirty="0" smtClean="0"/>
              <a:t> Realizar avaliação de risco das crianças cadastradas no programa</a:t>
            </a:r>
            <a:endParaRPr lang="en-AU" sz="2400" dirty="0" smtClean="0"/>
          </a:p>
          <a:p>
            <a:r>
              <a:rPr lang="pt-BR" sz="2400" b="1" u="sng" dirty="0" smtClean="0"/>
              <a:t>Meta 1.</a:t>
            </a:r>
            <a:r>
              <a:rPr lang="pt-BR" sz="2400" b="1" dirty="0" smtClean="0"/>
              <a:t> Realizar avaliação de risco em100% das crianças cadastradas no programa.</a:t>
            </a:r>
            <a:endParaRPr lang="en-AU" sz="2400" dirty="0"/>
          </a:p>
        </p:txBody>
      </p:sp>
      <p:sp>
        <p:nvSpPr>
          <p:cNvPr id="10" name="Rectangle 9"/>
          <p:cNvSpPr/>
          <p:nvPr/>
        </p:nvSpPr>
        <p:spPr>
          <a:xfrm>
            <a:off x="4427538" y="188913"/>
            <a:ext cx="4522787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>
                <a:solidFill>
                  <a:schemeClr val="bg1">
                    <a:lumMod val="65000"/>
                  </a:schemeClr>
                </a:solidFill>
              </a:rPr>
              <a:t>Metas e Resultados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642910" y="2214530"/>
          <a:ext cx="7858180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2124075" y="5013325"/>
            <a:ext cx="1236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95,5%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21 idosos </a:t>
            </a:r>
            <a:endParaRPr lang="en-US">
              <a:latin typeface="Calibri" pitchFamily="34" charset="0"/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4211638" y="3860800"/>
            <a:ext cx="1390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 (22 idosos)</a:t>
            </a:r>
            <a:endParaRPr lang="en-US">
              <a:latin typeface="Calibri" pitchFamily="34" charset="0"/>
            </a:endParaRP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6356350" y="3357563"/>
            <a:ext cx="160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 sz="2000" b="1">
                <a:latin typeface="Arial" charset="0"/>
                <a:cs typeface="Arial" charset="0"/>
              </a:rPr>
              <a:t> (22 idosos</a:t>
            </a:r>
            <a:r>
              <a:rPr lang="pt-BR">
                <a:latin typeface="Arial" charset="0"/>
                <a:cs typeface="Arial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57158" y="642918"/>
            <a:ext cx="8229600" cy="1412875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/>
          <a:p>
            <a:r>
              <a:rPr lang="pt-BR" sz="2400" b="1" u="sng" dirty="0" smtClean="0"/>
              <a:t>Objetivo 6:</a:t>
            </a:r>
            <a:r>
              <a:rPr lang="pt-BR" sz="2400" b="1" dirty="0" smtClean="0"/>
              <a:t> Ampliar a promoção de saúde  na atenção das crianças.</a:t>
            </a:r>
            <a:endParaRPr lang="en-AU" sz="2400" dirty="0" smtClean="0"/>
          </a:p>
          <a:p>
            <a:r>
              <a:rPr lang="pt-BR" sz="2400" b="1" u="sng" dirty="0" smtClean="0"/>
              <a:t>Meta 1</a:t>
            </a:r>
            <a:r>
              <a:rPr lang="pt-BR" sz="2400" b="1" dirty="0" smtClean="0"/>
              <a:t>. Dar orientações para prevenir acidentes na infância em 100% das consultas de saúde da criança.</a:t>
            </a:r>
            <a:endParaRPr lang="en-AU" sz="2400" dirty="0"/>
          </a:p>
        </p:txBody>
      </p:sp>
      <p:sp>
        <p:nvSpPr>
          <p:cNvPr id="10" name="Rectangle 9"/>
          <p:cNvSpPr/>
          <p:nvPr/>
        </p:nvSpPr>
        <p:spPr>
          <a:xfrm>
            <a:off x="4427538" y="188913"/>
            <a:ext cx="4522787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>
                <a:solidFill>
                  <a:schemeClr val="bg1">
                    <a:lumMod val="65000"/>
                  </a:schemeClr>
                </a:solidFill>
              </a:rPr>
              <a:t>Metas e Resultados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571472" y="2214554"/>
          <a:ext cx="7715304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2124075" y="5013325"/>
            <a:ext cx="1236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95,5%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21 idosos </a:t>
            </a:r>
            <a:endParaRPr lang="en-US">
              <a:latin typeface="Calibri" pitchFamily="34" charset="0"/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4211638" y="3860800"/>
            <a:ext cx="1390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 (22 idosos)</a:t>
            </a:r>
            <a:endParaRPr lang="en-US">
              <a:latin typeface="Calibri" pitchFamily="34" charset="0"/>
            </a:endParaRP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6356350" y="3357563"/>
            <a:ext cx="160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 sz="2000" b="1">
                <a:latin typeface="Arial" charset="0"/>
                <a:cs typeface="Arial" charset="0"/>
              </a:rPr>
              <a:t> (22 idosos</a:t>
            </a:r>
            <a:r>
              <a:rPr lang="pt-BR">
                <a:latin typeface="Arial" charset="0"/>
                <a:cs typeface="Arial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95288" y="500042"/>
            <a:ext cx="8229600" cy="1412875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r>
              <a:rPr lang="pt-BR" sz="2400" b="1" u="sng" dirty="0" smtClean="0"/>
              <a:t>Meta 2.</a:t>
            </a:r>
            <a:r>
              <a:rPr lang="pt-BR" sz="2400" b="1" dirty="0" smtClean="0"/>
              <a:t> Colocar 100% das crianças para mamar durante a primeira consulta</a:t>
            </a:r>
            <a:endParaRPr lang="en-AU" sz="2400" dirty="0"/>
          </a:p>
        </p:txBody>
      </p:sp>
      <p:sp>
        <p:nvSpPr>
          <p:cNvPr id="10" name="Rectangle 9"/>
          <p:cNvSpPr/>
          <p:nvPr/>
        </p:nvSpPr>
        <p:spPr>
          <a:xfrm>
            <a:off x="4427538" y="188913"/>
            <a:ext cx="4522787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>
                <a:solidFill>
                  <a:schemeClr val="bg1">
                    <a:lumMod val="65000"/>
                  </a:schemeClr>
                </a:solidFill>
              </a:rPr>
              <a:t>Metas e Resultados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571472" y="1714488"/>
          <a:ext cx="7715304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2124075" y="5013325"/>
            <a:ext cx="1236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95,5%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21 idosos </a:t>
            </a:r>
            <a:endParaRPr lang="en-US">
              <a:latin typeface="Calibri" pitchFamily="34" charset="0"/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4211638" y="3860800"/>
            <a:ext cx="1390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 (22 idosos)</a:t>
            </a:r>
            <a:endParaRPr lang="en-US">
              <a:latin typeface="Calibri" pitchFamily="34" charset="0"/>
            </a:endParaRP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6356350" y="3357563"/>
            <a:ext cx="160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 sz="2000" b="1">
                <a:latin typeface="Arial" charset="0"/>
                <a:cs typeface="Arial" charset="0"/>
              </a:rPr>
              <a:t> (22 idosos</a:t>
            </a:r>
            <a:r>
              <a:rPr lang="pt-BR">
                <a:latin typeface="Arial" charset="0"/>
                <a:cs typeface="Arial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28596" y="642918"/>
            <a:ext cx="8229600" cy="1412875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r>
              <a:rPr lang="pt-BR" sz="2400" b="1" u="sng" dirty="0" smtClean="0"/>
              <a:t>Meta 3.</a:t>
            </a:r>
            <a:r>
              <a:rPr lang="pt-BR" sz="2400" b="1" dirty="0" smtClean="0"/>
              <a:t> Fornecer orientações sobre nutricionais de acordo ao faixa etária para o 100% das crianças</a:t>
            </a:r>
            <a:endParaRPr lang="en-AU" sz="2400" dirty="0"/>
          </a:p>
        </p:txBody>
      </p:sp>
      <p:sp>
        <p:nvSpPr>
          <p:cNvPr id="10" name="Rectangle 9"/>
          <p:cNvSpPr/>
          <p:nvPr/>
        </p:nvSpPr>
        <p:spPr>
          <a:xfrm>
            <a:off x="4427538" y="188913"/>
            <a:ext cx="4522787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>
                <a:solidFill>
                  <a:schemeClr val="bg1">
                    <a:lumMod val="65000"/>
                  </a:schemeClr>
                </a:solidFill>
              </a:rPr>
              <a:t>Metas e Resultados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642910" y="1785926"/>
          <a:ext cx="8001056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/>
          <a:lstStyle/>
          <a:p>
            <a:pPr algn="r"/>
            <a:r>
              <a:rPr lang="pt-BR" dirty="0" smtClean="0">
                <a:solidFill>
                  <a:schemeClr val="bg1">
                    <a:lumMod val="85000"/>
                  </a:schemeClr>
                </a:solidFill>
              </a:rPr>
              <a:t>INTRODUÇÃO</a:t>
            </a:r>
            <a:endParaRPr lang="pt-B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dirty="0" smtClean="0"/>
              <a:t>Importância do acompanhamento da saúde da criança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dirty="0" smtClean="0"/>
              <a:t>Prevenção de doenças agudas, crônicas e seqüelas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None/>
            </a:pPr>
            <a:endParaRPr lang="pt-B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pt-BR" dirty="0"/>
          </a:p>
        </p:txBody>
      </p:sp>
      <p:pic>
        <p:nvPicPr>
          <p:cNvPr id="18434" name="Picture 2" descr="http://www.sorria.com.br/wp-content/uploads/2014/10/crianc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7562"/>
            <a:ext cx="4427431" cy="3500438"/>
          </a:xfrm>
          <a:prstGeom prst="rect">
            <a:avLst/>
          </a:prstGeom>
          <a:noFill/>
        </p:spPr>
      </p:pic>
      <p:sp>
        <p:nvSpPr>
          <p:cNvPr id="4" name="Retângulo 3"/>
          <p:cNvSpPr/>
          <p:nvPr/>
        </p:nvSpPr>
        <p:spPr>
          <a:xfrm>
            <a:off x="4572000" y="407707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A taxa de mortalidade infantil de crianças menores de um ano, caiu muito nas últimas décadas no Brasil (IBGE, 2013), de 47,1 </a:t>
            </a:r>
            <a:r>
              <a:rPr lang="pt-BR" dirty="0" smtClean="0"/>
              <a:t>em 1990 </a:t>
            </a:r>
            <a:r>
              <a:rPr lang="pt-BR" dirty="0"/>
              <a:t>para 15,6 a cada mil nascidos vivos em 2010. Neste resultado </a:t>
            </a:r>
            <a:r>
              <a:rPr lang="pt-BR" dirty="0" smtClean="0"/>
              <a:t>teve </a:t>
            </a:r>
            <a:r>
              <a:rPr lang="pt-BR" dirty="0"/>
              <a:t>muita importância o acompanhamento da saúde da criança nas UBS , na prevenção  de doenças agudas , crônicas e sequelas.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2124075" y="5013325"/>
            <a:ext cx="1236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95,5%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21 idosos </a:t>
            </a:r>
            <a:endParaRPr lang="en-US">
              <a:latin typeface="Calibri" pitchFamily="34" charset="0"/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4211638" y="3860800"/>
            <a:ext cx="1390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>
                <a:latin typeface="Arial" charset="0"/>
                <a:cs typeface="Arial" charset="0"/>
              </a:rPr>
              <a:t> (22 idosos)</a:t>
            </a:r>
            <a:endParaRPr lang="en-US">
              <a:latin typeface="Calibri" pitchFamily="34" charset="0"/>
            </a:endParaRP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6356350" y="3357563"/>
            <a:ext cx="160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>
                <a:latin typeface="Arial" charset="0"/>
                <a:cs typeface="Arial" charset="0"/>
              </a:rPr>
              <a:t>100%</a:t>
            </a:r>
          </a:p>
          <a:p>
            <a:pPr algn="ctr"/>
            <a:r>
              <a:rPr lang="pt-BR" sz="2000" b="1">
                <a:latin typeface="Arial" charset="0"/>
                <a:cs typeface="Arial" charset="0"/>
              </a:rPr>
              <a:t> (22 idosos</a:t>
            </a:r>
            <a:r>
              <a:rPr lang="pt-BR">
                <a:latin typeface="Arial" charset="0"/>
                <a:cs typeface="Arial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28596" y="714356"/>
            <a:ext cx="8229600" cy="1412875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r>
              <a:rPr lang="pt-BR" sz="2400" b="1" u="sng" dirty="0" smtClean="0"/>
              <a:t>Meta 4</a:t>
            </a:r>
            <a:r>
              <a:rPr lang="pt-BR" sz="2400" b="1" dirty="0" smtClean="0"/>
              <a:t>: Fornecer orientações sobre higiene bucal, etiologia e prevenção de cárie, de acordo com a faixa etária para 100% das crianças. </a:t>
            </a:r>
            <a:endParaRPr lang="en-AU" sz="2400" dirty="0"/>
          </a:p>
        </p:txBody>
      </p:sp>
      <p:sp>
        <p:nvSpPr>
          <p:cNvPr id="10" name="Rectangle 9"/>
          <p:cNvSpPr/>
          <p:nvPr/>
        </p:nvSpPr>
        <p:spPr>
          <a:xfrm>
            <a:off x="4427538" y="188913"/>
            <a:ext cx="4522787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>
                <a:solidFill>
                  <a:schemeClr val="bg1">
                    <a:lumMod val="65000"/>
                  </a:schemeClr>
                </a:solidFill>
              </a:rPr>
              <a:t>Metas e Resultados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785786" y="2214554"/>
          <a:ext cx="7429552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ítulo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pPr algn="l" eaLnBrk="1" hangingPunct="1"/>
            <a:r>
              <a:rPr lang="pt-BR" sz="4000" b="1" dirty="0" smtClean="0">
                <a:latin typeface="Century Gothic" pitchFamily="34" charset="0"/>
              </a:rPr>
              <a:t>Discussão</a:t>
            </a:r>
          </a:p>
        </p:txBody>
      </p:sp>
      <p:sp>
        <p:nvSpPr>
          <p:cNvPr id="54274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2571744"/>
            <a:ext cx="8229600" cy="3286148"/>
          </a:xfrm>
        </p:spPr>
        <p:txBody>
          <a:bodyPr/>
          <a:lstStyle/>
          <a:p>
            <a:pPr algn="just" eaLnBrk="1" hangingPunct="1">
              <a:buFont typeface="Courier New" pitchFamily="49" charset="0"/>
              <a:buChar char="o"/>
            </a:pPr>
            <a:r>
              <a:rPr lang="pt-BR" dirty="0" smtClean="0">
                <a:latin typeface="Century Gothic" pitchFamily="34" charset="0"/>
              </a:rPr>
              <a:t>A intervenção faz parte da </a:t>
            </a:r>
            <a:r>
              <a:rPr lang="pt-BR" b="1" dirty="0" smtClean="0">
                <a:latin typeface="Century Gothic" pitchFamily="34" charset="0"/>
              </a:rPr>
              <a:t>rotina </a:t>
            </a:r>
            <a:r>
              <a:rPr lang="pt-BR" dirty="0" smtClean="0">
                <a:latin typeface="Century Gothic" pitchFamily="34" charset="0"/>
              </a:rPr>
              <a:t>do serviço</a:t>
            </a:r>
          </a:p>
          <a:p>
            <a:pPr algn="just" eaLnBrk="1" hangingPunct="1">
              <a:buFont typeface="Courier New" pitchFamily="49" charset="0"/>
              <a:buChar char="o"/>
            </a:pPr>
            <a:endParaRPr lang="pt-BR" sz="1600" dirty="0" smtClean="0">
              <a:latin typeface="Century Gothic" pitchFamily="34" charset="0"/>
            </a:endParaRPr>
          </a:p>
          <a:p>
            <a:pPr eaLnBrk="1" hangingPunct="1">
              <a:buFont typeface="Courier New" pitchFamily="49" charset="0"/>
              <a:buChar char="o"/>
            </a:pPr>
            <a:r>
              <a:rPr lang="pt-BR" sz="2800" dirty="0" smtClean="0">
                <a:latin typeface="Century Gothic" pitchFamily="34" charset="0"/>
              </a:rPr>
              <a:t>Todos os indicadores de cobertura e de qualidade melhoraram</a:t>
            </a:r>
            <a:endParaRPr lang="pt-BR" sz="2800" dirty="0" smtClean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286280"/>
          </a:xfrm>
        </p:spPr>
        <p:txBody>
          <a:bodyPr/>
          <a:lstStyle/>
          <a:p>
            <a:pPr algn="just" eaLnBrk="1" hangingPunct="1">
              <a:buFont typeface="Arial" charset="0"/>
              <a:buNone/>
              <a:defRPr/>
            </a:pPr>
            <a:endParaRPr lang="pt-BR" sz="1600" dirty="0" smtClean="0">
              <a:latin typeface="Century Gothic" pitchFamily="34" charset="0"/>
            </a:endParaRPr>
          </a:p>
          <a:p>
            <a:pPr algn="just" eaLnBrk="1" hangingPunct="1">
              <a:buFont typeface="Courier New" pitchFamily="49" charset="0"/>
              <a:buChar char="o"/>
              <a:defRPr/>
            </a:pPr>
            <a:r>
              <a:rPr lang="pt-BR" dirty="0" smtClean="0">
                <a:latin typeface="Century Gothic" pitchFamily="34" charset="0"/>
              </a:rPr>
              <a:t>Benefícios trazidos à população: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pt-BR" dirty="0" smtClean="0">
                <a:latin typeface="Century Gothic" pitchFamily="34" charset="0"/>
              </a:rPr>
              <a:t> </a:t>
            </a:r>
          </a:p>
          <a:p>
            <a:pPr marL="914400" indent="-631825" algn="just" eaLnBrk="1" hangingPunct="1">
              <a:defRPr/>
            </a:pPr>
            <a:r>
              <a:rPr lang="pt-BR" sz="2800" dirty="0" smtClean="0">
                <a:latin typeface="Century Gothic" pitchFamily="34" charset="0"/>
              </a:rPr>
              <a:t>Melhor atendimento na atenção básica</a:t>
            </a:r>
          </a:p>
          <a:p>
            <a:pPr marL="914400" indent="-631825" algn="just" eaLnBrk="1" hangingPunct="1">
              <a:defRPr/>
            </a:pPr>
            <a:r>
              <a:rPr lang="pt-BR" sz="2800" dirty="0" smtClean="0">
                <a:latin typeface="Century Gothic" pitchFamily="34" charset="0"/>
              </a:rPr>
              <a:t>Humanização do atendimento</a:t>
            </a:r>
          </a:p>
          <a:p>
            <a:pPr marL="914400" indent="-631825" algn="just" eaLnBrk="1" hangingPunct="1">
              <a:defRPr/>
            </a:pPr>
            <a:r>
              <a:rPr lang="pt-BR" sz="2800" dirty="0" smtClean="0">
                <a:latin typeface="Century Gothic" pitchFamily="34" charset="0"/>
              </a:rPr>
              <a:t>Melhor qualidade de vida </a:t>
            </a:r>
          </a:p>
          <a:p>
            <a:pPr marL="914400" indent="-631825" algn="just" eaLnBrk="1" hangingPunct="1">
              <a:defRPr/>
            </a:pPr>
            <a:endParaRPr lang="pt-BR" sz="2800" dirty="0" smtClean="0">
              <a:latin typeface="Century Gothic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29600" cy="11430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40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Discussão</a:t>
            </a:r>
            <a:endParaRPr lang="pt-BR" sz="4000" dirty="0">
              <a:solidFill>
                <a:schemeClr val="bg1">
                  <a:lumMod val="6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824412"/>
          </a:xfrm>
        </p:spPr>
        <p:txBody>
          <a:bodyPr>
            <a:normAutofit/>
          </a:bodyPr>
          <a:lstStyle/>
          <a:p>
            <a:pPr eaLnBrk="1" hangingPunct="1">
              <a:spcBef>
                <a:spcPts val="1800"/>
              </a:spcBef>
              <a:buFont typeface="Courier New" pitchFamily="49" charset="0"/>
              <a:buChar char="o"/>
              <a:defRPr/>
            </a:pPr>
            <a:r>
              <a:rPr lang="pt-BR" dirty="0" smtClean="0">
                <a:latin typeface="Century Gothic" pitchFamily="34" charset="0"/>
              </a:rPr>
              <a:t>Benefícios para a equipe</a:t>
            </a:r>
          </a:p>
          <a:p>
            <a:pPr eaLnBrk="1" hangingPunct="1">
              <a:spcBef>
                <a:spcPts val="1800"/>
              </a:spcBef>
              <a:buFont typeface="Arial" charset="0"/>
              <a:buNone/>
              <a:defRPr/>
            </a:pPr>
            <a:endParaRPr lang="pt-BR" dirty="0" smtClean="0">
              <a:latin typeface="Century Gothic" pitchFamily="34" charset="0"/>
            </a:endParaRPr>
          </a:p>
          <a:p>
            <a:pPr marL="688975" indent="-4064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800" dirty="0" smtClean="0">
                <a:latin typeface="Century Gothic" pitchFamily="34" charset="0"/>
              </a:rPr>
              <a:t>Capacitação da equipe</a:t>
            </a:r>
          </a:p>
          <a:p>
            <a:pPr marL="688975" indent="-4064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800" dirty="0" smtClean="0">
                <a:latin typeface="Century Gothic" pitchFamily="34" charset="0"/>
              </a:rPr>
              <a:t>Protocolos de saúde</a:t>
            </a:r>
          </a:p>
          <a:p>
            <a:pPr marL="688975" indent="-406400" eaLnBrk="1" hangingPunct="1">
              <a:spcBef>
                <a:spcPts val="1800"/>
              </a:spcBef>
              <a:defRPr/>
            </a:pPr>
            <a:r>
              <a:rPr lang="pt-BR" sz="2800" dirty="0" smtClean="0">
                <a:latin typeface="Century Gothic" pitchFamily="34" charset="0"/>
              </a:rPr>
              <a:t>Trabalho  multiprofissional </a:t>
            </a:r>
          </a:p>
          <a:p>
            <a:pPr marL="688975" indent="-406400" eaLnBrk="1" hangingPunct="1">
              <a:spcBef>
                <a:spcPts val="1800"/>
              </a:spcBef>
              <a:defRPr/>
            </a:pPr>
            <a:r>
              <a:rPr lang="pt-BR" sz="2800" dirty="0" smtClean="0">
                <a:latin typeface="Century Gothic" pitchFamily="34" charset="0"/>
              </a:rPr>
              <a:t>Reorganização do serviço 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29600" cy="11430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40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Discussão</a:t>
            </a:r>
            <a:endParaRPr lang="pt-BR" sz="4000" dirty="0">
              <a:solidFill>
                <a:schemeClr val="bg1">
                  <a:lumMod val="6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8244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pt-BR" sz="2800" dirty="0" smtClean="0">
                <a:latin typeface="Century Gothic" pitchFamily="34" charset="0"/>
              </a:rPr>
              <a:t>Benefícios para o serviço 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  <a:defRPr/>
            </a:pPr>
            <a:endParaRPr lang="pt-BR" sz="1200" dirty="0" smtClean="0">
              <a:latin typeface="Century Gothic" pitchFamily="34" charset="0"/>
            </a:endParaRPr>
          </a:p>
          <a:p>
            <a:pPr marL="688975" indent="-350838" algn="just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800" dirty="0" smtClean="0">
                <a:latin typeface="Century Gothic" pitchFamily="34" charset="0"/>
              </a:rPr>
              <a:t>Ampliação da cobertura da atenção</a:t>
            </a:r>
          </a:p>
          <a:p>
            <a:pPr marL="688975" indent="-350838" algn="just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800" dirty="0" smtClean="0">
                <a:latin typeface="Century Gothic" pitchFamily="34" charset="0"/>
              </a:rPr>
              <a:t> Melhora dos registro e qualificação da atenção;</a:t>
            </a:r>
          </a:p>
          <a:p>
            <a:pPr marL="688975" indent="-350838" algn="just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800" dirty="0" smtClean="0">
                <a:latin typeface="Century Gothic" pitchFamily="34" charset="0"/>
              </a:rPr>
              <a:t>Redução dos gastos em saúde: longo e médio prazo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29600" cy="11430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40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Discussão</a:t>
            </a:r>
            <a:endParaRPr lang="pt-BR" sz="4000" dirty="0">
              <a:solidFill>
                <a:schemeClr val="bg1">
                  <a:lumMod val="6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ítulo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pPr algn="l" eaLnBrk="1" hangingPunct="1"/>
            <a:r>
              <a:rPr lang="pt-BR" sz="3600" b="1" dirty="0" smtClean="0">
                <a:latin typeface="Century Gothic" pitchFamily="34" charset="0"/>
              </a:rPr>
              <a:t>Mudanças  na intervenção</a:t>
            </a:r>
          </a:p>
        </p:txBody>
      </p:sp>
      <p:sp>
        <p:nvSpPr>
          <p:cNvPr id="58370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2214554"/>
            <a:ext cx="8286808" cy="3857652"/>
          </a:xfrm>
        </p:spPr>
        <p:txBody>
          <a:bodyPr>
            <a:noAutofit/>
          </a:bodyPr>
          <a:lstStyle/>
          <a:p>
            <a:pPr marL="0" indent="0" algn="just" eaLnBrk="1" hangingPunct="1">
              <a:buNone/>
            </a:pPr>
            <a:endParaRPr lang="pt-BR" sz="2800" dirty="0" smtClean="0">
              <a:latin typeface="Century Gothic" pitchFamily="34" charset="0"/>
            </a:endParaRPr>
          </a:p>
          <a:p>
            <a:pPr algn="just"/>
            <a:r>
              <a:rPr lang="pt-BR" sz="2800" dirty="0" smtClean="0">
                <a:latin typeface="Century Gothic" pitchFamily="34" charset="0"/>
              </a:rPr>
              <a:t>Algumas ações relacionadas com a logística, dependentes da gestão,poderiam ter iniciado antes, desde que tive acesso aos resultados da análise situacional, como transporte, saúde bucal, triagem auditiva.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ítulo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pPr algn="l" eaLnBrk="1" hangingPunct="1"/>
            <a:r>
              <a:rPr lang="pt-BR" sz="3600" b="1" dirty="0" smtClean="0">
                <a:latin typeface="Century Gothic" pitchFamily="34" charset="0"/>
              </a:rPr>
              <a:t>Reflexão</a:t>
            </a:r>
            <a:r>
              <a:rPr lang="pt-BR" dirty="0" smtClean="0"/>
              <a:t> </a:t>
            </a:r>
          </a:p>
        </p:txBody>
      </p:sp>
      <p:sp>
        <p:nvSpPr>
          <p:cNvPr id="59394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3900501"/>
          </a:xfrm>
        </p:spPr>
        <p:txBody>
          <a:bodyPr/>
          <a:lstStyle/>
          <a:p>
            <a:pPr algn="just" eaLnBrk="1" hangingPunct="1">
              <a:spcBef>
                <a:spcPts val="18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pt-BR" sz="3000" dirty="0" smtClean="0">
                <a:latin typeface="Century Gothic" pitchFamily="34" charset="0"/>
              </a:rPr>
              <a:t>Nova visão frente aos problemas da comunidade. 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pt-BR" sz="3000" dirty="0" smtClean="0">
                <a:latin typeface="Century Gothic" pitchFamily="34" charset="0"/>
              </a:rPr>
              <a:t>Pensamento,  crítico e analítico 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pt-BR" sz="3000" dirty="0" smtClean="0">
                <a:latin typeface="Century Gothic" pitchFamily="34" charset="0"/>
              </a:rPr>
              <a:t>Considerar ao usuário como um “todo”, orientando as ações para a prevenção.</a:t>
            </a: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396081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  <a:buFont typeface="Courier New" pitchFamily="49" charset="0"/>
              <a:buChar char="o"/>
            </a:pPr>
            <a:r>
              <a:rPr lang="pt-BR" sz="2800" dirty="0" smtClean="0">
                <a:latin typeface="Century Gothic" pitchFamily="34" charset="0"/>
              </a:rPr>
              <a:t>Processo de aprendizagem. Educação a distância</a:t>
            </a:r>
          </a:p>
          <a:p>
            <a:pPr eaLnBrk="1" hangingPunct="1">
              <a:lnSpc>
                <a:spcPct val="150000"/>
              </a:lnSpc>
              <a:buFont typeface="Courier New" pitchFamily="49" charset="0"/>
              <a:buChar char="o"/>
            </a:pPr>
            <a:r>
              <a:rPr lang="pt-BR" sz="2800" dirty="0" smtClean="0">
                <a:latin typeface="Century Gothic" pitchFamily="34" charset="0"/>
              </a:rPr>
              <a:t>Capacitação</a:t>
            </a:r>
          </a:p>
          <a:p>
            <a:pPr eaLnBrk="1" hangingPunct="1">
              <a:lnSpc>
                <a:spcPct val="150000"/>
              </a:lnSpc>
              <a:buFont typeface="Courier New" pitchFamily="49" charset="0"/>
              <a:buChar char="o"/>
            </a:pPr>
            <a:r>
              <a:rPr lang="pt-BR" sz="2800" dirty="0" smtClean="0">
                <a:latin typeface="Century Gothic" pitchFamily="34" charset="0"/>
              </a:rPr>
              <a:t>Fóruns com os colegas médicos</a:t>
            </a:r>
          </a:p>
          <a:p>
            <a:pPr eaLnBrk="1" hangingPunct="1">
              <a:lnSpc>
                <a:spcPct val="150000"/>
              </a:lnSpc>
              <a:buFont typeface="Courier New" pitchFamily="49" charset="0"/>
              <a:buChar char="o"/>
            </a:pPr>
            <a:r>
              <a:rPr lang="pt-BR" sz="2800" dirty="0" smtClean="0">
                <a:latin typeface="Century Gothic" pitchFamily="34" charset="0"/>
              </a:rPr>
              <a:t>Humanização</a:t>
            </a:r>
          </a:p>
          <a:p>
            <a:pPr eaLnBrk="1" hangingPunct="1">
              <a:lnSpc>
                <a:spcPct val="150000"/>
              </a:lnSpc>
              <a:buFont typeface="Courier New" pitchFamily="49" charset="0"/>
              <a:buChar char="o"/>
            </a:pPr>
            <a:r>
              <a:rPr lang="pt-BR" sz="2800" dirty="0" smtClean="0">
                <a:latin typeface="Century Gothic" pitchFamily="34" charset="0"/>
              </a:rPr>
              <a:t>Qualidade na atenção básica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36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Reflexão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ítulo 1"/>
          <p:cNvSpPr>
            <a:spLocks noGrp="1"/>
          </p:cNvSpPr>
          <p:nvPr>
            <p:ph type="ctrTitle"/>
          </p:nvPr>
        </p:nvSpPr>
        <p:spPr>
          <a:xfrm>
            <a:off x="395288" y="549275"/>
            <a:ext cx="7772400" cy="10795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pt-BR" sz="3600" b="1" smtClean="0">
                <a:latin typeface="Century Gothic" pitchFamily="34" charset="0"/>
              </a:rPr>
              <a:t>Conclusão </a:t>
            </a:r>
            <a:r>
              <a:rPr lang="pt-BR" sz="3600" smtClean="0">
                <a:latin typeface="Century Gothic" pitchFamily="34" charset="0"/>
              </a:rPr>
              <a:t/>
            </a:r>
            <a:br>
              <a:rPr lang="pt-BR" sz="3600" smtClean="0">
                <a:latin typeface="Century Gothic" pitchFamily="34" charset="0"/>
              </a:rPr>
            </a:br>
            <a:endParaRPr lang="pt-BR" sz="3600" smtClean="0">
              <a:latin typeface="Century Gothic" pitchFamily="34" charset="0"/>
            </a:endParaRPr>
          </a:p>
        </p:txBody>
      </p:sp>
      <p:sp>
        <p:nvSpPr>
          <p:cNvPr id="61442" name="Subtítulo 2"/>
          <p:cNvSpPr>
            <a:spLocks noGrp="1"/>
          </p:cNvSpPr>
          <p:nvPr>
            <p:ph type="subTitle" idx="1"/>
          </p:nvPr>
        </p:nvSpPr>
        <p:spPr>
          <a:xfrm>
            <a:off x="468313" y="1773238"/>
            <a:ext cx="8280400" cy="4679950"/>
          </a:xfrm>
        </p:spPr>
        <p:txBody>
          <a:bodyPr/>
          <a:lstStyle/>
          <a:p>
            <a:pPr marL="576263" indent="-576263" algn="just" eaLnBrk="1" hangingPunct="1">
              <a:lnSpc>
                <a:spcPct val="15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Melhora na atenção à saúde da criança.</a:t>
            </a:r>
          </a:p>
          <a:p>
            <a:pPr marL="576263" indent="-576263" algn="just" eaLnBrk="1" hangingPunct="1">
              <a:lnSpc>
                <a:spcPct val="15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Benefícios no serviço, na equipe e na comunidade.</a:t>
            </a:r>
          </a:p>
          <a:p>
            <a:pPr marL="576263" indent="-576263" algn="just" eaLnBrk="1" hangingPunct="1">
              <a:lnSpc>
                <a:spcPct val="15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A intervenção foi incorporada na rotina da Unidade Básica.</a:t>
            </a: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11521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6000" dirty="0" smtClean="0"/>
              <a:t>Obrigado!</a:t>
            </a:r>
          </a:p>
          <a:p>
            <a:pPr algn="ctr">
              <a:buNone/>
            </a:pPr>
            <a:endParaRPr lang="pt-B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000108"/>
            <a:ext cx="8786842" cy="557216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b="1" u="sng" dirty="0" smtClean="0"/>
              <a:t>Unidade Básica De Saúde (UBS) Cruzeiro 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dirty="0" smtClean="0"/>
              <a:t>Município Salto do </a:t>
            </a:r>
            <a:r>
              <a:rPr lang="pt-BR" dirty="0" err="1" smtClean="0"/>
              <a:t>Jacuí</a:t>
            </a:r>
            <a:r>
              <a:rPr lang="pt-BR" dirty="0" smtClean="0"/>
              <a:t> 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b="1" dirty="0" smtClean="0"/>
              <a:t>População da área. </a:t>
            </a:r>
            <a:r>
              <a:rPr lang="pt-BR" dirty="0" smtClean="0"/>
              <a:t>2665 hab., urbana, idosa e  com carências econômicas. 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b="1" dirty="0" smtClean="0"/>
              <a:t>Equipe</a:t>
            </a:r>
            <a:r>
              <a:rPr lang="pt-BR" dirty="0" smtClean="0"/>
              <a:t>: médico, enfermeiro, técnicos de enfermagem e agentes comunitários de saúde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endParaRPr lang="pt-BR" dirty="0" smtClean="0"/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11188" y="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pt-BR" sz="3600" dirty="0">
                <a:solidFill>
                  <a:schemeClr val="bg1">
                    <a:lumMod val="85000"/>
                  </a:schemeClr>
                </a:solidFill>
                <a:ea typeface="+mj-ea"/>
                <a:cs typeface="Arial" pitchFamily="34" charset="0"/>
              </a:rPr>
              <a:t>Introdução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4000" dirty="0" smtClean="0">
                <a:solidFill>
                  <a:schemeClr val="bg1">
                    <a:lumMod val="75000"/>
                  </a:schemeClr>
                </a:solidFill>
              </a:rPr>
              <a:t>INTRODUÇÃO</a:t>
            </a:r>
            <a:endParaRPr lang="pt-BR" sz="4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2357430"/>
            <a:ext cx="8229600" cy="3686212"/>
          </a:xfrm>
        </p:spPr>
        <p:txBody>
          <a:bodyPr>
            <a:normAutofit/>
          </a:bodyPr>
          <a:lstStyle/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pt-BR" dirty="0" smtClean="0"/>
              <a:t>Antes do Projeto Mais Médicos na UBS, o Programa de Atenção à saúde das crianças não estava implementado. </a:t>
            </a:r>
          </a:p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pt-BR" dirty="0" smtClean="0"/>
              <a:t>As crianças doentes eram atendidas na UBS central, enfrentando filas e o resto de crianças não eram acompanhadas. </a:t>
            </a:r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500034" y="1214422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/>
              <a:t>Situação das crianças de 0-72 meses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2428868"/>
            <a:ext cx="8229600" cy="4143404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dirty="0" smtClean="0"/>
              <a:t>Cobertura 11.4% (12 de 70 crianças)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dirty="0" smtClean="0"/>
              <a:t>Não eram realizadas as consultas de puericultura.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dirty="0" smtClean="0"/>
              <a:t>A adesão da população alvo baixa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dirty="0" smtClean="0"/>
              <a:t>O programa tem sido recentemente implementado e a equipe participa ativamente nas ações, nos grupos,na busca de faltosos, etc. 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4000" dirty="0" smtClean="0">
                <a:solidFill>
                  <a:schemeClr val="bg1">
                    <a:lumMod val="75000"/>
                  </a:schemeClr>
                </a:solidFill>
              </a:rPr>
              <a:t>INTRODUÇÃO</a:t>
            </a:r>
            <a:endParaRPr lang="pt-BR" sz="4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596" y="1214422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/>
              <a:t>Situação das crianças de 0-72 meses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348" y="2857496"/>
            <a:ext cx="76328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/>
              <a:t>Melhorar a atenção à saúde da criança de 0-72 meses na UBS Cruzeiro, Salto do </a:t>
            </a:r>
            <a:r>
              <a:rPr lang="pt-BR" sz="3200" dirty="0" err="1" smtClean="0"/>
              <a:t>Jacuí</a:t>
            </a:r>
            <a:r>
              <a:rPr lang="pt-BR" sz="3200" dirty="0" smtClean="0"/>
              <a:t>/RS.</a:t>
            </a:r>
          </a:p>
          <a:p>
            <a:pPr algn="just"/>
            <a:r>
              <a:rPr lang="pt-BR" dirty="0" smtClean="0"/>
              <a:t/>
            </a:r>
            <a:br>
              <a:rPr lang="pt-BR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3568" y="1196752"/>
            <a:ext cx="44644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b="1" dirty="0" smtClean="0"/>
              <a:t>OBJETIVO GERAL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836712"/>
            <a:ext cx="78488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pt-BR" sz="4400" b="1" dirty="0" smtClean="0"/>
              <a:t>OBJETIVOS ESPECÍFICOS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571472" y="1857364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pt-BR" sz="3200" dirty="0" smtClean="0"/>
              <a:t>Ampliar a cobertura do programa</a:t>
            </a:r>
            <a:endParaRPr lang="en-AU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pt-BR" sz="3200" dirty="0" smtClean="0"/>
              <a:t>Melhorar a qualidade da atenção à saúde da criança de 0-72 meses.</a:t>
            </a:r>
            <a:endParaRPr lang="en-AU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pt-BR" sz="3200" dirty="0" smtClean="0"/>
              <a:t>Melhorar a adesão das crianças ao Programa de Atenção à Saúde da criança. </a:t>
            </a:r>
            <a:endParaRPr lang="en-AU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pt-BR" sz="3200" dirty="0" smtClean="0"/>
              <a:t>Melhorar registros das informações</a:t>
            </a:r>
            <a:endParaRPr lang="en-AU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pt-BR" sz="3200" dirty="0" smtClean="0"/>
              <a:t>Mapear as crianças de risco da área de abrangência.</a:t>
            </a:r>
            <a:endParaRPr lang="en-AU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pt-BR" sz="3200" dirty="0" smtClean="0"/>
              <a:t>Promover a saúde</a:t>
            </a:r>
            <a:endParaRPr lang="en-A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ítulo 1"/>
          <p:cNvSpPr>
            <a:spLocks noGrp="1"/>
          </p:cNvSpPr>
          <p:nvPr>
            <p:ph type="ctrTitle"/>
          </p:nvPr>
        </p:nvSpPr>
        <p:spPr>
          <a:xfrm>
            <a:off x="539750" y="260350"/>
            <a:ext cx="7772400" cy="1470025"/>
          </a:xfrm>
        </p:spPr>
        <p:txBody>
          <a:bodyPr/>
          <a:lstStyle/>
          <a:p>
            <a:pPr algn="l" eaLnBrk="1" hangingPunct="1"/>
            <a:r>
              <a:rPr lang="pt-BR" sz="3600" b="1" dirty="0" smtClean="0">
                <a:latin typeface="Century Gothic" pitchFamily="34" charset="0"/>
                <a:cs typeface="Arial" charset="0"/>
              </a:rPr>
              <a:t>Metodologia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857364"/>
            <a:ext cx="8351837" cy="4464050"/>
          </a:xfrm>
        </p:spPr>
        <p:txBody>
          <a:bodyPr rtlCol="0">
            <a:noAutofit/>
          </a:bodyPr>
          <a:lstStyle/>
          <a:p>
            <a:pPr marL="463550" indent="-463550" algn="just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Atividades da intervenção </a:t>
            </a:r>
          </a:p>
          <a:p>
            <a:pPr marL="801688" indent="-4064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Tempo de intervenção: 03 meses</a:t>
            </a:r>
          </a:p>
          <a:p>
            <a:pPr marL="801688" indent="-4064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Capacitações e treinamentos</a:t>
            </a:r>
          </a:p>
          <a:p>
            <a:pPr marL="801688" indent="-4064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Cadastramento : Agentes Comunitários de Saúde</a:t>
            </a:r>
          </a:p>
          <a:p>
            <a:pPr marL="801688" indent="-406400" algn="just">
              <a:buFont typeface="Arial" pitchFamily="34" charset="0"/>
              <a:buChar char="•"/>
              <a:defRPr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Exames clínicos</a:t>
            </a:r>
          </a:p>
          <a:p>
            <a:pPr marL="801688" indent="-406400" algn="just">
              <a:buFont typeface="Arial" pitchFamily="34" charset="0"/>
              <a:buChar char="•"/>
              <a:defRPr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Exames complementares: laboratoriais</a:t>
            </a:r>
          </a:p>
          <a:p>
            <a:pPr marL="801688" indent="-4064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800" dirty="0" smtClean="0">
                <a:solidFill>
                  <a:schemeClr val="tx1"/>
                </a:solidFill>
                <a:latin typeface="Century Gothic" pitchFamily="34" charset="0"/>
              </a:rPr>
              <a:t>Acompanhamento</a:t>
            </a:r>
          </a:p>
          <a:p>
            <a:pPr marL="463550" indent="-46355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dirty="0" smtClean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1487</Words>
  <Application>Microsoft Office PowerPoint</Application>
  <PresentationFormat>Apresentação na tela (4:3)</PresentationFormat>
  <Paragraphs>275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0" baseType="lpstr">
      <vt:lpstr>Tema do Office</vt:lpstr>
      <vt:lpstr>Apresentação do PowerPoint</vt:lpstr>
      <vt:lpstr>INTRODUÇÃO</vt:lpstr>
      <vt:lpstr>INTRODUÇÃO</vt:lpstr>
      <vt:lpstr>Apresentação do PowerPoint</vt:lpstr>
      <vt:lpstr>INTRODUÇÃO</vt:lpstr>
      <vt:lpstr>INTRODUÇÃO</vt:lpstr>
      <vt:lpstr>Apresentação do PowerPoint</vt:lpstr>
      <vt:lpstr>Apresentação do PowerPoint</vt:lpstr>
      <vt:lpstr>Metodologia</vt:lpstr>
      <vt:lpstr>Apresentação do PowerPoint</vt:lpstr>
      <vt:lpstr>Metodologia</vt:lpstr>
      <vt:lpstr>METAS E 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Discussão</vt:lpstr>
      <vt:lpstr>Discussão</vt:lpstr>
      <vt:lpstr>Discussão</vt:lpstr>
      <vt:lpstr>Mudanças  na intervenção</vt:lpstr>
      <vt:lpstr>Reflexão </vt:lpstr>
      <vt:lpstr>Reflexão </vt:lpstr>
      <vt:lpstr>Conclusão 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MELHORA DA QUALIDADE DE ATENÇÃO DE PACIENTES HIPERTENSOS E DIABETICOS DO ESF II NO MUNICÍPIO DE SEBERI- RS</dc:title>
  <dc:creator>not</dc:creator>
  <cp:lastModifiedBy>Usuário</cp:lastModifiedBy>
  <cp:revision>86</cp:revision>
  <dcterms:created xsi:type="dcterms:W3CDTF">2014-02-17T16:29:49Z</dcterms:created>
  <dcterms:modified xsi:type="dcterms:W3CDTF">2015-07-06T22:22:15Z</dcterms:modified>
</cp:coreProperties>
</file>