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68" r:id="rId4"/>
    <p:sldId id="269" r:id="rId5"/>
    <p:sldId id="270" r:id="rId6"/>
    <p:sldId id="272" r:id="rId7"/>
    <p:sldId id="274" r:id="rId8"/>
    <p:sldId id="277" r:id="rId9"/>
    <p:sldId id="278" r:id="rId10"/>
    <p:sldId id="289" r:id="rId11"/>
    <p:sldId id="279" r:id="rId12"/>
    <p:sldId id="280" r:id="rId13"/>
    <p:sldId id="281" r:id="rId14"/>
    <p:sldId id="282" r:id="rId15"/>
    <p:sldId id="290" r:id="rId16"/>
    <p:sldId id="291" r:id="rId17"/>
    <p:sldId id="292" r:id="rId18"/>
    <p:sldId id="294" r:id="rId19"/>
    <p:sldId id="295" r:id="rId20"/>
    <p:sldId id="287" r:id="rId21"/>
    <p:sldId id="288" r:id="rId2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ilva_000\Desktop\PENDENTE\rev%20Tomasi%20planilha%20Arnaldo%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ilva_000\Downloads\rev%20Tomasi%20planilha%20Arnaldo.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ilva_000\Downloads\rev%20Tomasi%20planilha%20Arnaldo.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ilva_000\Downloads\rev%20Tomasi%20planilha%20Arnaldo.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ilva_000\Downloads\2014_11_06%20Coleta%20de%20dados%20HAS%20e%20DM.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ilva_000\Downloads\2014_11_06%20Coleta%20de%20dados%20HAS%20e%20D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16340699348069"/>
          <c:y val="4.4456750598482891E-2"/>
          <c:w val="0.8475785284903905"/>
          <c:h val="0.82342284137559751"/>
        </c:manualLayout>
      </c:layout>
      <c:barChart>
        <c:barDir val="col"/>
        <c:grouping val="clustered"/>
        <c:varyColors val="0"/>
        <c:ser>
          <c:idx val="0"/>
          <c:order val="0"/>
          <c:tx>
            <c:strRef>
              <c:f>Indicadores!$C$4</c:f>
              <c:strCache>
                <c:ptCount val="1"/>
                <c:pt idx="0">
                  <c:v>Cobertura do programa de atenção ao  hipertenso na unidade de saúde</c:v>
                </c:pt>
              </c:strCache>
            </c:strRef>
          </c:tx>
          <c:spPr>
            <a:solidFill>
              <a:srgbClr val="E46C0A"/>
            </a:solidFill>
            <a:ln w="25400">
              <a:noFill/>
            </a:ln>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Indicadores!$D$3:$F$3</c:f>
              <c:strCache>
                <c:ptCount val="3"/>
                <c:pt idx="0">
                  <c:v>Mês 1</c:v>
                </c:pt>
                <c:pt idx="1">
                  <c:v>Mês 2</c:v>
                </c:pt>
                <c:pt idx="2">
                  <c:v>Mês 3</c:v>
                </c:pt>
              </c:strCache>
            </c:strRef>
          </c:cat>
          <c:val>
            <c:numRef>
              <c:f>Indicadores!$D$4:$F$4</c:f>
              <c:numCache>
                <c:formatCode>0.0%</c:formatCode>
                <c:ptCount val="3"/>
                <c:pt idx="0">
                  <c:v>0.34385964912280736</c:v>
                </c:pt>
                <c:pt idx="1">
                  <c:v>0.54561403508771933</c:v>
                </c:pt>
                <c:pt idx="2">
                  <c:v>1</c:v>
                </c:pt>
              </c:numCache>
            </c:numRef>
          </c:val>
        </c:ser>
        <c:dLbls>
          <c:showLegendKey val="0"/>
          <c:showVal val="0"/>
          <c:showCatName val="0"/>
          <c:showSerName val="0"/>
          <c:showPercent val="0"/>
          <c:showBubbleSize val="0"/>
        </c:dLbls>
        <c:gapWidth val="75"/>
        <c:overlap val="40"/>
        <c:axId val="-1373917616"/>
        <c:axId val="-1373919248"/>
      </c:barChart>
      <c:catAx>
        <c:axId val="-1373917616"/>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9248"/>
        <c:crosses val="autoZero"/>
        <c:auto val="1"/>
        <c:lblAlgn val="ctr"/>
        <c:lblOffset val="100"/>
        <c:noMultiLvlLbl val="0"/>
      </c:catAx>
      <c:valAx>
        <c:axId val="-1373919248"/>
        <c:scaling>
          <c:orientation val="minMax"/>
          <c:max val="1"/>
        </c:scaling>
        <c:delete val="0"/>
        <c:axPos val="l"/>
        <c:majorGridlines>
          <c:spPr>
            <a:ln w="3175">
              <a:solidFill>
                <a:srgbClr val="808080"/>
              </a:solidFill>
              <a:prstDash val="solid"/>
            </a:ln>
          </c:spPr>
        </c:majorGridlines>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7616"/>
        <c:crosses val="autoZero"/>
        <c:crossBetween val="between"/>
        <c:majorUnit val="0.2"/>
        <c:min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Indicadores!$R$4</c:f>
              <c:strCache>
                <c:ptCount val="1"/>
                <c:pt idx="0">
                  <c:v>Cobertura do programa de atenção ao  diabético na unidade de saúde</c:v>
                </c:pt>
              </c:strCache>
            </c:strRef>
          </c:tx>
          <c:spPr>
            <a:solidFill>
              <a:srgbClr val="4F81BD"/>
            </a:solidFill>
            <a:ln w="25400">
              <a:noFill/>
            </a:ln>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Indicadores!$S$3:$U$3</c:f>
              <c:strCache>
                <c:ptCount val="3"/>
                <c:pt idx="0">
                  <c:v>Mês 1</c:v>
                </c:pt>
                <c:pt idx="1">
                  <c:v>Mês 2</c:v>
                </c:pt>
                <c:pt idx="2">
                  <c:v>Mês 3</c:v>
                </c:pt>
              </c:strCache>
            </c:strRef>
          </c:cat>
          <c:val>
            <c:numRef>
              <c:f>Indicadores!$S$4:$U$4</c:f>
              <c:numCache>
                <c:formatCode>0.0%</c:formatCode>
                <c:ptCount val="3"/>
                <c:pt idx="0">
                  <c:v>0.27745664739884429</c:v>
                </c:pt>
                <c:pt idx="1">
                  <c:v>0.46242774566473988</c:v>
                </c:pt>
                <c:pt idx="2">
                  <c:v>1</c:v>
                </c:pt>
              </c:numCache>
            </c:numRef>
          </c:val>
        </c:ser>
        <c:dLbls>
          <c:showLegendKey val="0"/>
          <c:showVal val="0"/>
          <c:showCatName val="0"/>
          <c:showSerName val="0"/>
          <c:showPercent val="0"/>
          <c:showBubbleSize val="0"/>
        </c:dLbls>
        <c:gapWidth val="75"/>
        <c:overlap val="40"/>
        <c:axId val="-1373917072"/>
        <c:axId val="-1373916528"/>
      </c:barChart>
      <c:catAx>
        <c:axId val="-1373917072"/>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6528"/>
        <c:crosses val="autoZero"/>
        <c:auto val="1"/>
        <c:lblAlgn val="ctr"/>
        <c:lblOffset val="100"/>
        <c:noMultiLvlLbl val="0"/>
      </c:catAx>
      <c:valAx>
        <c:axId val="-1373916528"/>
        <c:scaling>
          <c:orientation val="minMax"/>
          <c:max val="1"/>
        </c:scaling>
        <c:delete val="0"/>
        <c:axPos val="l"/>
        <c:majorGridlines>
          <c:spPr>
            <a:ln w="3175">
              <a:solidFill>
                <a:srgbClr val="808080"/>
              </a:solidFill>
              <a:prstDash val="solid"/>
            </a:ln>
          </c:spPr>
        </c:majorGridlines>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707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'[rev Tomasi planilha Arnaldo.xls]Indicadores'!$C$27</c:f>
              <c:strCache>
                <c:ptCount val="1"/>
                <c:pt idx="0">
                  <c:v>Proporção de hipertensos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'[rev Tomasi planilha Arnaldo.xls]Indicadores'!$D$26:$F$26</c:f>
              <c:strCache>
                <c:ptCount val="3"/>
                <c:pt idx="0">
                  <c:v>Mês 1</c:v>
                </c:pt>
                <c:pt idx="1">
                  <c:v>Mês 2</c:v>
                </c:pt>
                <c:pt idx="2">
                  <c:v>Mês 3</c:v>
                </c:pt>
              </c:strCache>
            </c:strRef>
          </c:cat>
          <c:val>
            <c:numRef>
              <c:f>'[rev Tomasi planilha Arnaldo.xls]Indicadores'!$D$27:$F$27</c:f>
              <c:numCache>
                <c:formatCode>0.0%</c:formatCode>
                <c:ptCount val="3"/>
                <c:pt idx="0">
                  <c:v>0.99489795918367363</c:v>
                </c:pt>
                <c:pt idx="1">
                  <c:v>0.9967845659163983</c:v>
                </c:pt>
                <c:pt idx="2">
                  <c:v>0.99824561403508805</c:v>
                </c:pt>
              </c:numCache>
            </c:numRef>
          </c:val>
        </c:ser>
        <c:dLbls>
          <c:showLegendKey val="0"/>
          <c:showVal val="0"/>
          <c:showCatName val="0"/>
          <c:showSerName val="0"/>
          <c:showPercent val="0"/>
          <c:showBubbleSize val="0"/>
        </c:dLbls>
        <c:gapWidth val="75"/>
        <c:overlap val="40"/>
        <c:axId val="-1373915984"/>
        <c:axId val="-1373915440"/>
      </c:barChart>
      <c:catAx>
        <c:axId val="-1373915984"/>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5440"/>
        <c:crosses val="autoZero"/>
        <c:auto val="1"/>
        <c:lblAlgn val="ctr"/>
        <c:lblOffset val="100"/>
        <c:noMultiLvlLbl val="0"/>
      </c:catAx>
      <c:valAx>
        <c:axId val="-1373915440"/>
        <c:scaling>
          <c:orientation val="minMax"/>
          <c:max val="1"/>
          <c:min val="0"/>
        </c:scaling>
        <c:delete val="0"/>
        <c:axPos val="l"/>
        <c:majorGridlines>
          <c:spPr>
            <a:ln w="3175">
              <a:solidFill>
                <a:srgbClr val="808080"/>
              </a:solidFill>
              <a:prstDash val="solid"/>
            </a:ln>
          </c:spPr>
        </c:majorGridlines>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5984"/>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Indicadores!$R$27</c:f>
              <c:strCache>
                <c:ptCount val="1"/>
                <c:pt idx="0">
                  <c:v>Proporção de diabéticos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Indicadores!$S$26:$U$26</c:f>
              <c:strCache>
                <c:ptCount val="3"/>
                <c:pt idx="0">
                  <c:v>Mês 1</c:v>
                </c:pt>
                <c:pt idx="1">
                  <c:v>Mês 2</c:v>
                </c:pt>
                <c:pt idx="2">
                  <c:v>Mês 3</c:v>
                </c:pt>
              </c:strCache>
            </c:strRef>
          </c:cat>
          <c:val>
            <c:numRef>
              <c:f>Indicadores!$S$27:$U$27</c:f>
              <c:numCache>
                <c:formatCode>0.0%</c:formatCode>
                <c:ptCount val="3"/>
                <c:pt idx="0">
                  <c:v>0.97916666666666652</c:v>
                </c:pt>
                <c:pt idx="1">
                  <c:v>0.98749999999999971</c:v>
                </c:pt>
                <c:pt idx="2">
                  <c:v>0.99421965317919103</c:v>
                </c:pt>
              </c:numCache>
            </c:numRef>
          </c:val>
        </c:ser>
        <c:dLbls>
          <c:showLegendKey val="0"/>
          <c:showVal val="0"/>
          <c:showCatName val="0"/>
          <c:showSerName val="0"/>
          <c:showPercent val="0"/>
          <c:showBubbleSize val="0"/>
        </c:dLbls>
        <c:gapWidth val="75"/>
        <c:overlap val="40"/>
        <c:axId val="-1373914896"/>
        <c:axId val="-1373914352"/>
      </c:barChart>
      <c:catAx>
        <c:axId val="-1373914896"/>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4352"/>
        <c:crosses val="autoZero"/>
        <c:auto val="1"/>
        <c:lblAlgn val="ctr"/>
        <c:lblOffset val="100"/>
        <c:noMultiLvlLbl val="0"/>
      </c:catAx>
      <c:valAx>
        <c:axId val="-1373914352"/>
        <c:scaling>
          <c:orientation val="minMax"/>
          <c:max val="1"/>
          <c:min val="0"/>
        </c:scaling>
        <c:delete val="0"/>
        <c:axPos val="l"/>
        <c:majorGridlines>
          <c:spPr>
            <a:ln w="3175">
              <a:solidFill>
                <a:srgbClr val="808080"/>
              </a:solidFill>
              <a:prstDash val="solid"/>
            </a:ln>
          </c:spPr>
        </c:majorGridlines>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4896"/>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rtl="1">
              <a:defRPr sz="1200" b="1" i="0" u="none" strike="noStrike" baseline="0">
                <a:solidFill>
                  <a:srgbClr val="000000"/>
                </a:solidFill>
                <a:latin typeface="Calibri"/>
                <a:ea typeface="Calibri"/>
                <a:cs typeface="Calibri"/>
              </a:defRPr>
            </a:pPr>
            <a:r>
              <a:rPr lang="pt-BR"/>
              <a:t> </a:t>
            </a:r>
          </a:p>
        </c:rich>
      </c:tx>
      <c:overlay val="0"/>
      <c:spPr>
        <a:noFill/>
        <a:ln w="25400">
          <a:noFill/>
        </a:ln>
      </c:spPr>
    </c:title>
    <c:autoTitleDeleted val="0"/>
    <c:plotArea>
      <c:layout/>
      <c:barChart>
        <c:barDir val="col"/>
        <c:grouping val="clustered"/>
        <c:varyColors val="0"/>
        <c:ser>
          <c:idx val="0"/>
          <c:order val="0"/>
          <c:tx>
            <c:strRef>
              <c:f>'[2014_11_06 Coleta de dados HAS e DM.xls]Indicadores'!$C$32</c:f>
              <c:strCache>
                <c:ptCount val="1"/>
                <c:pt idx="0">
                  <c:v>Proporção de hipertensos faltosos às consultas com busca ativa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dLbl>
              <c:idx val="3"/>
              <c:delete val="1"/>
              <c:extLst>
                <c:ext xmlns:c15="http://schemas.microsoft.com/office/drawing/2012/chart" uri="{CE6537A1-D6FC-4f65-9D91-7224C49458BB}"/>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'[2014_11_06 Coleta de dados HAS e DM.xls]Indicadores'!$D$31:$G$31</c:f>
              <c:strCache>
                <c:ptCount val="4"/>
                <c:pt idx="0">
                  <c:v>Mês 1</c:v>
                </c:pt>
                <c:pt idx="1">
                  <c:v>Mês 2</c:v>
                </c:pt>
                <c:pt idx="2">
                  <c:v>Mês 3</c:v>
                </c:pt>
                <c:pt idx="3">
                  <c:v>Mês 4</c:v>
                </c:pt>
              </c:strCache>
            </c:strRef>
          </c:cat>
          <c:val>
            <c:numRef>
              <c:f>'[2014_11_06 Coleta de dados HAS e DM.xls]Indicadores'!$D$32:$G$32</c:f>
              <c:numCache>
                <c:formatCode>0.0%</c:formatCode>
                <c:ptCount val="4"/>
                <c:pt idx="0">
                  <c:v>1</c:v>
                </c:pt>
                <c:pt idx="1">
                  <c:v>0</c:v>
                </c:pt>
                <c:pt idx="2">
                  <c:v>0</c:v>
                </c:pt>
                <c:pt idx="3">
                  <c:v>0</c:v>
                </c:pt>
              </c:numCache>
            </c:numRef>
          </c:val>
        </c:ser>
        <c:dLbls>
          <c:showLegendKey val="0"/>
          <c:showVal val="0"/>
          <c:showCatName val="0"/>
          <c:showSerName val="0"/>
          <c:showPercent val="0"/>
          <c:showBubbleSize val="0"/>
        </c:dLbls>
        <c:gapWidth val="75"/>
        <c:overlap val="40"/>
        <c:axId val="-1373912720"/>
        <c:axId val="-1373904560"/>
      </c:barChart>
      <c:catAx>
        <c:axId val="-1373912720"/>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04560"/>
        <c:crosses val="autoZero"/>
        <c:auto val="1"/>
        <c:lblAlgn val="ctr"/>
        <c:lblOffset val="100"/>
        <c:noMultiLvlLbl val="0"/>
      </c:catAx>
      <c:valAx>
        <c:axId val="-1373904560"/>
        <c:scaling>
          <c:orientation val="minMax"/>
          <c:max val="1"/>
        </c:scaling>
        <c:delete val="0"/>
        <c:axPos val="l"/>
        <c:majorGridlines>
          <c:spPr>
            <a:ln w="3175">
              <a:solidFill>
                <a:srgbClr val="808080"/>
              </a:solidFill>
              <a:prstDash val="solid"/>
            </a:ln>
          </c:spPr>
        </c:majorGridlines>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272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rtl="1">
              <a:defRPr sz="1200" b="1" i="0" u="none" strike="noStrike" baseline="0">
                <a:solidFill>
                  <a:srgbClr val="000000"/>
                </a:solidFill>
                <a:latin typeface="Calibri"/>
                <a:ea typeface="Calibri"/>
                <a:cs typeface="Calibri"/>
              </a:defRPr>
            </a:pPr>
            <a:r>
              <a:rPr lang="pt-BR"/>
              <a:t> </a:t>
            </a:r>
          </a:p>
        </c:rich>
      </c:tx>
      <c:overlay val="0"/>
      <c:spPr>
        <a:noFill/>
        <a:ln w="25400">
          <a:noFill/>
        </a:ln>
      </c:spPr>
    </c:title>
    <c:autoTitleDeleted val="0"/>
    <c:plotArea>
      <c:layout/>
      <c:barChart>
        <c:barDir val="col"/>
        <c:grouping val="clustered"/>
        <c:varyColors val="0"/>
        <c:ser>
          <c:idx val="0"/>
          <c:order val="0"/>
          <c:tx>
            <c:strRef>
              <c:f>'[2014_11_06 Coleta de dados HAS e DM.xls]Indicadores'!$C$32</c:f>
              <c:strCache>
                <c:ptCount val="1"/>
                <c:pt idx="0">
                  <c:v>Proporção de hipertensos faltosos às consultas com busca ativa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dLbls>
            <c:dLbl>
              <c:idx val="3"/>
              <c:delete val="1"/>
              <c:extLst>
                <c:ext xmlns:c15="http://schemas.microsoft.com/office/drawing/2012/chart" uri="{CE6537A1-D6FC-4f65-9D91-7224C49458BB}"/>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'[2014_11_06 Coleta de dados HAS e DM.xls]Indicadores'!$D$31:$G$31</c:f>
              <c:strCache>
                <c:ptCount val="4"/>
                <c:pt idx="0">
                  <c:v>Mês 1</c:v>
                </c:pt>
                <c:pt idx="1">
                  <c:v>Mês 2</c:v>
                </c:pt>
                <c:pt idx="2">
                  <c:v>Mês 3</c:v>
                </c:pt>
                <c:pt idx="3">
                  <c:v>Mês 4</c:v>
                </c:pt>
              </c:strCache>
            </c:strRef>
          </c:cat>
          <c:val>
            <c:numRef>
              <c:f>'[2014_11_06 Coleta de dados HAS e DM.xls]Indicadores'!$D$32:$G$32</c:f>
              <c:numCache>
                <c:formatCode>0.0%</c:formatCode>
                <c:ptCount val="4"/>
                <c:pt idx="0">
                  <c:v>1</c:v>
                </c:pt>
                <c:pt idx="1">
                  <c:v>0</c:v>
                </c:pt>
                <c:pt idx="2">
                  <c:v>0</c:v>
                </c:pt>
                <c:pt idx="3">
                  <c:v>0</c:v>
                </c:pt>
              </c:numCache>
            </c:numRef>
          </c:val>
        </c:ser>
        <c:dLbls>
          <c:showLegendKey val="0"/>
          <c:showVal val="0"/>
          <c:showCatName val="0"/>
          <c:showSerName val="0"/>
          <c:showPercent val="0"/>
          <c:showBubbleSize val="0"/>
        </c:dLbls>
        <c:gapWidth val="75"/>
        <c:overlap val="40"/>
        <c:axId val="-1373911632"/>
        <c:axId val="-1373910544"/>
      </c:barChart>
      <c:catAx>
        <c:axId val="-1373911632"/>
        <c:scaling>
          <c:orientation val="minMax"/>
        </c:scaling>
        <c:delete val="0"/>
        <c:axPos val="b"/>
        <c:numFmt formatCode="General"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0544"/>
        <c:crosses val="autoZero"/>
        <c:auto val="1"/>
        <c:lblAlgn val="ctr"/>
        <c:lblOffset val="100"/>
        <c:noMultiLvlLbl val="0"/>
      </c:catAx>
      <c:valAx>
        <c:axId val="-1373910544"/>
        <c:scaling>
          <c:orientation val="minMax"/>
          <c:max val="1"/>
        </c:scaling>
        <c:delete val="0"/>
        <c:axPos val="l"/>
        <c:majorGridlines>
          <c:spPr>
            <a:ln w="3175">
              <a:solidFill>
                <a:srgbClr val="808080"/>
              </a:solidFill>
              <a:prstDash val="solid"/>
            </a:ln>
          </c:spPr>
        </c:majorGridlines>
        <c:numFmt formatCode="0.0%" sourceLinked="1"/>
        <c:majorTickMark val="none"/>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37391163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214015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423379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115386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392382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1601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388403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Espaço Reservado para Conteúdo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6922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233950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306352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Conteú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4011160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45490F0-09AE-4601-B54C-FCE580B321D1}"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808C8D-F1A2-4DAD-856D-002CA10AD1EE}" type="slidenum">
              <a:rPr lang="pt-BR" smtClean="0"/>
              <a:pPr/>
              <a:t>‹nº›</a:t>
            </a:fld>
            <a:endParaRPr lang="pt-BR"/>
          </a:p>
        </p:txBody>
      </p:sp>
    </p:spTree>
    <p:extLst>
      <p:ext uri="{BB962C8B-B14F-4D97-AF65-F5344CB8AC3E}">
        <p14:creationId xmlns:p14="http://schemas.microsoft.com/office/powerpoint/2010/main" val="182528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45490F0-09AE-4601-B54C-FCE580B321D1}" type="datetimeFigureOut">
              <a:rPr lang="pt-BR" smtClean="0"/>
              <a:pPr/>
              <a:t>13/08/2015</a:t>
            </a:fld>
            <a:endParaRPr lang="pt-BR"/>
          </a:p>
        </p:txBody>
      </p:sp>
      <p:sp>
        <p:nvSpPr>
          <p:cNvPr id="5" name="Espaço Reservado para Rodapé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808C8D-F1A2-4DAD-856D-002CA10AD1EE}" type="slidenum">
              <a:rPr lang="pt-BR" smtClean="0"/>
              <a:pPr/>
              <a:t>‹nº›</a:t>
            </a:fld>
            <a:endParaRPr lang="pt-BR"/>
          </a:p>
        </p:txBody>
      </p:sp>
    </p:spTree>
    <p:extLst>
      <p:ext uri="{BB962C8B-B14F-4D97-AF65-F5344CB8AC3E}">
        <p14:creationId xmlns:p14="http://schemas.microsoft.com/office/powerpoint/2010/main" val="3152655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ctrTitle"/>
          </p:nvPr>
        </p:nvSpPr>
        <p:spPr>
          <a:xfrm>
            <a:off x="1143000" y="116632"/>
            <a:ext cx="6858000" cy="2387600"/>
          </a:xfrm>
        </p:spPr>
        <p:txBody>
          <a:bodyPr>
            <a:normAutofit/>
          </a:bodyPr>
          <a:lstStyle/>
          <a:p>
            <a:r>
              <a:rPr lang="pt-BR" sz="2200" b="1" dirty="0"/>
              <a:t>UNIVERSIDADE ABERTA DO SUS</a:t>
            </a:r>
            <a:r>
              <a:rPr lang="pt-BR" sz="2200" dirty="0"/>
              <a:t/>
            </a:r>
            <a:br>
              <a:rPr lang="pt-BR" sz="2200" dirty="0"/>
            </a:br>
            <a:r>
              <a:rPr lang="pt-BR" sz="2200" b="1" dirty="0"/>
              <a:t>UNIVERSIDADE FEDERAL DE PELOTAS</a:t>
            </a:r>
            <a:r>
              <a:rPr lang="pt-BR" sz="2200" dirty="0"/>
              <a:t/>
            </a:r>
            <a:br>
              <a:rPr lang="pt-BR" sz="2200" dirty="0"/>
            </a:br>
            <a:r>
              <a:rPr lang="pt-BR" sz="2200" b="1" dirty="0"/>
              <a:t>Especialização em Saúde da Família</a:t>
            </a:r>
            <a:r>
              <a:rPr lang="pt-BR" sz="2200" dirty="0"/>
              <a:t/>
            </a:r>
            <a:br>
              <a:rPr lang="pt-BR" sz="2200" dirty="0"/>
            </a:br>
            <a:r>
              <a:rPr lang="pt-BR" sz="2200" b="1" dirty="0"/>
              <a:t>Modalidade a Distância</a:t>
            </a:r>
            <a:r>
              <a:rPr lang="pt-BR" sz="2200" dirty="0"/>
              <a:t/>
            </a:r>
            <a:br>
              <a:rPr lang="pt-BR" sz="2200" dirty="0"/>
            </a:br>
            <a:r>
              <a:rPr lang="pt-BR" sz="2200" b="1" dirty="0"/>
              <a:t>Turma nº</a:t>
            </a:r>
            <a:r>
              <a:rPr lang="pt-BR" sz="2200" dirty="0"/>
              <a:t> 8</a:t>
            </a:r>
            <a:r>
              <a:rPr lang="pt-BR" dirty="0"/>
              <a:t/>
            </a:r>
            <a:br>
              <a:rPr lang="pt-BR" dirty="0"/>
            </a:br>
            <a:endParaRPr lang="pt-BR" dirty="0"/>
          </a:p>
        </p:txBody>
      </p:sp>
      <p:sp>
        <p:nvSpPr>
          <p:cNvPr id="3" name="Subtítulo 2"/>
          <p:cNvSpPr>
            <a:spLocks noGrp="1"/>
          </p:cNvSpPr>
          <p:nvPr>
            <p:ph type="subTitle" idx="1"/>
          </p:nvPr>
        </p:nvSpPr>
        <p:spPr>
          <a:xfrm>
            <a:off x="287524" y="2636912"/>
            <a:ext cx="8568952" cy="1655762"/>
          </a:xfrm>
        </p:spPr>
        <p:txBody>
          <a:bodyPr>
            <a:noAutofit/>
          </a:bodyPr>
          <a:lstStyle/>
          <a:p>
            <a:r>
              <a:rPr lang="pt-BR" sz="2400" b="1" dirty="0">
                <a:latin typeface="Arial" panose="020B0604020202020204" pitchFamily="34" charset="0"/>
                <a:cs typeface="Arial" panose="020B0604020202020204" pitchFamily="34" charset="0"/>
              </a:rPr>
              <a:t> Melhoria da Atenção à Saúde das pessoas com Hipertensão e/ou Diabetes na UBS Caibaté 1, Caibaté/RS</a:t>
            </a:r>
          </a:p>
          <a:p>
            <a:endParaRPr lang="pt-BR" b="1" dirty="0">
              <a:latin typeface="Arial" panose="020B0604020202020204" pitchFamily="34" charset="0"/>
              <a:cs typeface="Arial" panose="020B0604020202020204" pitchFamily="34" charset="0"/>
            </a:endParaRPr>
          </a:p>
          <a:p>
            <a:r>
              <a:rPr lang="pt-BR" b="1" dirty="0" smtClean="0">
                <a:latin typeface="Arial" panose="020B0604020202020204" pitchFamily="34" charset="0"/>
                <a:cs typeface="Arial" panose="020B0604020202020204" pitchFamily="34" charset="0"/>
              </a:rPr>
              <a:t>    </a:t>
            </a:r>
            <a:endParaRPr lang="pt-BR" b="1" dirty="0">
              <a:latin typeface="Arial" panose="020B0604020202020204" pitchFamily="34" charset="0"/>
              <a:cs typeface="Arial" panose="020B0604020202020204" pitchFamily="34" charset="0"/>
            </a:endParaRPr>
          </a:p>
        </p:txBody>
      </p:sp>
      <p:sp>
        <p:nvSpPr>
          <p:cNvPr id="5" name="Retângulo 4"/>
          <p:cNvSpPr/>
          <p:nvPr/>
        </p:nvSpPr>
        <p:spPr>
          <a:xfrm>
            <a:off x="4441485" y="4721679"/>
            <a:ext cx="4414991" cy="1292662"/>
          </a:xfrm>
          <a:prstGeom prst="rect">
            <a:avLst/>
          </a:prstGeom>
        </p:spPr>
        <p:txBody>
          <a:bodyPr wrap="none">
            <a:spAutoFit/>
          </a:bodyPr>
          <a:lstStyle/>
          <a:p>
            <a:pPr algn="r"/>
            <a:r>
              <a:rPr lang="pt-BR" sz="2400" b="1" dirty="0">
                <a:latin typeface="Arial" panose="020B0604020202020204" pitchFamily="34" charset="0"/>
                <a:cs typeface="Arial" panose="020B0604020202020204" pitchFamily="34" charset="0"/>
              </a:rPr>
              <a:t>Arnaldo </a:t>
            </a:r>
            <a:r>
              <a:rPr lang="pt-BR" sz="2400" b="1" dirty="0" err="1">
                <a:latin typeface="Arial" panose="020B0604020202020204" pitchFamily="34" charset="0"/>
                <a:cs typeface="Arial" panose="020B0604020202020204" pitchFamily="34" charset="0"/>
              </a:rPr>
              <a:t>Brizo</a:t>
            </a:r>
            <a:r>
              <a:rPr lang="pt-BR" sz="2400" b="1" dirty="0">
                <a:latin typeface="Arial" panose="020B0604020202020204" pitchFamily="34" charset="0"/>
                <a:cs typeface="Arial" panose="020B0604020202020204" pitchFamily="34" charset="0"/>
              </a:rPr>
              <a:t> </a:t>
            </a:r>
            <a:r>
              <a:rPr lang="pt-BR" sz="2400" b="1" dirty="0" smtClean="0">
                <a:latin typeface="Arial" panose="020B0604020202020204" pitchFamily="34" charset="0"/>
                <a:cs typeface="Arial" panose="020B0604020202020204" pitchFamily="34" charset="0"/>
              </a:rPr>
              <a:t>Pereira</a:t>
            </a:r>
          </a:p>
          <a:p>
            <a:pPr algn="r">
              <a:buNone/>
            </a:pPr>
            <a:r>
              <a:rPr lang="pt-BR" b="1" dirty="0">
                <a:latin typeface="Arial" panose="020B0604020202020204" pitchFamily="34" charset="0"/>
                <a:cs typeface="Arial" panose="020B0604020202020204" pitchFamily="34" charset="0"/>
              </a:rPr>
              <a:t>Orientador: Aline Basso da Silva</a:t>
            </a:r>
          </a:p>
          <a:p>
            <a:pPr algn="r">
              <a:buNone/>
            </a:pPr>
            <a:r>
              <a:rPr lang="pt-BR" b="1" dirty="0" err="1">
                <a:latin typeface="Arial" panose="020B0604020202020204" pitchFamily="34" charset="0"/>
                <a:cs typeface="Arial" panose="020B0604020202020204" pitchFamily="34" charset="0"/>
              </a:rPr>
              <a:t>Co-Orientador</a:t>
            </a:r>
            <a:r>
              <a:rPr lang="pt-BR" b="1" dirty="0">
                <a:latin typeface="Arial" panose="020B0604020202020204" pitchFamily="34" charset="0"/>
                <a:cs typeface="Arial" panose="020B0604020202020204" pitchFamily="34" charset="0"/>
              </a:rPr>
              <a:t>: José Adailton da Silva</a:t>
            </a:r>
          </a:p>
          <a:p>
            <a:r>
              <a:rPr lang="pt-BR" b="1" dirty="0">
                <a:latin typeface="Arial" panose="020B0604020202020204" pitchFamily="34" charset="0"/>
                <a:cs typeface="Arial" panose="020B0604020202020204" pitchFamily="34" charset="0"/>
              </a:rPr>
              <a:t> </a:t>
            </a:r>
          </a:p>
        </p:txBody>
      </p:sp>
      <p:sp>
        <p:nvSpPr>
          <p:cNvPr id="6" name="Retângulo 5"/>
          <p:cNvSpPr/>
          <p:nvPr/>
        </p:nvSpPr>
        <p:spPr>
          <a:xfrm>
            <a:off x="2123728" y="6164532"/>
            <a:ext cx="4572000" cy="646331"/>
          </a:xfrm>
          <a:prstGeom prst="rect">
            <a:avLst/>
          </a:prstGeom>
        </p:spPr>
        <p:txBody>
          <a:bodyPr>
            <a:spAutoFit/>
          </a:bodyPr>
          <a:lstStyle/>
          <a:p>
            <a:pPr algn="ctr"/>
            <a:r>
              <a:rPr lang="pt-BR" b="1" dirty="0">
                <a:latin typeface="Arial" panose="020B0604020202020204" pitchFamily="34" charset="0"/>
                <a:cs typeface="Arial" panose="020B0604020202020204" pitchFamily="34" charset="0"/>
              </a:rPr>
              <a:t>Pelotas</a:t>
            </a:r>
          </a:p>
          <a:p>
            <a:pPr algn="ctr"/>
            <a:r>
              <a:rPr lang="pt-BR" b="1" dirty="0">
                <a:latin typeface="Arial" panose="020B0604020202020204" pitchFamily="34" charset="0"/>
                <a:cs typeface="Arial" panose="020B0604020202020204" pitchFamily="34" charset="0"/>
              </a:rPr>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628650" y="365126"/>
            <a:ext cx="8191822" cy="1325563"/>
          </a:xfrm>
        </p:spPr>
        <p:txBody>
          <a:bodyPr>
            <a:normAutofit fontScale="90000"/>
          </a:bodyPr>
          <a:lstStyle/>
          <a:p>
            <a:r>
              <a:rPr lang="pt-BR" dirty="0" smtClean="0"/>
              <a:t>Objetivo 2. Melhorar a qualidade da atenção a hipertensos e diabéticos</a:t>
            </a:r>
            <a:br>
              <a:rPr lang="pt-BR" dirty="0" smtClean="0"/>
            </a:br>
            <a:endParaRPr lang="pt-BR" dirty="0"/>
          </a:p>
        </p:txBody>
      </p:sp>
      <p:sp>
        <p:nvSpPr>
          <p:cNvPr id="3" name="Espaço Reservado para Conteúdo 2"/>
          <p:cNvSpPr>
            <a:spLocks noGrp="1"/>
          </p:cNvSpPr>
          <p:nvPr>
            <p:ph idx="1"/>
          </p:nvPr>
        </p:nvSpPr>
        <p:spPr>
          <a:xfrm>
            <a:off x="610197" y="1556792"/>
            <a:ext cx="7886700" cy="4351338"/>
          </a:xfrm>
        </p:spPr>
        <p:txBody>
          <a:bodyPr/>
          <a:lstStyle/>
          <a:p>
            <a:pPr algn="just"/>
            <a:r>
              <a:rPr lang="pt-BR" dirty="0" smtClean="0"/>
              <a:t>Meta 2.1- Realizar exame clínico apropriado em 100% dos hipertensos. </a:t>
            </a:r>
          </a:p>
          <a:p>
            <a:pPr algn="just"/>
            <a:r>
              <a:rPr lang="pt-BR" dirty="0" smtClean="0"/>
              <a:t>Meta 2.2-. Realizar exame clínico apropriado em 100% dos diabéticos. </a:t>
            </a:r>
          </a:p>
          <a:p>
            <a:pPr algn="just"/>
            <a:r>
              <a:rPr lang="pt-BR" dirty="0" smtClean="0"/>
              <a:t>Meta 2.3- Garantir a 100% dos hipertensos a realização de exames complementares em dia de acordo com o protocolo. </a:t>
            </a:r>
          </a:p>
          <a:p>
            <a:pPr algn="just"/>
            <a:r>
              <a:rPr lang="pt-BR" dirty="0" smtClean="0"/>
              <a:t>Meta 2.4 Garantir a 100% dos diabéticos a realização de exames complementares em dia de acordo com o protocolo </a:t>
            </a:r>
          </a:p>
          <a:p>
            <a:pPr algn="just"/>
            <a:r>
              <a:rPr lang="pt-BR" dirty="0" smtClean="0"/>
              <a:t>Meta 2.5. Priorizar a prescrição de medicamentos da farmácia popular para 100% dos hipertensos cadastrados na unidade de saúde. </a:t>
            </a:r>
          </a:p>
          <a:p>
            <a:pPr algn="just"/>
            <a:r>
              <a:rPr lang="pt-BR" dirty="0" smtClean="0"/>
              <a:t>Meta 2.6. Priorizar a prescrição de medicamentos da farmácia popular para 100% dos diabéticos cadastrados na unidade de saúde. </a:t>
            </a:r>
            <a:endParaRPr lang="pt-BR" dirty="0"/>
          </a:p>
        </p:txBody>
      </p:sp>
      <p:sp>
        <p:nvSpPr>
          <p:cNvPr id="4" name="Retângulo de cantos arredondados 3"/>
          <p:cNvSpPr/>
          <p:nvPr/>
        </p:nvSpPr>
        <p:spPr>
          <a:xfrm>
            <a:off x="2411760" y="5908130"/>
            <a:ext cx="3816424" cy="833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100% nos três meses de intervenção!</a:t>
            </a:r>
            <a:endParaRPr lang="pt-BR" dirty="0"/>
          </a:p>
        </p:txBody>
      </p:sp>
    </p:spTree>
    <p:extLst>
      <p:ext uri="{BB962C8B-B14F-4D97-AF65-F5344CB8AC3E}">
        <p14:creationId xmlns:p14="http://schemas.microsoft.com/office/powerpoint/2010/main" val="184962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395536" y="5877272"/>
            <a:ext cx="7886700" cy="1325563"/>
          </a:xfrm>
        </p:spPr>
        <p:txBody>
          <a:bodyPr>
            <a:normAutofit/>
          </a:bodyPr>
          <a:lstStyle/>
          <a:p>
            <a:r>
              <a:rPr lang="pt-BR" sz="2400" dirty="0" smtClean="0">
                <a:latin typeface="Arabic Typesetting" pitchFamily="66" charset="-78"/>
                <a:cs typeface="Arabic Typesetting" pitchFamily="66" charset="-78"/>
              </a:rPr>
              <a:t>Figura 3: Proporção de hipertensos com avaliação da necessidade de atendimento odontológico</a:t>
            </a:r>
            <a:endParaRPr lang="pt-BR" sz="2400" dirty="0">
              <a:latin typeface="Arabic Typesetting" pitchFamily="66" charset="-78"/>
              <a:cs typeface="Arabic Typesetting" pitchFamily="66" charset="-78"/>
            </a:endParaRPr>
          </a:p>
        </p:txBody>
      </p:sp>
      <p:graphicFrame>
        <p:nvGraphicFramePr>
          <p:cNvPr id="4" name="Espaço Reservado para Conteúdo 3"/>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660108" y="260648"/>
            <a:ext cx="7855242" cy="923330"/>
          </a:xfrm>
          <a:prstGeom prst="rect">
            <a:avLst/>
          </a:prstGeom>
        </p:spPr>
        <p:txBody>
          <a:bodyPr wrap="square">
            <a:spAutoFit/>
          </a:bodyPr>
          <a:lstStyle/>
          <a:p>
            <a:endParaRPr lang="pt-BR" dirty="0"/>
          </a:p>
          <a:p>
            <a:r>
              <a:rPr lang="pt-BR" dirty="0" smtClean="0"/>
              <a:t>Meta: </a:t>
            </a:r>
            <a:r>
              <a:rPr lang="pt-BR" dirty="0"/>
              <a:t>2.7. Realizar avaliação da necessidade de atendimento odontológico em 100% dos hipertensos.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580293" y="5373216"/>
            <a:ext cx="8407846" cy="1325563"/>
          </a:xfrm>
        </p:spPr>
        <p:txBody>
          <a:bodyPr>
            <a:normAutofit/>
          </a:bodyPr>
          <a:lstStyle/>
          <a:p>
            <a:r>
              <a:rPr lang="pt-BR" sz="2400" dirty="0">
                <a:latin typeface="Arabic Typesetting" pitchFamily="66" charset="-78"/>
                <a:cs typeface="Arabic Typesetting" pitchFamily="66" charset="-78"/>
              </a:rPr>
              <a:t>Figura 4: Proporção de diabéticos com avaliação da necessidade de atendimento odontológico</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4263332656"/>
              </p:ext>
            </p:extLst>
          </p:nvPr>
        </p:nvGraphicFramePr>
        <p:xfrm>
          <a:off x="654517" y="1223772"/>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598103" y="260648"/>
            <a:ext cx="8280920" cy="646331"/>
          </a:xfrm>
          <a:prstGeom prst="rect">
            <a:avLst/>
          </a:prstGeom>
        </p:spPr>
        <p:txBody>
          <a:bodyPr wrap="square">
            <a:spAutoFit/>
          </a:bodyPr>
          <a:lstStyle/>
          <a:p>
            <a:r>
              <a:rPr lang="pt-BR" dirty="0" smtClean="0"/>
              <a:t>Meta 2.8 </a:t>
            </a:r>
            <a:r>
              <a:rPr lang="pt-BR" dirty="0"/>
              <a:t>Realizar avaliação da necessidade de atendimento odontológico em 100% dos diabéticos.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628650" y="6021288"/>
            <a:ext cx="7886700" cy="1325563"/>
          </a:xfrm>
        </p:spPr>
        <p:txBody>
          <a:bodyPr>
            <a:normAutofit/>
          </a:bodyPr>
          <a:lstStyle/>
          <a:p>
            <a:r>
              <a:rPr lang="pt-BR" sz="2400" dirty="0">
                <a:latin typeface="Arabic Typesetting" pitchFamily="66" charset="-78"/>
                <a:cs typeface="Arabic Typesetting" pitchFamily="66" charset="-78"/>
              </a:rPr>
              <a:t>Figura 5: Proporção de hipertensos faltosos às consultas com busca ativa</a:t>
            </a:r>
            <a:br>
              <a:rPr lang="pt-BR" sz="2400" dirty="0">
                <a:latin typeface="Arabic Typesetting" pitchFamily="66" charset="-78"/>
                <a:cs typeface="Arabic Typesetting" pitchFamily="66" charset="-78"/>
              </a:rPr>
            </a:br>
            <a:endParaRPr lang="pt-BR" sz="2400" dirty="0">
              <a:latin typeface="Arabic Typesetting" pitchFamily="66" charset="-78"/>
              <a:cs typeface="Arabic Typesetting" pitchFamily="66" charset="-78"/>
            </a:endParaRPr>
          </a:p>
        </p:txBody>
      </p:sp>
      <p:graphicFrame>
        <p:nvGraphicFramePr>
          <p:cNvPr id="4" name="Espaço Reservado para Conteúdo 3"/>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467544" y="260648"/>
            <a:ext cx="8047806" cy="1200329"/>
          </a:xfrm>
          <a:prstGeom prst="rect">
            <a:avLst/>
          </a:prstGeom>
        </p:spPr>
        <p:txBody>
          <a:bodyPr wrap="square">
            <a:spAutoFit/>
          </a:bodyPr>
          <a:lstStyle/>
          <a:p>
            <a:r>
              <a:rPr lang="pt-BR" dirty="0"/>
              <a:t>Objetivo 3: Melhorar a adesão do atendimento aos Hipertensos e Diabéticos na Unidade Básica de Saúde. </a:t>
            </a:r>
            <a:endParaRPr lang="pt-BR" dirty="0" smtClean="0"/>
          </a:p>
          <a:p>
            <a:r>
              <a:rPr lang="pt-BR" dirty="0" smtClean="0"/>
              <a:t>Meta: </a:t>
            </a:r>
            <a:r>
              <a:rPr lang="pt-BR" dirty="0"/>
              <a:t>3.1- Buscar 100% dos hipertensos faltosos as consultas na unidade de saúde, conforme a periodicidade recomendada.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639315" y="5805264"/>
            <a:ext cx="7886700" cy="1325563"/>
          </a:xfrm>
        </p:spPr>
        <p:txBody>
          <a:bodyPr>
            <a:normAutofit/>
          </a:bodyPr>
          <a:lstStyle/>
          <a:p>
            <a:r>
              <a:rPr lang="pt-BR" sz="2400" dirty="0" smtClean="0">
                <a:latin typeface="Arabic Typesetting" pitchFamily="66" charset="-78"/>
                <a:cs typeface="Arabic Typesetting" pitchFamily="66" charset="-78"/>
              </a:rPr>
              <a:t>Figura 6: Proporção de diabéticos faltosos às consultas com busca ativa</a:t>
            </a:r>
            <a:endParaRPr lang="pt-BR" sz="2400" dirty="0">
              <a:latin typeface="Arabic Typesetting" pitchFamily="66" charset="-78"/>
              <a:cs typeface="Arabic Typesetting" pitchFamily="66" charset="-78"/>
            </a:endParaRPr>
          </a:p>
        </p:txBody>
      </p:sp>
      <p:graphicFrame>
        <p:nvGraphicFramePr>
          <p:cNvPr id="4" name="Espaço Reservado para Conteúdo 3"/>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625273" y="620688"/>
            <a:ext cx="7900741" cy="646331"/>
          </a:xfrm>
          <a:prstGeom prst="rect">
            <a:avLst/>
          </a:prstGeom>
        </p:spPr>
        <p:txBody>
          <a:bodyPr wrap="square">
            <a:spAutoFit/>
          </a:bodyPr>
          <a:lstStyle/>
          <a:p>
            <a:r>
              <a:rPr lang="pt-BR" dirty="0" smtClean="0"/>
              <a:t>Meta 3.2- </a:t>
            </a:r>
            <a:r>
              <a:rPr lang="pt-BR" dirty="0"/>
              <a:t>Buscar 100% dos diabéticos faltosos as consultas na unidade de saúde, conforme a periodicidade recomendada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fontScale="90000"/>
          </a:bodyPr>
          <a:lstStyle/>
          <a:p>
            <a:r>
              <a:rPr lang="pt-BR" dirty="0" smtClean="0"/>
              <a:t>Objetivo 4: Melhorar o registro das informações direcionado dos Hipertensos e Diabéticos na Unidade Básica de saúde. </a:t>
            </a:r>
            <a:endParaRPr lang="pt-BR" dirty="0"/>
          </a:p>
        </p:txBody>
      </p:sp>
      <p:sp>
        <p:nvSpPr>
          <p:cNvPr id="3" name="Espaço Reservado para Conteúdo 2"/>
          <p:cNvSpPr>
            <a:spLocks noGrp="1"/>
          </p:cNvSpPr>
          <p:nvPr>
            <p:ph idx="1"/>
          </p:nvPr>
        </p:nvSpPr>
        <p:spPr/>
        <p:txBody>
          <a:bodyPr/>
          <a:lstStyle/>
          <a:p>
            <a:pPr algn="just"/>
            <a:r>
              <a:rPr lang="pt-BR" dirty="0" smtClean="0"/>
              <a:t>Meta 4.1 Manter ficha de acompanhamento de 100% dos hipertensos e diabéticos cadastrados na unidade de saúde. </a:t>
            </a:r>
          </a:p>
          <a:p>
            <a:pPr algn="just"/>
            <a:r>
              <a:rPr lang="pt-BR" dirty="0" smtClean="0"/>
              <a:t>Meta 4.2 Manter ficha de acompanhamento de 100% dos diabéticos cadastrados na unidade de saúde</a:t>
            </a:r>
            <a:endParaRPr lang="pt-BR" dirty="0"/>
          </a:p>
        </p:txBody>
      </p:sp>
      <p:sp>
        <p:nvSpPr>
          <p:cNvPr id="4" name="Retângulo de cantos arredondados 3"/>
          <p:cNvSpPr/>
          <p:nvPr/>
        </p:nvSpPr>
        <p:spPr>
          <a:xfrm>
            <a:off x="2411760" y="4509120"/>
            <a:ext cx="3816424" cy="833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100% nos três meses de intervenção!</a:t>
            </a:r>
            <a:endParaRPr lang="pt-BR" dirty="0"/>
          </a:p>
        </p:txBody>
      </p:sp>
    </p:spTree>
    <p:extLst>
      <p:ext uri="{BB962C8B-B14F-4D97-AF65-F5344CB8AC3E}">
        <p14:creationId xmlns:p14="http://schemas.microsoft.com/office/powerpoint/2010/main" val="1004765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fontScale="90000"/>
          </a:bodyPr>
          <a:lstStyle/>
          <a:p>
            <a:r>
              <a:rPr lang="pt-BR" dirty="0" smtClean="0"/>
              <a:t>Objetivo 5: Mapear os Hipertensos e Diabéticos de risco para doença cardiovascular na Unidade Básica de Saúde.</a:t>
            </a:r>
            <a:endParaRPr lang="pt-BR" dirty="0"/>
          </a:p>
        </p:txBody>
      </p:sp>
      <p:sp>
        <p:nvSpPr>
          <p:cNvPr id="3" name="Espaço Reservado para Conteúdo 2"/>
          <p:cNvSpPr>
            <a:spLocks noGrp="1"/>
          </p:cNvSpPr>
          <p:nvPr>
            <p:ph idx="1"/>
          </p:nvPr>
        </p:nvSpPr>
        <p:spPr/>
        <p:txBody>
          <a:bodyPr/>
          <a:lstStyle/>
          <a:p>
            <a:pPr algn="just"/>
            <a:r>
              <a:rPr lang="pt-BR" dirty="0" smtClean="0"/>
              <a:t>Meta 5.1. Realizar estratificação do risco cardiovascular em 100% dos hipertensos cadastrados na unidade de saúde. </a:t>
            </a:r>
          </a:p>
          <a:p>
            <a:pPr algn="just"/>
            <a:r>
              <a:rPr lang="pt-BR" dirty="0" smtClean="0"/>
              <a:t>Meta 5.2. Realizar estratificação do risco cardiovascular em 100% dos diabéticos cadastrados na unidade de saúde. </a:t>
            </a:r>
            <a:endParaRPr lang="pt-BR" dirty="0"/>
          </a:p>
        </p:txBody>
      </p:sp>
      <p:sp>
        <p:nvSpPr>
          <p:cNvPr id="4" name="Retângulo de cantos arredondados 3"/>
          <p:cNvSpPr/>
          <p:nvPr/>
        </p:nvSpPr>
        <p:spPr>
          <a:xfrm>
            <a:off x="2411760" y="4509120"/>
            <a:ext cx="3816424" cy="833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100% nos três meses de intervenção!</a:t>
            </a:r>
            <a:endParaRPr lang="pt-BR" dirty="0"/>
          </a:p>
        </p:txBody>
      </p:sp>
    </p:spTree>
    <p:extLst>
      <p:ext uri="{BB962C8B-B14F-4D97-AF65-F5344CB8AC3E}">
        <p14:creationId xmlns:p14="http://schemas.microsoft.com/office/powerpoint/2010/main" val="34747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fontScale="90000"/>
          </a:bodyPr>
          <a:lstStyle/>
          <a:p>
            <a:r>
              <a:rPr lang="pt-BR" dirty="0" smtClean="0"/>
              <a:t>Objetivo 6: Realizar ações de promoção da saúde voltada aos Hipertensos e Diabéticos na Unidade Básica de saúde. </a:t>
            </a:r>
            <a:endParaRPr lang="pt-BR" dirty="0"/>
          </a:p>
        </p:txBody>
      </p:sp>
      <p:sp>
        <p:nvSpPr>
          <p:cNvPr id="3" name="Espaço Reservado para Conteúdo 2"/>
          <p:cNvSpPr>
            <a:spLocks noGrp="1"/>
          </p:cNvSpPr>
          <p:nvPr>
            <p:ph idx="1"/>
          </p:nvPr>
        </p:nvSpPr>
        <p:spPr/>
        <p:txBody>
          <a:bodyPr/>
          <a:lstStyle/>
          <a:p>
            <a:r>
              <a:rPr lang="pt-BR" dirty="0" smtClean="0"/>
              <a:t>Meta 6.1 Garantir orientação nutricional sobre alimentação saudável a 100% dos hipertensos </a:t>
            </a:r>
          </a:p>
          <a:p>
            <a:pPr algn="just"/>
            <a:r>
              <a:rPr lang="pt-BR" dirty="0" smtClean="0"/>
              <a:t>Meta 6.2 garantir orientação nutricional sobre alimentação saudável a 100% dos diabéticos </a:t>
            </a:r>
          </a:p>
          <a:p>
            <a:pPr algn="just"/>
            <a:r>
              <a:rPr lang="pt-BR" dirty="0" smtClean="0"/>
              <a:t>Meta 6.3. Garantir orientação em relação a prática regular de atividades físicas a 100% dos pacientes hipertensos. </a:t>
            </a:r>
          </a:p>
          <a:p>
            <a:pPr algn="just"/>
            <a:r>
              <a:rPr lang="pt-BR" dirty="0" smtClean="0"/>
              <a:t>Meta 6.4 garantir orientação em relação a pratica de atividade física a 100% dos pacientes diabéticos.</a:t>
            </a:r>
          </a:p>
          <a:p>
            <a:pPr algn="just"/>
            <a:r>
              <a:rPr lang="pt-BR" dirty="0" smtClean="0"/>
              <a:t>Meta 6.5 Garantir orientações sobre os riscos de tabagismo a 100% dos pacientes hipertensos. </a:t>
            </a:r>
          </a:p>
          <a:p>
            <a:pPr algn="just"/>
            <a:r>
              <a:rPr lang="pt-BR" dirty="0" smtClean="0"/>
              <a:t>Meta 6.6 Garantir orientações sobre os riscos de tabagismo a 100% dos pacientes diabéticos.</a:t>
            </a:r>
            <a:endParaRPr lang="pt-BR" dirty="0"/>
          </a:p>
        </p:txBody>
      </p:sp>
      <p:sp>
        <p:nvSpPr>
          <p:cNvPr id="4" name="Retângulo de cantos arredondados 3"/>
          <p:cNvSpPr/>
          <p:nvPr/>
        </p:nvSpPr>
        <p:spPr>
          <a:xfrm>
            <a:off x="4860032" y="5760344"/>
            <a:ext cx="3816424" cy="833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100% nos três meses de intervenção!</a:t>
            </a:r>
            <a:endParaRPr lang="pt-BR" dirty="0"/>
          </a:p>
        </p:txBody>
      </p:sp>
    </p:spTree>
    <p:extLst>
      <p:ext uri="{BB962C8B-B14F-4D97-AF65-F5344CB8AC3E}">
        <p14:creationId xmlns:p14="http://schemas.microsoft.com/office/powerpoint/2010/main" val="886497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457200" y="0"/>
            <a:ext cx="8229600" cy="1071546"/>
          </a:xfrm>
        </p:spPr>
        <p:txBody>
          <a:bodyPr>
            <a:normAutofit/>
          </a:bodyPr>
          <a:lstStyle/>
          <a:p>
            <a:r>
              <a:rPr lang="pt-BR" sz="6600" dirty="0">
                <a:latin typeface="Brush Script MT" pitchFamily="66" charset="0"/>
              </a:rPr>
              <a:t>Discussão</a:t>
            </a:r>
          </a:p>
        </p:txBody>
      </p:sp>
      <p:sp>
        <p:nvSpPr>
          <p:cNvPr id="3" name="Espaço Reservado para Conteúdo 2"/>
          <p:cNvSpPr>
            <a:spLocks noGrp="1"/>
          </p:cNvSpPr>
          <p:nvPr>
            <p:ph idx="1"/>
          </p:nvPr>
        </p:nvSpPr>
        <p:spPr>
          <a:xfrm>
            <a:off x="242918" y="1124744"/>
            <a:ext cx="8686800" cy="5733256"/>
          </a:xfrm>
        </p:spPr>
        <p:txBody>
          <a:bodyPr>
            <a:normAutofit fontScale="70000" lnSpcReduction="20000"/>
          </a:bodyPr>
          <a:lstStyle/>
          <a:p>
            <a:pPr marL="114300" indent="0" algn="ctr">
              <a:buNone/>
            </a:pPr>
            <a:r>
              <a:rPr lang="pt-BR" sz="4400" dirty="0"/>
              <a:t>Importância da </a:t>
            </a:r>
            <a:r>
              <a:rPr lang="pt-BR" sz="4400" dirty="0" smtClean="0"/>
              <a:t>intervenção:</a:t>
            </a:r>
          </a:p>
          <a:p>
            <a:pPr marL="114300" indent="0" algn="just">
              <a:buNone/>
            </a:pPr>
            <a:endParaRPr lang="pt-BR" sz="3200" u="sng" dirty="0" smtClean="0"/>
          </a:p>
          <a:p>
            <a:pPr marL="114300" indent="0" algn="just">
              <a:buNone/>
            </a:pPr>
            <a:r>
              <a:rPr lang="pt-BR" sz="3200" u="sng" dirty="0" smtClean="0"/>
              <a:t>Para a Equipe:</a:t>
            </a:r>
          </a:p>
          <a:p>
            <a:pPr marL="114300" indent="0" algn="just">
              <a:buNone/>
            </a:pPr>
            <a:r>
              <a:rPr lang="pt-BR" sz="3200" u="sng" dirty="0"/>
              <a:t>A intervenção exigiu que toda a equipe se capacitasse para seguir as recomendações do ministério de saúde, relativas ao rastreamento, tomada de pressão arterial, realização de hemoglicoteste, busca ativa de pacientes faltosos a consulta, diagnóstico e tratamento e monitoramento dos pacientes com hipertensão arterial e diabetes mellitus</a:t>
            </a:r>
            <a:r>
              <a:rPr lang="pt-BR" sz="3200" u="sng" dirty="0" smtClean="0"/>
              <a:t>.</a:t>
            </a:r>
          </a:p>
          <a:p>
            <a:pPr marL="114300" indent="0" algn="just">
              <a:buNone/>
            </a:pPr>
            <a:r>
              <a:rPr lang="pt-BR" sz="3200" u="sng" dirty="0" smtClean="0"/>
              <a:t>Para o Serviço:</a:t>
            </a:r>
          </a:p>
          <a:p>
            <a:pPr marL="114300" indent="0" algn="just">
              <a:buNone/>
            </a:pPr>
            <a:r>
              <a:rPr lang="pt-BR" sz="3200" u="sng" dirty="0" smtClean="0"/>
              <a:t> A </a:t>
            </a:r>
            <a:r>
              <a:rPr lang="pt-BR" sz="3200" u="sng" dirty="0"/>
              <a:t>intervenção ajudou a dar atribuições a equipe viabilizando a atenção a um maior número de pessoas. A melhora do registro e os agendamentos dos pacientes hipertensos e diabéticos em conjunto com as visitas domiciliares viabilizou a otimização da agenda para os atendimentos dos mesmos </a:t>
            </a:r>
            <a:endParaRPr lang="pt-BR" sz="3200" dirty="0"/>
          </a:p>
          <a:p>
            <a:pPr marL="114300" indent="0" algn="just">
              <a:buNone/>
            </a:pPr>
            <a:r>
              <a:rPr lang="pt-BR" sz="3200" u="sng" dirty="0" smtClean="0"/>
              <a:t>Para a Comunidade:</a:t>
            </a:r>
            <a:endParaRPr lang="pt-BR" sz="3200" u="sng" dirty="0"/>
          </a:p>
          <a:p>
            <a:pPr marL="114300" indent="0" algn="just">
              <a:buNone/>
            </a:pPr>
            <a:r>
              <a:rPr lang="pt-BR" sz="3200" u="sng" dirty="0" smtClean="0"/>
              <a:t>O  </a:t>
            </a:r>
            <a:r>
              <a:rPr lang="pt-BR" sz="3200" u="sng" dirty="0"/>
              <a:t>impacto da intervenção tem pouco conhecimento pela comunidade já que eles desconhecem o motivo e a priorização dos pacientes com hipertensão arterial e diabetes mellitus. Os pacientes hipertensos e diabéticos se encontram muito satisfeitos com a prioridade no atendimento em quanto a ele.</a:t>
            </a:r>
          </a:p>
          <a:p>
            <a:pPr marL="114300" indent="0" algn="just">
              <a:buNone/>
            </a:pPr>
            <a:endParaRPr lang="pt-BR" sz="3200" u="sng" dirty="0" smtClean="0"/>
          </a:p>
          <a:p>
            <a:pPr marL="114300" indent="0" algn="just">
              <a:buNone/>
            </a:pPr>
            <a:endParaRPr lang="pt-BR" sz="3200" u="sng" dirty="0"/>
          </a:p>
          <a:p>
            <a:endParaRPr lang="pt-BR" sz="9800" dirty="0"/>
          </a:p>
          <a:p>
            <a:endParaRPr lang="pt-BR" sz="9800" dirty="0"/>
          </a:p>
        </p:txBody>
      </p:sp>
    </p:spTree>
    <p:extLst>
      <p:ext uri="{BB962C8B-B14F-4D97-AF65-F5344CB8AC3E}">
        <p14:creationId xmlns:p14="http://schemas.microsoft.com/office/powerpoint/2010/main" val="2499010526"/>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fontScale="90000"/>
          </a:bodyPr>
          <a:lstStyle/>
          <a:p>
            <a:r>
              <a:rPr lang="pt-BR" dirty="0">
                <a:solidFill>
                  <a:schemeClr val="bg1">
                    <a:lumMod val="10000"/>
                  </a:schemeClr>
                </a:solidFill>
              </a:rPr>
              <a:t>Reflexão crítica sobre o processo pessoal de </a:t>
            </a:r>
            <a:r>
              <a:rPr lang="pt-BR" dirty="0" smtClean="0">
                <a:solidFill>
                  <a:schemeClr val="bg1">
                    <a:lumMod val="10000"/>
                  </a:schemeClr>
                </a:solidFill>
              </a:rPr>
              <a:t>aprendizagem</a:t>
            </a:r>
            <a:br>
              <a:rPr lang="pt-BR" dirty="0" smtClean="0">
                <a:solidFill>
                  <a:schemeClr val="bg1">
                    <a:lumMod val="10000"/>
                  </a:schemeClr>
                </a:solidFill>
              </a:rPr>
            </a:br>
            <a:endParaRPr lang="pt-BR" dirty="0">
              <a:solidFill>
                <a:schemeClr val="bg1">
                  <a:lumMod val="10000"/>
                </a:schemeClr>
              </a:solidFill>
            </a:endParaRPr>
          </a:p>
        </p:txBody>
      </p:sp>
      <p:sp>
        <p:nvSpPr>
          <p:cNvPr id="3" name="Espaço Reservado para Conteúdo 2"/>
          <p:cNvSpPr>
            <a:spLocks noGrp="1"/>
          </p:cNvSpPr>
          <p:nvPr>
            <p:ph idx="1"/>
          </p:nvPr>
        </p:nvSpPr>
        <p:spPr>
          <a:xfrm>
            <a:off x="214282" y="1600200"/>
            <a:ext cx="8643998" cy="4997152"/>
          </a:xfrm>
        </p:spPr>
        <p:txBody>
          <a:bodyPr>
            <a:noAutofit/>
          </a:bodyPr>
          <a:lstStyle/>
          <a:p>
            <a:pPr marL="114300" indent="0" algn="ctr">
              <a:buNone/>
            </a:pPr>
            <a:endParaRPr lang="pt-BR" sz="2400" b="1" u="sng" dirty="0"/>
          </a:p>
          <a:p>
            <a:pPr marL="114300" indent="0" algn="ctr">
              <a:buNone/>
            </a:pPr>
            <a:r>
              <a:rPr lang="pt-BR" sz="2400" b="1" u="sng" dirty="0"/>
              <a:t>Acredito que a realização da análise situacional, foi de vital importância para obter dados da população da área de abrangência, porque só assim conhecemos os principais problemas de saúde da população, para uma posterior </a:t>
            </a:r>
            <a:r>
              <a:rPr lang="pt-BR" sz="2400" b="1" u="sng" dirty="0" smtClean="0"/>
              <a:t>intervenção , acho que o período de mais trabalho e mais cansativo foi durante a intervenção. </a:t>
            </a:r>
          </a:p>
          <a:p>
            <a:pPr marL="114300" indent="0" algn="ctr">
              <a:buNone/>
            </a:pPr>
            <a:r>
              <a:rPr lang="pt-BR" sz="2400" b="1" u="sng" dirty="0" smtClean="0"/>
              <a:t> </a:t>
            </a:r>
            <a:r>
              <a:rPr lang="pt-BR" sz="2400" b="1" u="sng" dirty="0"/>
              <a:t>Após a intervenção </a:t>
            </a:r>
            <a:r>
              <a:rPr lang="pt-BR" sz="2400" b="1" u="sng" dirty="0" smtClean="0"/>
              <a:t>: </a:t>
            </a:r>
            <a:r>
              <a:rPr lang="pt-BR" sz="2400" b="1" u="sng" dirty="0"/>
              <a:t>Antes da intervenção nossa cobertura era de </a:t>
            </a:r>
            <a:r>
              <a:rPr lang="pt-BR" sz="2400" b="1" u="sng" dirty="0" smtClean="0"/>
              <a:t>58% </a:t>
            </a:r>
            <a:r>
              <a:rPr lang="pt-BR" sz="2400" b="1" u="sng" dirty="0"/>
              <a:t>para hipertensão e </a:t>
            </a:r>
            <a:r>
              <a:rPr lang="pt-BR" sz="2400" b="1" u="sng" dirty="0" smtClean="0"/>
              <a:t>54% </a:t>
            </a:r>
            <a:r>
              <a:rPr lang="pt-BR" sz="2400" b="1" u="sng" dirty="0"/>
              <a:t>para diabetes. Após a intervenção ampliamos para 100% a cobertura nos dois programas, cadastrando 570 usuários com Hipertensão Arterial e 173 com Diabetes. A intervenção foi importante para equipe, pois podemos nos capacitar para o atendimento a estes usuários, aumentando o vínculo com a comunidade .</a:t>
            </a:r>
          </a:p>
          <a:p>
            <a:pPr marL="114300" indent="0" algn="ctr">
              <a:buNone/>
            </a:pPr>
            <a:endParaRPr lang="pt-BR" sz="2400" b="1" u="sng" dirty="0"/>
          </a:p>
          <a:p>
            <a:pPr marL="0" indent="0">
              <a:buNone/>
            </a:pPr>
            <a:endParaRPr lang="pt-BR" sz="2400" dirty="0"/>
          </a:p>
        </p:txBody>
      </p:sp>
    </p:spTree>
    <p:extLst>
      <p:ext uri="{BB962C8B-B14F-4D97-AF65-F5344CB8AC3E}">
        <p14:creationId xmlns:p14="http://schemas.microsoft.com/office/powerpoint/2010/main" val="3930660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es-ES" sz="6600" dirty="0" err="1" smtClean="0">
                <a:latin typeface="Brush Script MT" pitchFamily="66" charset="0"/>
              </a:rPr>
              <a:t>Introdução</a:t>
            </a:r>
            <a:r>
              <a:rPr lang="es-ES" sz="4000" dirty="0" smtClean="0">
                <a:latin typeface="Brush Script MT" pitchFamily="66" charset="0"/>
              </a:rPr>
              <a:t> </a:t>
            </a:r>
            <a:endParaRPr lang="pt-BR" sz="4000" dirty="0">
              <a:latin typeface="Brush Script MT" pitchFamily="66" charset="0"/>
            </a:endParaRPr>
          </a:p>
        </p:txBody>
      </p:sp>
      <p:sp>
        <p:nvSpPr>
          <p:cNvPr id="3" name="Espaço Reservado para Conteúdo 2"/>
          <p:cNvSpPr>
            <a:spLocks noGrp="1"/>
          </p:cNvSpPr>
          <p:nvPr>
            <p:ph idx="1"/>
          </p:nvPr>
        </p:nvSpPr>
        <p:spPr/>
        <p:txBody>
          <a:bodyPr>
            <a:normAutofit/>
          </a:bodyPr>
          <a:lstStyle/>
          <a:p>
            <a:pPr algn="just">
              <a:buNone/>
            </a:pPr>
            <a:r>
              <a:rPr lang="pt-BR" sz="2800" dirty="0" smtClean="0">
                <a:latin typeface="Arial" panose="020B0604020202020204" pitchFamily="34" charset="0"/>
                <a:cs typeface="Arial" panose="020B0604020202020204" pitchFamily="34" charset="0"/>
              </a:rPr>
              <a:t> 	</a:t>
            </a:r>
            <a:r>
              <a:rPr lang="pt-BR" sz="2800" dirty="0" err="1" smtClean="0">
                <a:latin typeface="Arial" panose="020B0604020202020204" pitchFamily="34" charset="0"/>
                <a:cs typeface="Arial" panose="020B0604020202020204" pitchFamily="34" charset="0"/>
              </a:rPr>
              <a:t>Caibaté</a:t>
            </a:r>
            <a:r>
              <a:rPr lang="pt-BR" sz="2800" dirty="0" smtClean="0">
                <a:latin typeface="Arial" panose="020B0604020202020204" pitchFamily="34" charset="0"/>
                <a:cs typeface="Arial" panose="020B0604020202020204" pitchFamily="34" charset="0"/>
              </a:rPr>
              <a:t> é um município do Estado do Rio Grande do Sul, possui uma população de 4954 habitantes, localiza-se na Região Missioneira do Estado e, por localizar-se geograficamente no centro desta, o município é conhecido como "o coração das missões" (IBGE, 2010). </a:t>
            </a:r>
          </a:p>
          <a:p>
            <a:pPr>
              <a:buNone/>
            </a:pPr>
            <a:endParaRPr lang="pt-BR" dirty="0"/>
          </a:p>
        </p:txBody>
      </p:sp>
      <p:pic>
        <p:nvPicPr>
          <p:cNvPr id="1026" name="Picture 2" descr="http://www.guiahospedagem.com/img/rs-caib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293698"/>
            <a:ext cx="3293450" cy="22237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pt-BR" b="1" dirty="0" smtClean="0">
                <a:latin typeface="Brush Script MT" pitchFamily="66" charset="0"/>
              </a:rPr>
              <a:t>Referências</a:t>
            </a:r>
            <a:r>
              <a:rPr lang="pt-BR" b="1" dirty="0" smtClean="0"/>
              <a:t/>
            </a:r>
            <a:br>
              <a:rPr lang="pt-BR" b="1" dirty="0" smtClean="0"/>
            </a:br>
            <a:endParaRPr lang="pt-BR" dirty="0"/>
          </a:p>
        </p:txBody>
      </p:sp>
      <p:sp>
        <p:nvSpPr>
          <p:cNvPr id="3" name="Espaço Reservado para Conteúdo 2"/>
          <p:cNvSpPr>
            <a:spLocks noGrp="1"/>
          </p:cNvSpPr>
          <p:nvPr>
            <p:ph idx="1"/>
          </p:nvPr>
        </p:nvSpPr>
        <p:spPr/>
        <p:txBody>
          <a:bodyPr>
            <a:normAutofit/>
          </a:bodyPr>
          <a:lstStyle/>
          <a:p>
            <a:r>
              <a:rPr lang="pt-BR" dirty="0" smtClean="0">
                <a:latin typeface="Arabic Typesetting" pitchFamily="66" charset="-78"/>
                <a:cs typeface="Arabic Typesetting" pitchFamily="66" charset="-78"/>
              </a:rPr>
              <a:t>BRASIL. Ministério da Saúde. Secretaria de Atenção à Saúde. Departamento de Atenção Básica. Estratégia para o cuidado da pessoa com doença crônica: Diabetes Mellitus/Ministério da Saúde, Secretaria de Atenção à Saúde, Departamento de ATENCAO Básica – Brasília: Ministério da Saúde, 2013. 160 p.</a:t>
            </a:r>
          </a:p>
          <a:p>
            <a:r>
              <a:rPr lang="pt-BR" dirty="0" smtClean="0">
                <a:latin typeface="Arabic Typesetting" pitchFamily="66" charset="-78"/>
                <a:cs typeface="Arabic Typesetting" pitchFamily="66" charset="-78"/>
              </a:rPr>
              <a:t>BRASIL. Ministério da Saúde. Secretaria de Atenção à Saúde. Departamento de Atenção Básica. Estratégia para o cuidado da pessoa com doença crônica: Hipertensão arterial sistêmica/Ministério da Saúde, Secretaria de Atenção à Sade, Departamento de ATENCAO Básica – Brasília: Ministério da Saúde, 2013. 128 p.</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buNone/>
            </a:pPr>
            <a:r>
              <a:rPr lang="es-ES" dirty="0" smtClean="0"/>
              <a:t>                   </a:t>
            </a:r>
          </a:p>
          <a:p>
            <a:pPr>
              <a:buNone/>
            </a:pPr>
            <a:endParaRPr lang="es-ES" dirty="0" smtClean="0"/>
          </a:p>
          <a:p>
            <a:pPr algn="ctr">
              <a:buNone/>
            </a:pPr>
            <a:r>
              <a:rPr lang="es-ES" dirty="0" smtClean="0"/>
              <a:t>        </a:t>
            </a:r>
            <a:r>
              <a:rPr lang="es-ES" sz="7200" dirty="0" err="1" smtClean="0">
                <a:latin typeface="Brush Script MT" pitchFamily="66" charset="0"/>
              </a:rPr>
              <a:t>Muito</a:t>
            </a:r>
            <a:r>
              <a:rPr lang="es-ES" sz="7200" dirty="0" smtClean="0">
                <a:latin typeface="Brush Script MT" pitchFamily="66" charset="0"/>
              </a:rPr>
              <a:t> </a:t>
            </a:r>
            <a:r>
              <a:rPr lang="es-ES" sz="7200" dirty="0" err="1" smtClean="0">
                <a:latin typeface="Brush Script MT" pitchFamily="66" charset="0"/>
              </a:rPr>
              <a:t>Obrigado</a:t>
            </a:r>
            <a:r>
              <a:rPr lang="es-ES" sz="7200" dirty="0" smtClean="0">
                <a:latin typeface="Brush Script MT" pitchFamily="66" charset="0"/>
              </a:rPr>
              <a:t>!</a:t>
            </a:r>
            <a:endParaRPr lang="pt-BR" sz="7200" dirty="0">
              <a:latin typeface="Brush Script MT"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324528" cy="6858000"/>
          </a:xfrm>
          <a:prstGeom prst="rect">
            <a:avLst/>
          </a:prstGeom>
        </p:spPr>
      </p:pic>
      <p:sp>
        <p:nvSpPr>
          <p:cNvPr id="2" name="Título 1"/>
          <p:cNvSpPr>
            <a:spLocks noGrp="1"/>
          </p:cNvSpPr>
          <p:nvPr>
            <p:ph type="title"/>
          </p:nvPr>
        </p:nvSpPr>
        <p:spPr/>
        <p:txBody>
          <a:bodyPr>
            <a:normAutofit/>
          </a:bodyPr>
          <a:lstStyle/>
          <a:p>
            <a:r>
              <a:rPr lang="es-ES" sz="6600" dirty="0" err="1" smtClean="0">
                <a:latin typeface="Brush Script MT" pitchFamily="66" charset="0"/>
              </a:rPr>
              <a:t>Introdução</a:t>
            </a:r>
            <a:r>
              <a:rPr lang="es-ES" sz="6600" dirty="0" smtClean="0">
                <a:latin typeface="Brush Script MT" pitchFamily="66" charset="0"/>
              </a:rPr>
              <a:t> </a:t>
            </a:r>
            <a:endParaRPr lang="pt-BR" sz="6600" dirty="0"/>
          </a:p>
        </p:txBody>
      </p:sp>
      <p:sp>
        <p:nvSpPr>
          <p:cNvPr id="3" name="Espaço Reservado para Conteúdo 2"/>
          <p:cNvSpPr>
            <a:spLocks noGrp="1"/>
          </p:cNvSpPr>
          <p:nvPr>
            <p:ph idx="1"/>
          </p:nvPr>
        </p:nvSpPr>
        <p:spPr>
          <a:xfrm>
            <a:off x="539552" y="1607169"/>
            <a:ext cx="7886700" cy="4351338"/>
          </a:xfrm>
        </p:spPr>
        <p:txBody>
          <a:bodyPr>
            <a:normAutofit fontScale="85000" lnSpcReduction="20000"/>
          </a:bodyPr>
          <a:lstStyle/>
          <a:p>
            <a:pPr algn="just">
              <a:buNone/>
            </a:pPr>
            <a:r>
              <a:rPr lang="pt-BR" sz="3200" dirty="0" smtClean="0">
                <a:latin typeface="Arial" panose="020B0604020202020204" pitchFamily="34" charset="0"/>
                <a:cs typeface="Arial" panose="020B0604020202020204" pitchFamily="34" charset="0"/>
              </a:rPr>
              <a:t>  A estrutura física de minha unidade é muito boa, a pesar de ser município pequena, mas, tem todas as condições para o trabalho. Temos 4 consultórios, sendo 1 consultório de enfermagem, 1 consultório odontológico, 1 consultório médico e 1 para a nutricionista. Cada sala tem seu computador e mobília adequada, temos sala de vacinas, quarto para deposito de lixo (expurgo), uma sala de reuniões. A deficiência que temos por enquanto é a não presença do prontuário eletrônico, mas já está sendo providenciado e instalado para melhorar nosso serviço. </a:t>
            </a:r>
          </a:p>
          <a:p>
            <a:endParaRPr lang="pt-BR" dirty="0"/>
          </a:p>
        </p:txBody>
      </p:sp>
      <p:pic>
        <p:nvPicPr>
          <p:cNvPr id="2050" name="Picture 2" descr="http://www.ijui.com/img-artigo-MHgweDA=/49411/june-2013-simbolo-da-esf-137181269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166073"/>
            <a:ext cx="2187699" cy="15848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457200" y="1196752"/>
            <a:ext cx="8229600" cy="1143000"/>
          </a:xfrm>
        </p:spPr>
        <p:txBody>
          <a:bodyPr>
            <a:normAutofit fontScale="90000"/>
          </a:bodyPr>
          <a:lstStyle/>
          <a:p>
            <a:r>
              <a:rPr lang="pt-BR" sz="3600" dirty="0" smtClean="0">
                <a:latin typeface="Brush Script MT" pitchFamily="66" charset="0"/>
              </a:rPr>
              <a:t>Temos uma população </a:t>
            </a:r>
            <a:r>
              <a:rPr lang="pt-BR" sz="3600" dirty="0" err="1" smtClean="0">
                <a:latin typeface="Brush Script MT" pitchFamily="66" charset="0"/>
              </a:rPr>
              <a:t>adscrito</a:t>
            </a:r>
            <a:r>
              <a:rPr lang="pt-BR" sz="3600" dirty="0" smtClean="0">
                <a:latin typeface="Brush Script MT" pitchFamily="66" charset="0"/>
              </a:rPr>
              <a:t> de 2550 destas 1250 são de sexo masculino e 1300 do sexo feminino com uma variedade de idade de:</a:t>
            </a:r>
            <a:r>
              <a:rPr lang="pt-BR" dirty="0" smtClean="0"/>
              <a:t/>
            </a:r>
            <a:br>
              <a:rPr lang="pt-BR" dirty="0" smtClean="0"/>
            </a:b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851121292"/>
              </p:ext>
            </p:extLst>
          </p:nvPr>
        </p:nvGraphicFramePr>
        <p:xfrm>
          <a:off x="628650" y="2708920"/>
          <a:ext cx="7886700" cy="3362568"/>
        </p:xfrm>
        <a:graphic>
          <a:graphicData uri="http://schemas.openxmlformats.org/drawingml/2006/table">
            <a:tbl>
              <a:tblPr firstRow="1" bandRow="1">
                <a:tableStyleId>{5C22544A-7EE6-4342-B048-85BDC9FD1C3A}</a:tableStyleId>
              </a:tblPr>
              <a:tblGrid>
                <a:gridCol w="2628900"/>
                <a:gridCol w="2628900"/>
                <a:gridCol w="2628900"/>
              </a:tblGrid>
              <a:tr h="370840">
                <a:tc>
                  <a:txBody>
                    <a:bodyPr/>
                    <a:lstStyle/>
                    <a:p>
                      <a:r>
                        <a:rPr lang="es-ES" dirty="0" err="1" smtClean="0"/>
                        <a:t>Faixa</a:t>
                      </a:r>
                      <a:r>
                        <a:rPr lang="es-ES" baseline="0" dirty="0" smtClean="0"/>
                        <a:t> </a:t>
                      </a:r>
                      <a:r>
                        <a:rPr lang="es-ES" baseline="0" dirty="0" err="1" smtClean="0"/>
                        <a:t>etarea</a:t>
                      </a:r>
                      <a:endParaRPr lang="pt-BR" dirty="0"/>
                    </a:p>
                  </a:txBody>
                  <a:tcPr marL="87630" marR="87630"/>
                </a:tc>
                <a:tc>
                  <a:txBody>
                    <a:bodyPr/>
                    <a:lstStyle/>
                    <a:p>
                      <a:r>
                        <a:rPr lang="es-ES" dirty="0" smtClean="0"/>
                        <a:t>masculino</a:t>
                      </a:r>
                      <a:endParaRPr lang="pt-BR" dirty="0"/>
                    </a:p>
                  </a:txBody>
                  <a:tcPr marL="87630" marR="87630"/>
                </a:tc>
                <a:tc>
                  <a:txBody>
                    <a:bodyPr/>
                    <a:lstStyle/>
                    <a:p>
                      <a:r>
                        <a:rPr lang="es-ES" dirty="0" smtClean="0"/>
                        <a:t>femenino</a:t>
                      </a:r>
                      <a:endParaRPr lang="pt-BR" dirty="0"/>
                    </a:p>
                  </a:txBody>
                  <a:tcPr marL="87630" marR="87630"/>
                </a:tc>
              </a:tr>
              <a:tr h="370840">
                <a:tc>
                  <a:txBody>
                    <a:bodyPr/>
                    <a:lstStyle/>
                    <a:p>
                      <a:r>
                        <a:rPr lang="es-ES" dirty="0" smtClean="0"/>
                        <a:t>0 -</a:t>
                      </a:r>
                      <a:r>
                        <a:rPr lang="es-ES" baseline="0" dirty="0" smtClean="0"/>
                        <a:t> 10</a:t>
                      </a:r>
                      <a:endParaRPr lang="es-ES" dirty="0" smtClean="0"/>
                    </a:p>
                  </a:txBody>
                  <a:tcPr marL="87630" marR="87630"/>
                </a:tc>
                <a:tc>
                  <a:txBody>
                    <a:bodyPr/>
                    <a:lstStyle/>
                    <a:p>
                      <a:r>
                        <a:rPr lang="es-ES" dirty="0" smtClean="0"/>
                        <a:t>38</a:t>
                      </a:r>
                      <a:endParaRPr lang="pt-BR" dirty="0"/>
                    </a:p>
                  </a:txBody>
                  <a:tcPr marL="87630" marR="87630"/>
                </a:tc>
                <a:tc>
                  <a:txBody>
                    <a:bodyPr/>
                    <a:lstStyle/>
                    <a:p>
                      <a:r>
                        <a:rPr lang="es-ES" dirty="0" smtClean="0"/>
                        <a:t>140</a:t>
                      </a:r>
                      <a:endParaRPr lang="pt-BR" dirty="0"/>
                    </a:p>
                  </a:txBody>
                  <a:tcPr marL="87630" marR="87630"/>
                </a:tc>
              </a:tr>
              <a:tr h="370840">
                <a:tc>
                  <a:txBody>
                    <a:bodyPr/>
                    <a:lstStyle/>
                    <a:p>
                      <a:r>
                        <a:rPr lang="es-ES" dirty="0" smtClean="0"/>
                        <a:t>10 -20</a:t>
                      </a:r>
                      <a:endParaRPr lang="pt-BR" dirty="0"/>
                    </a:p>
                  </a:txBody>
                  <a:tcPr marL="87630" marR="87630"/>
                </a:tc>
                <a:tc>
                  <a:txBody>
                    <a:bodyPr/>
                    <a:lstStyle/>
                    <a:p>
                      <a:r>
                        <a:rPr lang="es-ES" dirty="0" smtClean="0"/>
                        <a:t>125</a:t>
                      </a:r>
                      <a:endParaRPr lang="pt-BR" dirty="0"/>
                    </a:p>
                  </a:txBody>
                  <a:tcPr marL="87630" marR="87630"/>
                </a:tc>
                <a:tc>
                  <a:txBody>
                    <a:bodyPr/>
                    <a:lstStyle/>
                    <a:p>
                      <a:r>
                        <a:rPr lang="es-ES" dirty="0" smtClean="0"/>
                        <a:t>110</a:t>
                      </a:r>
                      <a:endParaRPr lang="pt-BR" dirty="0"/>
                    </a:p>
                  </a:txBody>
                  <a:tcPr marL="87630" marR="87630"/>
                </a:tc>
              </a:tr>
              <a:tr h="370840">
                <a:tc>
                  <a:txBody>
                    <a:bodyPr/>
                    <a:lstStyle/>
                    <a:p>
                      <a:r>
                        <a:rPr lang="es-ES" dirty="0" smtClean="0"/>
                        <a:t>20 - 30</a:t>
                      </a:r>
                      <a:endParaRPr lang="pt-BR" dirty="0"/>
                    </a:p>
                  </a:txBody>
                  <a:tcPr marL="87630" marR="87630"/>
                </a:tc>
                <a:tc>
                  <a:txBody>
                    <a:bodyPr/>
                    <a:lstStyle/>
                    <a:p>
                      <a:r>
                        <a:rPr lang="es-ES" dirty="0" smtClean="0"/>
                        <a:t>198</a:t>
                      </a:r>
                      <a:endParaRPr lang="pt-BR" dirty="0"/>
                    </a:p>
                  </a:txBody>
                  <a:tcPr marL="87630" marR="87630"/>
                </a:tc>
                <a:tc>
                  <a:txBody>
                    <a:bodyPr/>
                    <a:lstStyle/>
                    <a:p>
                      <a:r>
                        <a:rPr lang="es-ES" dirty="0" smtClean="0"/>
                        <a:t>200</a:t>
                      </a:r>
                      <a:endParaRPr lang="pt-BR" dirty="0"/>
                    </a:p>
                  </a:txBody>
                  <a:tcPr marL="87630" marR="87630"/>
                </a:tc>
              </a:tr>
              <a:tr h="370840">
                <a:tc>
                  <a:txBody>
                    <a:bodyPr/>
                    <a:lstStyle/>
                    <a:p>
                      <a:r>
                        <a:rPr lang="es-ES" dirty="0" smtClean="0"/>
                        <a:t>30 -40</a:t>
                      </a:r>
                      <a:endParaRPr lang="pt-BR" dirty="0"/>
                    </a:p>
                  </a:txBody>
                  <a:tcPr marL="87630" marR="87630"/>
                </a:tc>
                <a:tc>
                  <a:txBody>
                    <a:bodyPr/>
                    <a:lstStyle/>
                    <a:p>
                      <a:r>
                        <a:rPr lang="es-ES" dirty="0" smtClean="0"/>
                        <a:t>250</a:t>
                      </a:r>
                      <a:endParaRPr lang="pt-BR" dirty="0"/>
                    </a:p>
                  </a:txBody>
                  <a:tcPr marL="87630" marR="87630"/>
                </a:tc>
                <a:tc>
                  <a:txBody>
                    <a:bodyPr/>
                    <a:lstStyle/>
                    <a:p>
                      <a:r>
                        <a:rPr lang="es-ES" dirty="0" smtClean="0"/>
                        <a:t>312</a:t>
                      </a:r>
                      <a:endParaRPr lang="pt-BR" dirty="0"/>
                    </a:p>
                  </a:txBody>
                  <a:tcPr marL="87630" marR="87630"/>
                </a:tc>
              </a:tr>
              <a:tr h="370840">
                <a:tc>
                  <a:txBody>
                    <a:bodyPr/>
                    <a:lstStyle/>
                    <a:p>
                      <a:r>
                        <a:rPr lang="es-ES" dirty="0" smtClean="0"/>
                        <a:t>40 -50</a:t>
                      </a:r>
                      <a:endParaRPr lang="pt-BR" dirty="0"/>
                    </a:p>
                  </a:txBody>
                  <a:tcPr marL="87630" marR="87630"/>
                </a:tc>
                <a:tc>
                  <a:txBody>
                    <a:bodyPr/>
                    <a:lstStyle/>
                    <a:p>
                      <a:r>
                        <a:rPr lang="es-ES" dirty="0" smtClean="0"/>
                        <a:t>348</a:t>
                      </a:r>
                      <a:endParaRPr lang="pt-BR" dirty="0"/>
                    </a:p>
                  </a:txBody>
                  <a:tcPr marL="87630" marR="87630"/>
                </a:tc>
                <a:tc>
                  <a:txBody>
                    <a:bodyPr/>
                    <a:lstStyle/>
                    <a:p>
                      <a:r>
                        <a:rPr lang="es-ES" dirty="0" smtClean="0"/>
                        <a:t>265</a:t>
                      </a:r>
                      <a:endParaRPr lang="pt-BR" dirty="0"/>
                    </a:p>
                  </a:txBody>
                  <a:tcPr marL="87630" marR="87630"/>
                </a:tc>
              </a:tr>
              <a:tr h="395848">
                <a:tc>
                  <a:txBody>
                    <a:bodyPr/>
                    <a:lstStyle/>
                    <a:p>
                      <a:r>
                        <a:rPr lang="es-ES" dirty="0" smtClean="0"/>
                        <a:t>50 - 60</a:t>
                      </a:r>
                      <a:endParaRPr lang="pt-BR" dirty="0"/>
                    </a:p>
                  </a:txBody>
                  <a:tcPr marL="87630" marR="87630"/>
                </a:tc>
                <a:tc>
                  <a:txBody>
                    <a:bodyPr/>
                    <a:lstStyle/>
                    <a:p>
                      <a:r>
                        <a:rPr lang="es-ES" dirty="0" smtClean="0"/>
                        <a:t>161</a:t>
                      </a:r>
                      <a:endParaRPr lang="pt-BR" dirty="0"/>
                    </a:p>
                  </a:txBody>
                  <a:tcPr marL="87630" marR="87630"/>
                </a:tc>
                <a:tc>
                  <a:txBody>
                    <a:bodyPr/>
                    <a:lstStyle/>
                    <a:p>
                      <a:r>
                        <a:rPr lang="es-ES" dirty="0" smtClean="0"/>
                        <a:t>140</a:t>
                      </a:r>
                      <a:endParaRPr lang="pt-BR" dirty="0"/>
                    </a:p>
                  </a:txBody>
                  <a:tcPr marL="87630" marR="87630"/>
                </a:tc>
              </a:tr>
              <a:tr h="370840">
                <a:tc>
                  <a:txBody>
                    <a:bodyPr/>
                    <a:lstStyle/>
                    <a:p>
                      <a:r>
                        <a:rPr lang="es-ES" dirty="0" smtClean="0"/>
                        <a:t>+60</a:t>
                      </a:r>
                      <a:endParaRPr lang="pt-BR" dirty="0"/>
                    </a:p>
                  </a:txBody>
                  <a:tcPr marL="87630" marR="87630"/>
                </a:tc>
                <a:tc>
                  <a:txBody>
                    <a:bodyPr/>
                    <a:lstStyle/>
                    <a:p>
                      <a:r>
                        <a:rPr lang="es-ES" dirty="0" smtClean="0"/>
                        <a:t>130</a:t>
                      </a:r>
                      <a:endParaRPr lang="pt-BR" dirty="0"/>
                    </a:p>
                  </a:txBody>
                  <a:tcPr marL="87630" marR="87630"/>
                </a:tc>
                <a:tc>
                  <a:txBody>
                    <a:bodyPr/>
                    <a:lstStyle/>
                    <a:p>
                      <a:r>
                        <a:rPr lang="es-ES" dirty="0" smtClean="0"/>
                        <a:t>133</a:t>
                      </a:r>
                      <a:endParaRPr lang="pt-BR" dirty="0"/>
                    </a:p>
                  </a:txBody>
                  <a:tcPr marL="87630" marR="87630"/>
                </a:tc>
              </a:tr>
              <a:tr h="370840">
                <a:tc>
                  <a:txBody>
                    <a:bodyPr/>
                    <a:lstStyle/>
                    <a:p>
                      <a:r>
                        <a:rPr lang="es-ES" dirty="0" smtClean="0"/>
                        <a:t>total</a:t>
                      </a:r>
                      <a:endParaRPr lang="pt-BR" dirty="0"/>
                    </a:p>
                  </a:txBody>
                  <a:tcPr marL="87630" marR="87630"/>
                </a:tc>
                <a:tc>
                  <a:txBody>
                    <a:bodyPr/>
                    <a:lstStyle/>
                    <a:p>
                      <a:r>
                        <a:rPr lang="es-ES" dirty="0" smtClean="0"/>
                        <a:t>1250</a:t>
                      </a:r>
                      <a:endParaRPr lang="pt-BR" dirty="0"/>
                    </a:p>
                  </a:txBody>
                  <a:tcPr marL="87630" marR="87630"/>
                </a:tc>
                <a:tc>
                  <a:txBody>
                    <a:bodyPr/>
                    <a:lstStyle/>
                    <a:p>
                      <a:r>
                        <a:rPr lang="es-ES" dirty="0" smtClean="0"/>
                        <a:t>1300</a:t>
                      </a:r>
                      <a:endParaRPr lang="pt-BR" dirty="0"/>
                    </a:p>
                  </a:txBody>
                  <a:tcPr marL="87630" marR="8763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fontScale="90000"/>
          </a:bodyPr>
          <a:lstStyle/>
          <a:p>
            <a:r>
              <a:rPr lang="pt-BR" sz="6600" dirty="0" smtClean="0">
                <a:latin typeface="Brush Script MT" pitchFamily="66" charset="0"/>
              </a:rPr>
              <a:t>Análise Estratégica</a:t>
            </a:r>
            <a:br>
              <a:rPr lang="pt-BR" sz="6600" dirty="0" smtClean="0">
                <a:latin typeface="Brush Script MT" pitchFamily="66" charset="0"/>
              </a:rPr>
            </a:br>
            <a:r>
              <a:rPr lang="pt-BR" sz="6600" dirty="0" smtClean="0">
                <a:latin typeface="Brush Script MT" pitchFamily="66" charset="0"/>
              </a:rPr>
              <a:t>Foco Hipertensão e Diabetes</a:t>
            </a:r>
            <a:endParaRPr lang="pt-BR" sz="6600" dirty="0">
              <a:latin typeface="Brush Script MT" pitchFamily="66" charset="0"/>
            </a:endParaRPr>
          </a:p>
        </p:txBody>
      </p:sp>
      <p:sp>
        <p:nvSpPr>
          <p:cNvPr id="3" name="Espaço Reservado para Conteúdo 2"/>
          <p:cNvSpPr>
            <a:spLocks noGrp="1"/>
          </p:cNvSpPr>
          <p:nvPr>
            <p:ph idx="1"/>
          </p:nvPr>
        </p:nvSpPr>
        <p:spPr>
          <a:xfrm>
            <a:off x="611560" y="2029990"/>
            <a:ext cx="7886700" cy="4351338"/>
          </a:xfrm>
        </p:spPr>
        <p:txBody>
          <a:bodyPr>
            <a:normAutofit fontScale="47500" lnSpcReduction="20000"/>
          </a:bodyPr>
          <a:lstStyle/>
          <a:p>
            <a:pPr>
              <a:buNone/>
            </a:pPr>
            <a:r>
              <a:rPr lang="pt-BR" sz="4100" dirty="0" smtClean="0">
                <a:latin typeface="Arial" panose="020B0604020202020204" pitchFamily="34" charset="0"/>
                <a:cs typeface="Arial" panose="020B0604020202020204" pitchFamily="34" charset="0"/>
              </a:rPr>
              <a:t>  Justificativa</a:t>
            </a:r>
          </a:p>
          <a:p>
            <a:pPr>
              <a:buNone/>
            </a:pPr>
            <a:r>
              <a:rPr lang="pt-BR" sz="4100" dirty="0" smtClean="0">
                <a:latin typeface="Arial" panose="020B0604020202020204" pitchFamily="34" charset="0"/>
                <a:cs typeface="Arial" panose="020B0604020202020204" pitchFamily="34" charset="0"/>
              </a:rPr>
              <a:t>  </a:t>
            </a:r>
          </a:p>
          <a:p>
            <a:pPr algn="just">
              <a:buNone/>
            </a:pPr>
            <a:r>
              <a:rPr lang="pt-BR" sz="4100" dirty="0">
                <a:latin typeface="Arial" panose="020B0604020202020204" pitchFamily="34" charset="0"/>
                <a:cs typeface="Arial" panose="020B0604020202020204" pitchFamily="34" charset="0"/>
              </a:rPr>
              <a:t>	</a:t>
            </a:r>
            <a:r>
              <a:rPr lang="pt-BR" sz="4100" dirty="0" smtClean="0">
                <a:latin typeface="Arial" panose="020B0604020202020204" pitchFamily="34" charset="0"/>
                <a:cs typeface="Arial" panose="020B0604020202020204" pitchFamily="34" charset="0"/>
              </a:rPr>
              <a:t>Nos últimos anos, na presença de Diabetes Mellitus e Hipertensão Arterial é observada com frequência cada vez maior, sobretudo na sociedade moderna, onde o estilo de vida, caracterizado por uma dieta demasiado rica em gorduras e açucares e por um hábito generalizado de estilo sedentário, favorecendo estas doenças que, constituem fatores para a principal causa de morbimortalidade na população brasileira, representando dois dos principais fatores de risco das doenças coronárias, que podem levar a invalidez parcial ou total do indivíduo, com graves repercussões para o paciente e sua família. (BRASIL, 2013).nossa </a:t>
            </a:r>
            <a:r>
              <a:rPr lang="pt-BR" sz="4100" dirty="0">
                <a:latin typeface="Arial" panose="020B0604020202020204" pitchFamily="34" charset="0"/>
                <a:cs typeface="Arial" panose="020B0604020202020204" pitchFamily="34" charset="0"/>
              </a:rPr>
              <a:t>cobertura era de 58% para hipertensão e 54% para diabetes. inferiores à média nacional. Além disso, não existem ações sistematizadas, como acolhimento aberto à toda a população alvo, ações agendadas em dias específicos </a:t>
            </a:r>
            <a:r>
              <a:rPr lang="pt-BR" sz="4100">
                <a:latin typeface="Arial" panose="020B0604020202020204" pitchFamily="34" charset="0"/>
                <a:cs typeface="Arial" panose="020B0604020202020204" pitchFamily="34" charset="0"/>
              </a:rPr>
              <a:t>da </a:t>
            </a:r>
            <a:r>
              <a:rPr lang="pt-BR" sz="4100" smtClean="0">
                <a:latin typeface="Arial" panose="020B0604020202020204" pitchFamily="34" charset="0"/>
                <a:cs typeface="Arial" panose="020B0604020202020204" pitchFamily="34" charset="0"/>
              </a:rPr>
              <a:t>semana </a:t>
            </a:r>
            <a:r>
              <a:rPr lang="pt-BR" sz="4100" dirty="0" smtClean="0">
                <a:latin typeface="Arial" panose="020B0604020202020204" pitchFamily="34" charset="0"/>
                <a:cs typeface="Arial" panose="020B0604020202020204" pitchFamily="34" charset="0"/>
              </a:rPr>
              <a:t>. </a:t>
            </a:r>
          </a:p>
          <a:p>
            <a:pPr>
              <a:buNone/>
            </a:pPr>
            <a:endParaRPr lang="pt-BR" dirty="0" smtClean="0"/>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es-ES" sz="6600" dirty="0" smtClean="0">
                <a:latin typeface="Brush Script MT" pitchFamily="66" charset="0"/>
              </a:rPr>
              <a:t>Objetivos</a:t>
            </a:r>
            <a:endParaRPr lang="pt-BR" sz="6600" dirty="0">
              <a:latin typeface="Brush Script MT" pitchFamily="66" charset="0"/>
            </a:endParaRPr>
          </a:p>
        </p:txBody>
      </p:sp>
      <p:sp>
        <p:nvSpPr>
          <p:cNvPr id="3" name="Espaço Reservado para Conteúdo 2"/>
          <p:cNvSpPr>
            <a:spLocks noGrp="1"/>
          </p:cNvSpPr>
          <p:nvPr>
            <p:ph idx="1"/>
          </p:nvPr>
        </p:nvSpPr>
        <p:spPr>
          <a:xfrm>
            <a:off x="251520" y="1412776"/>
            <a:ext cx="8263830" cy="5256584"/>
          </a:xfrm>
        </p:spPr>
        <p:txBody>
          <a:bodyPr>
            <a:normAutofit fontScale="32500" lnSpcReduction="20000"/>
          </a:bodyPr>
          <a:lstStyle/>
          <a:p>
            <a:pPr algn="just">
              <a:buNone/>
            </a:pPr>
            <a:r>
              <a:rPr lang="pt-BR" sz="6000" b="1" dirty="0" smtClean="0">
                <a:latin typeface="Arial" panose="020B0604020202020204" pitchFamily="34" charset="0"/>
                <a:cs typeface="Arial" panose="020B0604020202020204" pitchFamily="34" charset="0"/>
              </a:rPr>
              <a:t>Objetivo geral </a:t>
            </a:r>
          </a:p>
          <a:p>
            <a:pPr algn="just">
              <a:buNone/>
            </a:pPr>
            <a:r>
              <a:rPr lang="pt-BR" sz="6000" dirty="0" smtClean="0">
                <a:latin typeface="Arial" panose="020B0604020202020204" pitchFamily="34" charset="0"/>
                <a:cs typeface="Arial" panose="020B0604020202020204" pitchFamily="34" charset="0"/>
              </a:rPr>
              <a:t>Melhorar da Atenção à Saúde das pessoas com Hipertensão e/ou Diabetes na Unidade Básica de Saúde </a:t>
            </a:r>
            <a:r>
              <a:rPr lang="pt-BR" sz="6000" dirty="0" err="1" smtClean="0">
                <a:latin typeface="Arial" panose="020B0604020202020204" pitchFamily="34" charset="0"/>
                <a:cs typeface="Arial" panose="020B0604020202020204" pitchFamily="34" charset="0"/>
              </a:rPr>
              <a:t>Caibaté</a:t>
            </a:r>
            <a:r>
              <a:rPr lang="pt-BR" sz="6000" dirty="0" smtClean="0">
                <a:latin typeface="Arial" panose="020B0604020202020204" pitchFamily="34" charset="0"/>
                <a:cs typeface="Arial" panose="020B0604020202020204" pitchFamily="34" charset="0"/>
              </a:rPr>
              <a:t> 1, </a:t>
            </a:r>
            <a:r>
              <a:rPr lang="pt-BR" sz="6000" dirty="0" err="1" smtClean="0">
                <a:latin typeface="Arial" panose="020B0604020202020204" pitchFamily="34" charset="0"/>
                <a:cs typeface="Arial" panose="020B0604020202020204" pitchFamily="34" charset="0"/>
              </a:rPr>
              <a:t>Caibaté</a:t>
            </a:r>
            <a:r>
              <a:rPr lang="pt-BR" sz="6000" dirty="0" smtClean="0">
                <a:latin typeface="Arial" panose="020B0604020202020204" pitchFamily="34" charset="0"/>
                <a:cs typeface="Arial" panose="020B0604020202020204" pitchFamily="34" charset="0"/>
              </a:rPr>
              <a:t>/RS.</a:t>
            </a:r>
          </a:p>
          <a:p>
            <a:pPr algn="just">
              <a:buNone/>
            </a:pPr>
            <a:endParaRPr lang="pt-BR" sz="6000" dirty="0">
              <a:latin typeface="Arial" panose="020B0604020202020204" pitchFamily="34" charset="0"/>
              <a:cs typeface="Arial" panose="020B0604020202020204" pitchFamily="34" charset="0"/>
            </a:endParaRPr>
          </a:p>
          <a:p>
            <a:pPr algn="just">
              <a:buNone/>
            </a:pPr>
            <a:r>
              <a:rPr lang="pt-BR" sz="6000" b="1" dirty="0" smtClean="0">
                <a:latin typeface="Arial" panose="020B0604020202020204" pitchFamily="34" charset="0"/>
                <a:cs typeface="Arial" panose="020B0604020202020204" pitchFamily="34" charset="0"/>
              </a:rPr>
              <a:t>Objetivos específicos </a:t>
            </a:r>
          </a:p>
          <a:p>
            <a:pPr algn="just"/>
            <a:r>
              <a:rPr lang="pt-BR" sz="6000" dirty="0" smtClean="0">
                <a:latin typeface="Arial" panose="020B0604020202020204" pitchFamily="34" charset="0"/>
                <a:cs typeface="Arial" panose="020B0604020202020204" pitchFamily="34" charset="0"/>
              </a:rPr>
              <a:t>Ampliar a cobertura dos Hipertensos e Diabéticos na Unidade básica de saúde</a:t>
            </a:r>
          </a:p>
          <a:p>
            <a:pPr algn="just"/>
            <a:r>
              <a:rPr lang="pt-BR" sz="6000" dirty="0" smtClean="0">
                <a:latin typeface="Arial" panose="020B0604020202020204" pitchFamily="34" charset="0"/>
                <a:cs typeface="Arial" panose="020B0604020202020204" pitchFamily="34" charset="0"/>
              </a:rPr>
              <a:t> Melhorar a qualidade da atenção a hipertensos e diabéticos</a:t>
            </a:r>
            <a:endParaRPr lang="pt-BR" sz="6000" dirty="0">
              <a:latin typeface="Arial" panose="020B0604020202020204" pitchFamily="34" charset="0"/>
              <a:cs typeface="Arial" panose="020B0604020202020204" pitchFamily="34" charset="0"/>
            </a:endParaRPr>
          </a:p>
          <a:p>
            <a:pPr algn="just"/>
            <a:r>
              <a:rPr lang="pt-BR" sz="6000" dirty="0" smtClean="0">
                <a:latin typeface="Arial" panose="020B0604020202020204" pitchFamily="34" charset="0"/>
                <a:cs typeface="Arial" panose="020B0604020202020204" pitchFamily="34" charset="0"/>
              </a:rPr>
              <a:t>Melhorar a adesão do atendimento aos Hipertensos e Diabéticos na Unidade Básica de Saúde. </a:t>
            </a:r>
          </a:p>
          <a:p>
            <a:pPr algn="just"/>
            <a:r>
              <a:rPr lang="pt-BR" sz="6000" dirty="0" smtClean="0">
                <a:latin typeface="Arial" panose="020B0604020202020204" pitchFamily="34" charset="0"/>
                <a:cs typeface="Arial" panose="020B0604020202020204" pitchFamily="34" charset="0"/>
              </a:rPr>
              <a:t>Melhorar o registro das informações direcionado dos Hipertensos e Diabéticos na Unidade Básica de saúde.</a:t>
            </a:r>
          </a:p>
          <a:p>
            <a:pPr algn="just"/>
            <a:r>
              <a:rPr lang="pt-BR" sz="6000" dirty="0" smtClean="0">
                <a:latin typeface="Arial" panose="020B0604020202020204" pitchFamily="34" charset="0"/>
                <a:cs typeface="Arial" panose="020B0604020202020204" pitchFamily="34" charset="0"/>
              </a:rPr>
              <a:t>Mapear os Hipertensos e Diabéticos de risco para doença cardiovascular na Unidade Básica de Saúde.</a:t>
            </a:r>
          </a:p>
          <a:p>
            <a:pPr algn="just"/>
            <a:r>
              <a:rPr lang="pt-BR" sz="6000" dirty="0" smtClean="0">
                <a:latin typeface="Arial" panose="020B0604020202020204" pitchFamily="34" charset="0"/>
                <a:cs typeface="Arial" panose="020B0604020202020204" pitchFamily="34" charset="0"/>
              </a:rPr>
              <a:t>Realizar ações de promoção da saúde voltada aos Hipertensos e Diabéticos na Unidade Básica de saúde</a:t>
            </a:r>
          </a:p>
          <a:p>
            <a:pPr>
              <a:buNone/>
            </a:pPr>
            <a:endParaRPr lang="pt-BR" sz="2800"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es-ES" sz="6600" smtClean="0">
                <a:latin typeface="Brush Script MT" pitchFamily="66" charset="0"/>
              </a:rPr>
              <a:t>Metodologia</a:t>
            </a:r>
            <a:endParaRPr lang="pt-BR" sz="6600" dirty="0">
              <a:latin typeface="Brush Script MT" pitchFamily="66" charset="0"/>
            </a:endParaRPr>
          </a:p>
        </p:txBody>
      </p:sp>
      <p:sp>
        <p:nvSpPr>
          <p:cNvPr id="3" name="Espaço Reservado para Conteúdo 2"/>
          <p:cNvSpPr>
            <a:spLocks noGrp="1"/>
          </p:cNvSpPr>
          <p:nvPr>
            <p:ph idx="1"/>
          </p:nvPr>
        </p:nvSpPr>
        <p:spPr>
          <a:xfrm>
            <a:off x="251520" y="1484784"/>
            <a:ext cx="8263830" cy="4692179"/>
          </a:xfrm>
        </p:spPr>
        <p:txBody>
          <a:bodyPr>
            <a:normAutofit lnSpcReduction="10000"/>
          </a:bodyPr>
          <a:lstStyle/>
          <a:p>
            <a:pPr algn="just"/>
            <a:r>
              <a:rPr lang="pt-BR" sz="2400" dirty="0" smtClean="0">
                <a:latin typeface="Arial" panose="020B0604020202020204" pitchFamily="34" charset="0"/>
                <a:cs typeface="Arial" panose="020B0604020202020204" pitchFamily="34" charset="0"/>
              </a:rPr>
              <a:t>Público-Alvo:</a:t>
            </a:r>
          </a:p>
          <a:p>
            <a:pPr marL="0" indent="0" algn="just">
              <a:buNone/>
            </a:pPr>
            <a:r>
              <a:rPr lang="pt-BR" sz="2400" dirty="0" smtClean="0">
                <a:latin typeface="Arial" panose="020B0604020202020204" pitchFamily="34" charset="0"/>
                <a:cs typeface="Arial" panose="020B0604020202020204" pitchFamily="34" charset="0"/>
              </a:rPr>
              <a:t>570 pessoas com hipertensão e 173 pessoas com diabetes, com idade igual ou superior a 20 anos. </a:t>
            </a:r>
          </a:p>
          <a:p>
            <a:pPr marL="0" indent="0" algn="just">
              <a:buNone/>
            </a:pPr>
            <a:endParaRPr lang="pt-BR" sz="2400" dirty="0">
              <a:latin typeface="Arial" panose="020B0604020202020204" pitchFamily="34" charset="0"/>
              <a:cs typeface="Arial" panose="020B0604020202020204" pitchFamily="34" charset="0"/>
            </a:endParaRPr>
          </a:p>
          <a:p>
            <a:pPr marL="0" indent="0" algn="just">
              <a:buNone/>
            </a:pPr>
            <a:r>
              <a:rPr lang="pt-BR" sz="2400" dirty="0" smtClean="0">
                <a:latin typeface="Arial" panose="020B0604020202020204" pitchFamily="34" charset="0"/>
                <a:cs typeface="Arial" panose="020B0604020202020204" pitchFamily="34" charset="0"/>
              </a:rPr>
              <a:t>Logística:</a:t>
            </a:r>
          </a:p>
          <a:p>
            <a:pPr algn="just"/>
            <a:r>
              <a:rPr lang="pt-BR" sz="2400" dirty="0" smtClean="0">
                <a:latin typeface="Arial" panose="020B0604020202020204" pitchFamily="34" charset="0"/>
                <a:cs typeface="Arial" panose="020B0604020202020204" pitchFamily="34" charset="0"/>
              </a:rPr>
              <a:t>Protocolos/cadernos de Atenção Básica do Ministério da Saúde Nº 36 (Estratégias para o cuidado da pessoa com doença crônica: diabetes mellitus, 2013) e Nº 37 (Estratégias para o cuidado da pessoa com doença crônica: hipertensão arterial sistêmica, 2013).</a:t>
            </a:r>
          </a:p>
          <a:p>
            <a:pPr algn="just"/>
            <a:r>
              <a:rPr lang="pt-BR" sz="2400" dirty="0" smtClean="0">
                <a:latin typeface="Arial" panose="020B0604020202020204" pitchFamily="34" charset="0"/>
                <a:cs typeface="Arial" panose="020B0604020202020204" pitchFamily="34" charset="0"/>
              </a:rPr>
              <a:t>Ficha-espelho disponibilizada pelo curso de especialização.</a:t>
            </a:r>
          </a:p>
          <a:p>
            <a:pPr algn="just"/>
            <a:r>
              <a:rPr lang="pt-BR" sz="2400" dirty="0" smtClean="0">
                <a:latin typeface="Arial" panose="020B0604020202020204" pitchFamily="34" charset="0"/>
                <a:cs typeface="Arial" panose="020B0604020202020204" pitchFamily="34" charset="0"/>
              </a:rPr>
              <a:t>Planilha coleta de dados.</a:t>
            </a:r>
          </a:p>
          <a:p>
            <a:pPr algn="just"/>
            <a:endParaRPr lang="pt-BR" sz="2400" dirty="0" smtClean="0">
              <a:latin typeface="Arabic Typesetting" pitchFamily="66" charset="-78"/>
              <a:cs typeface="Arabic Typesetting" pitchFamily="66" charset="-78"/>
            </a:endParaRPr>
          </a:p>
          <a:p>
            <a:pPr marL="0" indent="0" algn="just">
              <a:buNone/>
            </a:pPr>
            <a:endParaRPr lang="pt-BR" sz="24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628650" y="491616"/>
            <a:ext cx="7886700" cy="1325563"/>
          </a:xfrm>
        </p:spPr>
        <p:txBody>
          <a:bodyPr>
            <a:normAutofit fontScale="90000"/>
          </a:bodyPr>
          <a:lstStyle/>
          <a:p>
            <a:pPr algn="just"/>
            <a:r>
              <a:rPr lang="es-ES" sz="4400" dirty="0" smtClean="0">
                <a:latin typeface="Brush Script MT" pitchFamily="66" charset="0"/>
              </a:rPr>
              <a:t>Resultados</a:t>
            </a:r>
            <a:r>
              <a:rPr lang="es-ES" dirty="0" smtClean="0">
                <a:latin typeface="Brush Script MT" pitchFamily="66" charset="0"/>
              </a:rPr>
              <a:t/>
            </a:r>
            <a:br>
              <a:rPr lang="es-ES" dirty="0" smtClean="0">
                <a:latin typeface="Brush Script MT" pitchFamily="66" charset="0"/>
              </a:rPr>
            </a:br>
            <a:r>
              <a:rPr lang="pt-BR" sz="2200" dirty="0" smtClean="0"/>
              <a:t>Objetivo 1. Ampliar a cobertura a hipertensos e/ou diabéticos </a:t>
            </a:r>
            <a:br>
              <a:rPr lang="pt-BR" sz="2200" dirty="0" smtClean="0"/>
            </a:br>
            <a:r>
              <a:rPr lang="pt-BR" sz="2200" dirty="0" smtClean="0"/>
              <a:t>Meta: 1.1 Cadastrar 100 % dos hipertensos da área de abrangência no Programa de Atenção à Hipertensão Arterial e à Diabetes Mellitus da unidade de saúde. Mellitus da unidade de saúde.</a:t>
            </a:r>
            <a:r>
              <a:rPr lang="es-ES" dirty="0" smtClean="0">
                <a:latin typeface="Brush Script MT" pitchFamily="66" charset="0"/>
              </a:rPr>
              <a:t/>
            </a:r>
            <a:br>
              <a:rPr lang="es-ES" dirty="0" smtClean="0">
                <a:latin typeface="Brush Script MT" pitchFamily="66" charset="0"/>
              </a:rPr>
            </a:br>
            <a:r>
              <a:rPr lang="pt-BR" sz="1800" dirty="0" smtClean="0"/>
              <a:t/>
            </a:r>
            <a:br>
              <a:rPr lang="pt-BR" sz="1800" dirty="0" smtClean="0"/>
            </a:br>
            <a:endParaRPr lang="pt-BR" sz="1800" dirty="0">
              <a:latin typeface="Brush Script MT" pitchFamily="66" charset="0"/>
            </a:endParaRPr>
          </a:p>
        </p:txBody>
      </p:sp>
      <p:graphicFrame>
        <p:nvGraphicFramePr>
          <p:cNvPr id="7" name="Espaço Reservado para Conteúdo 6"/>
          <p:cNvGraphicFramePr>
            <a:graphicFrameLocks noGrp="1"/>
          </p:cNvGraphicFramePr>
          <p:nvPr>
            <p:ph idx="1"/>
            <p:extLst>
              <p:ext uri="{D42A27DB-BD31-4B8C-83A1-F6EECF244321}">
                <p14:modId xmlns:p14="http://schemas.microsoft.com/office/powerpoint/2010/main" val="35258260"/>
              </p:ext>
            </p:extLst>
          </p:nvPr>
        </p:nvGraphicFramePr>
        <p:xfrm>
          <a:off x="628650" y="2015915"/>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644762" y="6367253"/>
            <a:ext cx="7905153" cy="369332"/>
          </a:xfrm>
          <a:prstGeom prst="rect">
            <a:avLst/>
          </a:prstGeom>
        </p:spPr>
        <p:txBody>
          <a:bodyPr wrap="square">
            <a:spAutoFit/>
          </a:bodyPr>
          <a:lstStyle/>
          <a:p>
            <a:r>
              <a:rPr lang="pt-BR" dirty="0"/>
              <a:t>Figura 1: Cobertura do programa de atenção ao hipertenso na unidade de saúde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fondo azul.jpg"/>
          <p:cNvPicPr>
            <a:picLocks noChangeAspect="1"/>
          </p:cNvPicPr>
          <p:nvPr/>
        </p:nvPicPr>
        <p:blipFill>
          <a:blip r:embed="rId2" cstate="print"/>
          <a:stretch>
            <a:fillRect/>
          </a:stretch>
        </p:blipFill>
        <p:spPr>
          <a:xfrm>
            <a:off x="0" y="0"/>
            <a:ext cx="9144000" cy="6858000"/>
          </a:xfrm>
          <a:prstGeom prst="rect">
            <a:avLst/>
          </a:prstGeom>
        </p:spPr>
      </p:pic>
      <p:sp>
        <p:nvSpPr>
          <p:cNvPr id="2" name="Título 1"/>
          <p:cNvSpPr>
            <a:spLocks noGrp="1"/>
          </p:cNvSpPr>
          <p:nvPr>
            <p:ph type="title"/>
          </p:nvPr>
        </p:nvSpPr>
        <p:spPr>
          <a:xfrm>
            <a:off x="683568" y="5445224"/>
            <a:ext cx="7886700" cy="1325563"/>
          </a:xfrm>
        </p:spPr>
        <p:txBody>
          <a:bodyPr>
            <a:normAutofit/>
          </a:bodyPr>
          <a:lstStyle/>
          <a:p>
            <a:r>
              <a:rPr lang="pt-BR" sz="1800" dirty="0">
                <a:latin typeface="+mn-lt"/>
                <a:ea typeface="+mn-ea"/>
                <a:cs typeface="+mn-cs"/>
              </a:rPr>
              <a:t>Figura 2: Cobertura do programa de atenção ao diabético na unidade de saúde</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981056851"/>
              </p:ext>
            </p:extLst>
          </p:nvPr>
        </p:nvGraphicFramePr>
        <p:xfrm>
          <a:off x="601623" y="1412776"/>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etângulo 2"/>
          <p:cNvSpPr/>
          <p:nvPr/>
        </p:nvSpPr>
        <p:spPr>
          <a:xfrm>
            <a:off x="574596" y="332571"/>
            <a:ext cx="7913727" cy="646331"/>
          </a:xfrm>
          <a:prstGeom prst="rect">
            <a:avLst/>
          </a:prstGeom>
        </p:spPr>
        <p:txBody>
          <a:bodyPr wrap="square">
            <a:spAutoFit/>
          </a:bodyPr>
          <a:lstStyle/>
          <a:p>
            <a:r>
              <a:rPr lang="pt-BR" dirty="0" smtClean="0"/>
              <a:t>Meta 1.2 </a:t>
            </a:r>
            <a:r>
              <a:rPr lang="pt-BR" dirty="0"/>
              <a:t>Cadastrar 100 % dos diabéticos da área de abrangência no Programa de Atenção à Hipertensão Arterial e à Diabetes </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TotalTime>
  <Words>1396</Words>
  <Application>Microsoft Office PowerPoint</Application>
  <PresentationFormat>Apresentação na tela (4:3)</PresentationFormat>
  <Paragraphs>126</Paragraphs>
  <Slides>21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21</vt:i4>
      </vt:variant>
    </vt:vector>
  </HeadingPairs>
  <TitlesOfParts>
    <vt:vector size="27" baseType="lpstr">
      <vt:lpstr>Arabic Typesetting</vt:lpstr>
      <vt:lpstr>Arial</vt:lpstr>
      <vt:lpstr>Brush Script MT</vt:lpstr>
      <vt:lpstr>Calibri</vt:lpstr>
      <vt:lpstr>Calibri Light</vt:lpstr>
      <vt:lpstr>Tema do Office</vt:lpstr>
      <vt:lpstr>UNIVERSIDADE ABERTA DO SUS UNIVERSIDADE FEDERAL DE PELOTAS Especialização em Saúde da Família Modalidade a Distância Turma nº 8 </vt:lpstr>
      <vt:lpstr>Introdução </vt:lpstr>
      <vt:lpstr>Introdução </vt:lpstr>
      <vt:lpstr>Temos uma população adscrito de 2550 destas 1250 são de sexo masculino e 1300 do sexo feminino com uma variedade de idade de: </vt:lpstr>
      <vt:lpstr>Análise Estratégica Foco Hipertensão e Diabetes</vt:lpstr>
      <vt:lpstr>Objetivos</vt:lpstr>
      <vt:lpstr>Metodologia</vt:lpstr>
      <vt:lpstr>Resultados Objetivo 1. Ampliar a cobertura a hipertensos e/ou diabéticos  Meta: 1.1 Cadastrar 100 % dos hipertensos da área de abrangência no Programa de Atenção à Hipertensão Arterial e à Diabetes Mellitus da unidade de saúde. Mellitus da unidade de saúde.  </vt:lpstr>
      <vt:lpstr>Figura 2: Cobertura do programa de atenção ao diabético na unidade de saúde</vt:lpstr>
      <vt:lpstr>Objetivo 2. Melhorar a qualidade da atenção a hipertensos e diabéticos </vt:lpstr>
      <vt:lpstr>Figura 3: Proporção de hipertensos com avaliação da necessidade de atendimento odontológico</vt:lpstr>
      <vt:lpstr>Figura 4: Proporção de diabéticos com avaliação da necessidade de atendimento odontológico</vt:lpstr>
      <vt:lpstr>Figura 5: Proporção de hipertensos faltosos às consultas com busca ativa </vt:lpstr>
      <vt:lpstr>Figura 6: Proporção de diabéticos faltosos às consultas com busca ativa</vt:lpstr>
      <vt:lpstr>Objetivo 4: Melhorar o registro das informações direcionado dos Hipertensos e Diabéticos na Unidade Básica de saúde. </vt:lpstr>
      <vt:lpstr>Objetivo 5: Mapear os Hipertensos e Diabéticos de risco para doença cardiovascular na Unidade Básica de Saúde.</vt:lpstr>
      <vt:lpstr>Objetivo 6: Realizar ações de promoção da saúde voltada aos Hipertensos e Diabéticos na Unidade Básica de saúde. </vt:lpstr>
      <vt:lpstr>Discussão</vt:lpstr>
      <vt:lpstr>Reflexão crítica sobre o processo pessoal de aprendizagem </vt:lpstr>
      <vt:lpstr>Referências </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Martha Leticia</dc:creator>
  <cp:lastModifiedBy>User</cp:lastModifiedBy>
  <cp:revision>42</cp:revision>
  <dcterms:created xsi:type="dcterms:W3CDTF">2015-08-12T00:59:24Z</dcterms:created>
  <dcterms:modified xsi:type="dcterms:W3CDTF">2015-08-14T00:45:15Z</dcterms:modified>
</cp:coreProperties>
</file>