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77" r:id="rId3"/>
    <p:sldId id="257" r:id="rId4"/>
    <p:sldId id="266" r:id="rId5"/>
    <p:sldId id="278" r:id="rId6"/>
    <p:sldId id="258" r:id="rId7"/>
    <p:sldId id="269" r:id="rId8"/>
    <p:sldId id="281" r:id="rId9"/>
    <p:sldId id="280" r:id="rId10"/>
    <p:sldId id="279" r:id="rId11"/>
    <p:sldId id="270" r:id="rId12"/>
    <p:sldId id="295" r:id="rId13"/>
    <p:sldId id="292" r:id="rId14"/>
    <p:sldId id="291" r:id="rId15"/>
    <p:sldId id="294" r:id="rId16"/>
    <p:sldId id="293" r:id="rId17"/>
    <p:sldId id="271" r:id="rId18"/>
    <p:sldId id="272" r:id="rId19"/>
    <p:sldId id="284" r:id="rId20"/>
    <p:sldId id="285" r:id="rId21"/>
    <p:sldId id="274" r:id="rId22"/>
    <p:sldId id="287" r:id="rId23"/>
    <p:sldId id="286" r:id="rId24"/>
    <p:sldId id="273" r:id="rId25"/>
    <p:sldId id="275" r:id="rId26"/>
    <p:sldId id="288" r:id="rId27"/>
    <p:sldId id="289" r:id="rId28"/>
    <p:sldId id="290" r:id="rId29"/>
    <p:sldId id="276" r:id="rId30"/>
    <p:sldId id="283" r:id="rId31"/>
    <p:sldId id="282" r:id="rId32"/>
    <p:sldId id="267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planilha%20de%20coleta%20de%20dados%20final%20prenatal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Planilha%20de%20coleta%20de%20dados%20final%20saud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planilha%20de%20coleta%20de%20dados%20final%20prenat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planilha%20de%20coleta%20de%20dados%20final%20prenat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Planilha%20de%20coleta%20de%20dados%20final%20puerperio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Planilha%20de%20coleta%20de%20dados%20final%20puerperio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Planilha%20de%20coleta%20de%20dados%20final%20puerperio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planilha%20de%20coleta%20de%20dados%20final%20prenat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planilha%20de%20coleta%20de%20dados%20final%20prenata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Planilha%20de%20coleta%20de%20dados%20final%20saud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0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0.57142857142857251</c:v>
                </c:pt>
                <c:pt idx="1">
                  <c:v>0.71428571428571463</c:v>
                </c:pt>
                <c:pt idx="2">
                  <c:v>0.71428571428571463</c:v>
                </c:pt>
                <c:pt idx="3">
                  <c:v>0</c:v>
                </c:pt>
              </c:numCache>
            </c:numRef>
          </c:val>
        </c:ser>
        <c:dLbls/>
        <c:axId val="111483520"/>
        <c:axId val="47375104"/>
      </c:barChart>
      <c:catAx>
        <c:axId val="1114835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375104"/>
        <c:crosses val="autoZero"/>
        <c:auto val="1"/>
        <c:lblAlgn val="ctr"/>
        <c:lblOffset val="100"/>
      </c:catAx>
      <c:valAx>
        <c:axId val="4737510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14835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Indicadores!$C$28</c:f>
              <c:strCache>
                <c:ptCount val="1"/>
                <c:pt idx="0">
                  <c:v>Proporção de busca ativa realizada às gestantes que não realizaram a primeira consulta odontológica programática.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Indicadores!$D$27:$F$27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Indicadores!$D$28:$F$28</c:f>
              <c:numCache>
                <c:formatCode>0.0%</c:formatCode>
                <c:ptCount val="3"/>
                <c:pt idx="0">
                  <c:v>0.5</c:v>
                </c:pt>
                <c:pt idx="1">
                  <c:v>0.71428571428571463</c:v>
                </c:pt>
                <c:pt idx="2">
                  <c:v>0.55555555555555569</c:v>
                </c:pt>
              </c:numCache>
            </c:numRef>
          </c:val>
        </c:ser>
        <c:dLbls/>
        <c:axId val="47810048"/>
        <c:axId val="47811584"/>
      </c:barChart>
      <c:catAx>
        <c:axId val="478100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811584"/>
        <c:crosses val="autoZero"/>
        <c:auto val="1"/>
        <c:lblAlgn val="ctr"/>
        <c:lblOffset val="100"/>
      </c:catAx>
      <c:valAx>
        <c:axId val="4781158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8100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>
        <c:manualLayout>
          <c:xMode val="edge"/>
          <c:yMode val="edge"/>
          <c:x val="0.10245439590893289"/>
          <c:y val="3.8012489818083084E-2"/>
        </c:manualLayout>
      </c:layout>
      <c:spPr>
        <a:noFill/>
        <a:ln w="25400">
          <a:noFill/>
        </a:ln>
      </c:spPr>
      <c:txPr>
        <a:bodyPr/>
        <a:lstStyle/>
        <a:p>
          <a:pPr algn="ctr" rtl="0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0.75000000000000089</c:v>
                </c:pt>
                <c:pt idx="1">
                  <c:v>0.8</c:v>
                </c:pt>
                <c:pt idx="2">
                  <c:v>0.75000000000000089</c:v>
                </c:pt>
                <c:pt idx="3">
                  <c:v>0</c:v>
                </c:pt>
              </c:numCache>
            </c:numRef>
          </c:val>
        </c:ser>
        <c:dLbls/>
        <c:axId val="47522560"/>
        <c:axId val="47524096"/>
      </c:barChart>
      <c:catAx>
        <c:axId val="475225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524096"/>
        <c:crosses val="autoZero"/>
        <c:auto val="1"/>
        <c:lblAlgn val="ctr"/>
        <c:lblOffset val="100"/>
      </c:catAx>
      <c:valAx>
        <c:axId val="4752409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5225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 algn="ctr" rtl="0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Indicadores!$D$21:$G$21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Indicadores!$D$22:$G$22</c:f>
              <c:numCache>
                <c:formatCode>0.0%</c:formatCode>
                <c:ptCount val="4"/>
                <c:pt idx="0">
                  <c:v>0.37500000000000039</c:v>
                </c:pt>
                <c:pt idx="1">
                  <c:v>0.75000000000000089</c:v>
                </c:pt>
                <c:pt idx="2">
                  <c:v>0.75000000000000089</c:v>
                </c:pt>
                <c:pt idx="3">
                  <c:v>0</c:v>
                </c:pt>
              </c:numCache>
            </c:numRef>
          </c:val>
        </c:ser>
        <c:dLbls/>
        <c:axId val="47552768"/>
        <c:axId val="47558656"/>
      </c:barChart>
      <c:catAx>
        <c:axId val="475527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558656"/>
        <c:crosses val="autoZero"/>
        <c:auto val="1"/>
        <c:lblAlgn val="ctr"/>
        <c:lblOffset val="100"/>
      </c:catAx>
      <c:valAx>
        <c:axId val="4755865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5527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0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0.53333333333333333</c:v>
                </c:pt>
                <c:pt idx="1">
                  <c:v>0.5625</c:v>
                </c:pt>
                <c:pt idx="2">
                  <c:v>0.62500000000000089</c:v>
                </c:pt>
                <c:pt idx="3">
                  <c:v>0</c:v>
                </c:pt>
              </c:numCache>
            </c:numRef>
          </c:val>
        </c:ser>
        <c:dLbls/>
        <c:axId val="47607808"/>
        <c:axId val="47609344"/>
      </c:barChart>
      <c:catAx>
        <c:axId val="476078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609344"/>
        <c:crosses val="autoZero"/>
        <c:auto val="1"/>
        <c:lblAlgn val="ctr"/>
        <c:lblOffset val="100"/>
      </c:catAx>
      <c:valAx>
        <c:axId val="4760934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6078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0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puérperas faltosas à consulta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Indicadores!$D$47:$G$47</c:f>
              <c:numCache>
                <c:formatCode>0.0%</c:formatCode>
                <c:ptCount val="4"/>
                <c:pt idx="0">
                  <c:v>0.5</c:v>
                </c:pt>
                <c:pt idx="1">
                  <c:v>0.62500000000000089</c:v>
                </c:pt>
                <c:pt idx="2">
                  <c:v>0.75000000000000089</c:v>
                </c:pt>
                <c:pt idx="3">
                  <c:v>0</c:v>
                </c:pt>
              </c:numCache>
            </c:numRef>
          </c:val>
        </c:ser>
        <c:dLbls/>
        <c:axId val="47642112"/>
        <c:axId val="47643648"/>
      </c:barChart>
      <c:catAx>
        <c:axId val="476421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643648"/>
        <c:crosses val="autoZero"/>
        <c:auto val="1"/>
        <c:lblAlgn val="ctr"/>
        <c:lblOffset val="100"/>
      </c:catAx>
      <c:valAx>
        <c:axId val="4764364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6421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 algn="ctr" rtl="0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Indicadores!$C$13</c:f>
              <c:strCache>
                <c:ptCount val="1"/>
                <c:pt idx="0">
                  <c:v>Proporção de puérperas que tiveram as mamas examinadas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Indicadores!$D$12:$G$12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Indicadores!$D$13:$G$13</c:f>
              <c:numCache>
                <c:formatCode>0.0%</c:formatCode>
                <c:ptCount val="4"/>
                <c:pt idx="0">
                  <c:v>0.5</c:v>
                </c:pt>
                <c:pt idx="1">
                  <c:v>0.8333333333333337</c:v>
                </c:pt>
                <c:pt idx="2">
                  <c:v>0.8333333333333337</c:v>
                </c:pt>
                <c:pt idx="3">
                  <c:v>0</c:v>
                </c:pt>
              </c:numCache>
            </c:numRef>
          </c:val>
        </c:ser>
        <c:dLbls/>
        <c:axId val="47414272"/>
        <c:axId val="47420160"/>
      </c:barChart>
      <c:catAx>
        <c:axId val="474142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420160"/>
        <c:crosses val="autoZero"/>
        <c:auto val="1"/>
        <c:lblAlgn val="ctr"/>
        <c:lblOffset val="100"/>
      </c:catAx>
      <c:valAx>
        <c:axId val="4742016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4142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0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Indicadores!$D$56:$G$56</c:f>
              <c:numCache>
                <c:formatCode>0.0%</c:formatCode>
                <c:ptCount val="4"/>
                <c:pt idx="0">
                  <c:v>0.8125</c:v>
                </c:pt>
                <c:pt idx="1">
                  <c:v>0.70000000000000062</c:v>
                </c:pt>
                <c:pt idx="2">
                  <c:v>0.70000000000000062</c:v>
                </c:pt>
                <c:pt idx="3">
                  <c:v>0</c:v>
                </c:pt>
              </c:numCache>
            </c:numRef>
          </c:val>
        </c:ser>
        <c:dLbls/>
        <c:axId val="63005440"/>
        <c:axId val="63006976"/>
      </c:barChart>
      <c:catAx>
        <c:axId val="630054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006976"/>
        <c:crosses val="autoZero"/>
        <c:auto val="1"/>
        <c:lblAlgn val="ctr"/>
        <c:lblOffset val="100"/>
      </c:catAx>
      <c:valAx>
        <c:axId val="6300697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0054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0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Indicadores!$D$56:$G$56</c:f>
              <c:numCache>
                <c:formatCode>0.0%</c:formatCode>
                <c:ptCount val="4"/>
                <c:pt idx="0">
                  <c:v>0.8125</c:v>
                </c:pt>
                <c:pt idx="1">
                  <c:v>0.70000000000000062</c:v>
                </c:pt>
                <c:pt idx="2">
                  <c:v>0.70000000000000062</c:v>
                </c:pt>
                <c:pt idx="3">
                  <c:v>0</c:v>
                </c:pt>
              </c:numCache>
            </c:numRef>
          </c:val>
        </c:ser>
        <c:dLbls/>
        <c:axId val="63039744"/>
        <c:axId val="47644672"/>
      </c:barChart>
      <c:catAx>
        <c:axId val="630397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644672"/>
        <c:crosses val="autoZero"/>
        <c:auto val="1"/>
        <c:lblAlgn val="ctr"/>
        <c:lblOffset val="100"/>
      </c:catAx>
      <c:valAx>
        <c:axId val="4764467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0397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 err="1"/>
              <a:t>Proporção</a:t>
            </a:r>
            <a:r>
              <a:rPr lang="en-US" dirty="0"/>
              <a:t> de </a:t>
            </a:r>
            <a:r>
              <a:rPr lang="en-US" dirty="0" err="1"/>
              <a:t>gestantes</a:t>
            </a:r>
            <a:r>
              <a:rPr lang="en-US" dirty="0"/>
              <a:t> com </a:t>
            </a:r>
            <a:r>
              <a:rPr lang="en-US" dirty="0" err="1"/>
              <a:t>primeira</a:t>
            </a:r>
            <a:r>
              <a:rPr lang="en-US" dirty="0"/>
              <a:t> </a:t>
            </a:r>
            <a:r>
              <a:rPr lang="en-US" dirty="0" err="1"/>
              <a:t>consulta</a:t>
            </a:r>
            <a:r>
              <a:rPr lang="en-US" dirty="0"/>
              <a:t> </a:t>
            </a:r>
            <a:r>
              <a:rPr lang="en-US" dirty="0" err="1"/>
              <a:t>odontológica</a:t>
            </a:r>
            <a:r>
              <a:rPr lang="en-US" dirty="0"/>
              <a:t> </a:t>
            </a:r>
            <a:r>
              <a:rPr lang="en-US" dirty="0" err="1"/>
              <a:t>programática</a:t>
            </a:r>
            <a:r>
              <a:rPr lang="en-US" dirty="0"/>
              <a:t> com </a:t>
            </a:r>
            <a:r>
              <a:rPr lang="en-US" dirty="0" err="1"/>
              <a:t>tratamento</a:t>
            </a:r>
            <a:r>
              <a:rPr lang="en-US" dirty="0"/>
              <a:t> </a:t>
            </a:r>
            <a:r>
              <a:rPr lang="en-US" dirty="0" err="1"/>
              <a:t>odontológico</a:t>
            </a:r>
            <a:r>
              <a:rPr lang="en-US" dirty="0"/>
              <a:t> </a:t>
            </a:r>
            <a:r>
              <a:rPr lang="en-US" dirty="0" err="1"/>
              <a:t>concluído</a:t>
            </a:r>
            <a:r>
              <a:rPr lang="en-US" dirty="0"/>
              <a:t>. 
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primeira consulta odontológica programática  com tratamento odontológico concluído. 
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Indicadores!$D$21:$F$21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Indicadores!$D$22:$F$22</c:f>
              <c:numCache>
                <c:formatCode>0.0%</c:formatCode>
                <c:ptCount val="3"/>
                <c:pt idx="0">
                  <c:v>0.15384615384615419</c:v>
                </c:pt>
                <c:pt idx="1">
                  <c:v>0.28571428571428625</c:v>
                </c:pt>
                <c:pt idx="2">
                  <c:v>0.35714285714285787</c:v>
                </c:pt>
              </c:numCache>
            </c:numRef>
          </c:val>
        </c:ser>
        <c:dLbls/>
        <c:axId val="47702016"/>
        <c:axId val="47703552"/>
      </c:barChart>
      <c:catAx>
        <c:axId val="477020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703552"/>
        <c:crosses val="autoZero"/>
        <c:auto val="1"/>
        <c:lblAlgn val="ctr"/>
        <c:lblOffset val="100"/>
      </c:catAx>
      <c:valAx>
        <c:axId val="477035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7020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3C2FE-3441-425E-A6FD-D60E653A8DDB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1A5EB-A96E-4A8D-B44A-1968D71494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62658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1A5EB-A96E-4A8D-B44A-1968D71494F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5FE04-ABE0-4863-B8F3-EA13664F1BC0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28117-7929-4406-ABFA-BF2AC155BBC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5FE04-ABE0-4863-B8F3-EA13664F1BC0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28117-7929-4406-ABFA-BF2AC155BB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5FE04-ABE0-4863-B8F3-EA13664F1BC0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28117-7929-4406-ABFA-BF2AC155BB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5FE04-ABE0-4863-B8F3-EA13664F1BC0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28117-7929-4406-ABFA-BF2AC155BB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5FE04-ABE0-4863-B8F3-EA13664F1BC0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28117-7929-4406-ABFA-BF2AC155BBC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5FE04-ABE0-4863-B8F3-EA13664F1BC0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28117-7929-4406-ABFA-BF2AC155BB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5FE04-ABE0-4863-B8F3-EA13664F1BC0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28117-7929-4406-ABFA-BF2AC155BB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5FE04-ABE0-4863-B8F3-EA13664F1BC0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28117-7929-4406-ABFA-BF2AC155BB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5FE04-ABE0-4863-B8F3-EA13664F1BC0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28117-7929-4406-ABFA-BF2AC155BBC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5FE04-ABE0-4863-B8F3-EA13664F1BC0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28117-7929-4406-ABFA-BF2AC155BB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5FE04-ABE0-4863-B8F3-EA13664F1BC0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28117-7929-4406-ABFA-BF2AC155BBC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C5FE04-ABE0-4863-B8F3-EA13664F1BC0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BB28117-7929-4406-ABFA-BF2AC155BBC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Melhoria da Atenção ao </a:t>
            </a:r>
            <a:br>
              <a:rPr lang="pt-BR" b="1" dirty="0" smtClean="0"/>
            </a:br>
            <a:r>
              <a:rPr lang="pt-BR" b="1" dirty="0" smtClean="0"/>
              <a:t>Pré-natal e Puerpério na ESF São José de Mipibu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7488832" cy="2996952"/>
          </a:xfrm>
        </p:spPr>
        <p:txBody>
          <a:bodyPr>
            <a:normAutofit/>
          </a:bodyPr>
          <a:lstStyle/>
          <a:p>
            <a:endParaRPr lang="pt-BR" dirty="0"/>
          </a:p>
          <a:p>
            <a:r>
              <a:rPr lang="pt-BR" sz="2400" dirty="0" smtClean="0"/>
              <a:t>Autor</a:t>
            </a:r>
            <a:r>
              <a:rPr lang="pt-BR" sz="2400" dirty="0"/>
              <a:t>: Aron </a:t>
            </a:r>
            <a:r>
              <a:rPr lang="pt-BR" sz="2400" dirty="0" err="1" smtClean="0"/>
              <a:t>Issac</a:t>
            </a:r>
            <a:r>
              <a:rPr lang="pt-BR" sz="2400" dirty="0" smtClean="0"/>
              <a:t> </a:t>
            </a:r>
            <a:r>
              <a:rPr lang="pt-BR" sz="2400" dirty="0" err="1" smtClean="0"/>
              <a:t>Sabine</a:t>
            </a:r>
            <a:r>
              <a:rPr lang="pt-BR" sz="2400" dirty="0" smtClean="0"/>
              <a:t> P. </a:t>
            </a:r>
            <a:r>
              <a:rPr lang="pt-BR" sz="2400" dirty="0" err="1" smtClean="0"/>
              <a:t>Birnbaum</a:t>
            </a:r>
            <a:r>
              <a:rPr lang="pt-BR" sz="2400" dirty="0" smtClean="0"/>
              <a:t> </a:t>
            </a:r>
          </a:p>
          <a:p>
            <a:r>
              <a:rPr lang="pt-BR" sz="2400" dirty="0" smtClean="0"/>
              <a:t>Orientadora: </a:t>
            </a:r>
            <a:r>
              <a:rPr lang="pt-BR" sz="2400" dirty="0" err="1" smtClean="0"/>
              <a:t>Edvanda</a:t>
            </a:r>
            <a:r>
              <a:rPr lang="pt-BR" sz="2400" dirty="0" smtClean="0"/>
              <a:t> Trindade S. Gomes</a:t>
            </a:r>
          </a:p>
          <a:p>
            <a:endParaRPr lang="pt-BR" sz="2400" dirty="0" smtClean="0"/>
          </a:p>
          <a:p>
            <a:endParaRPr lang="pt-BR" dirty="0" smtClean="0"/>
          </a:p>
          <a:p>
            <a:pPr algn="ctr"/>
            <a:r>
              <a:rPr lang="pt-BR" sz="2000" dirty="0" smtClean="0"/>
              <a:t>Pelotas,2015</a:t>
            </a:r>
            <a:endParaRPr lang="pt-BR" sz="2000" dirty="0"/>
          </a:p>
        </p:txBody>
      </p:sp>
      <p:pic>
        <p:nvPicPr>
          <p:cNvPr id="5" name="Imagem 4" descr="logo_ufpel (pequeno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88640"/>
            <a:ext cx="1296144" cy="1296144"/>
          </a:xfrm>
          <a:prstGeom prst="rect">
            <a:avLst/>
          </a:prstGeom>
        </p:spPr>
      </p:pic>
      <p:pic>
        <p:nvPicPr>
          <p:cNvPr id="6" name="Imagem 5" descr="ESF-Ufpel-0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476672"/>
            <a:ext cx="2797381" cy="757414"/>
          </a:xfrm>
          <a:prstGeom prst="rect">
            <a:avLst/>
          </a:prstGeom>
        </p:spPr>
      </p:pic>
      <p:pic>
        <p:nvPicPr>
          <p:cNvPr id="7" name="Imagem 6" descr="marcaDM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404664"/>
            <a:ext cx="2448272" cy="1044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12776"/>
            <a:ext cx="7498080" cy="4800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b="1" dirty="0" smtClean="0"/>
              <a:t>Logística</a:t>
            </a:r>
          </a:p>
          <a:p>
            <a:endParaRPr lang="pt-BR" dirty="0" smtClean="0"/>
          </a:p>
          <a:p>
            <a:r>
              <a:rPr lang="pt-BR" dirty="0" smtClean="0"/>
              <a:t>Caderno de atenção básica n 32 e 33</a:t>
            </a:r>
          </a:p>
          <a:p>
            <a:r>
              <a:rPr lang="pt-BR" dirty="0" smtClean="0"/>
              <a:t>Ficha espelho de pré-natal</a:t>
            </a:r>
          </a:p>
          <a:p>
            <a:r>
              <a:rPr lang="pt-BR" dirty="0" smtClean="0"/>
              <a:t>Ficha espelho de saúde bucal</a:t>
            </a:r>
          </a:p>
          <a:p>
            <a:r>
              <a:rPr lang="pt-BR" dirty="0" smtClean="0"/>
              <a:t>Questionário </a:t>
            </a:r>
            <a:r>
              <a:rPr lang="pt-BR" dirty="0" err="1" smtClean="0"/>
              <a:t>sócio-econômico</a:t>
            </a:r>
            <a:r>
              <a:rPr lang="pt-BR" dirty="0" smtClean="0"/>
              <a:t> optativo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txBody>
          <a:bodyPr/>
          <a:lstStyle/>
          <a:p>
            <a:pPr algn="ctr"/>
            <a:r>
              <a:rPr lang="pt-BR" dirty="0" smtClean="0"/>
              <a:t>Objetivo específico e 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 smtClean="0"/>
              <a:t>Ampliar a cobertura do pré-natal</a:t>
            </a:r>
          </a:p>
          <a:p>
            <a:pPr>
              <a:buFont typeface="Wingdings" pitchFamily="2" charset="2"/>
              <a:buChar char="Ø"/>
            </a:pPr>
            <a:endParaRPr lang="pt-BR" b="1" dirty="0" smtClean="0"/>
          </a:p>
          <a:p>
            <a:pPr algn="just"/>
            <a:r>
              <a:rPr lang="pt-BR" dirty="0" smtClean="0"/>
              <a:t>Alcançar 75% de cobertura das gestantes no programa de Pré-natal da unidade de saúde.</a:t>
            </a:r>
          </a:p>
          <a:p>
            <a:pPr algn="just"/>
            <a:r>
              <a:rPr lang="pt-BR" dirty="0" smtClean="0"/>
              <a:t>Garantir a 100% das gestantes o ingresso no Programa de Pré-Natal no primeiro trimestre de gestação.</a:t>
            </a:r>
          </a:p>
          <a:p>
            <a:pPr marL="82296" indent="0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txBody>
          <a:bodyPr/>
          <a:lstStyle/>
          <a:p>
            <a:pPr algn="ctr"/>
            <a:r>
              <a:rPr lang="pt-BR" dirty="0" smtClean="0"/>
              <a:t>Objetivo específico e 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 smtClean="0"/>
              <a:t>Ampliar a cobertura do pré-natal</a:t>
            </a:r>
          </a:p>
          <a:p>
            <a:pPr>
              <a:buFont typeface="Wingdings" pitchFamily="2" charset="2"/>
              <a:buChar char="Ø"/>
            </a:pPr>
            <a:endParaRPr lang="pt-BR" b="1" dirty="0" smtClean="0"/>
          </a:p>
          <a:p>
            <a:r>
              <a:rPr lang="pt-BR" dirty="0"/>
              <a:t>Realizar pelo menos um exame ginecológico por trimestre em 100% das gestantes.</a:t>
            </a:r>
          </a:p>
          <a:p>
            <a:r>
              <a:rPr lang="pt-BR" dirty="0"/>
              <a:t>Realizar pelo menos um exame de mamas em 100% das gestantes.</a:t>
            </a:r>
          </a:p>
          <a:p>
            <a:r>
              <a:rPr lang="pt-BR" dirty="0"/>
              <a:t>Garantir a 100% das gestantes a prescrição de sulfato ferroso e ácido fólico conforme protocolo.</a:t>
            </a:r>
            <a:endParaRPr lang="pt-BR" dirty="0" smtClean="0"/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90611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específico e 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 smtClean="0"/>
              <a:t>Melhorar o registro do programa do pré-natal</a:t>
            </a:r>
          </a:p>
          <a:p>
            <a:pPr>
              <a:buNone/>
            </a:pPr>
            <a:endParaRPr lang="pt-BR" b="1" dirty="0" smtClean="0"/>
          </a:p>
          <a:p>
            <a:r>
              <a:rPr lang="pt-BR" dirty="0" smtClean="0"/>
              <a:t>Manter registro na ficha espelho de pré-natal/vacinação em 100% das gestantes.</a:t>
            </a:r>
          </a:p>
          <a:p>
            <a:r>
              <a:rPr lang="pt-BR" dirty="0" smtClean="0"/>
              <a:t>Avaliar risco gestacional em 100% das gestantes.</a:t>
            </a:r>
          </a:p>
          <a:p>
            <a:r>
              <a:rPr lang="pt-BR" dirty="0" smtClean="0"/>
              <a:t>Promover o aleitamento materno junto a 100% das gestantes.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específico e 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 smtClean="0"/>
              <a:t>Avaliar sistematicamente o </a:t>
            </a:r>
            <a:r>
              <a:rPr lang="pt-BR" b="1" dirty="0" err="1" smtClean="0"/>
              <a:t>puerpério</a:t>
            </a:r>
            <a:endParaRPr lang="pt-BR" b="1" dirty="0" smtClean="0"/>
          </a:p>
          <a:p>
            <a:pPr>
              <a:buNone/>
            </a:pPr>
            <a:endParaRPr lang="pt-BR" b="1" dirty="0" smtClean="0"/>
          </a:p>
          <a:p>
            <a:pPr algn="just"/>
            <a:r>
              <a:rPr lang="pt-BR" dirty="0" smtClean="0"/>
              <a:t>Alcançar 100% de cobertura de </a:t>
            </a:r>
            <a:r>
              <a:rPr lang="pt-BR" dirty="0" err="1" smtClean="0"/>
              <a:t>puérperas</a:t>
            </a:r>
            <a:r>
              <a:rPr lang="pt-BR" dirty="0" smtClean="0"/>
              <a:t> até 42 dias pós-parto</a:t>
            </a:r>
          </a:p>
          <a:p>
            <a:pPr algn="just"/>
            <a:r>
              <a:rPr lang="pt-BR" dirty="0" smtClean="0"/>
              <a:t>Realizar busca ativa em 75% de </a:t>
            </a:r>
            <a:r>
              <a:rPr lang="pt-BR" dirty="0" err="1" smtClean="0"/>
              <a:t>puérperas</a:t>
            </a:r>
            <a:r>
              <a:rPr lang="pt-BR" dirty="0" smtClean="0"/>
              <a:t> faltosas à consulta.</a:t>
            </a:r>
          </a:p>
          <a:p>
            <a:pPr algn="just"/>
            <a:r>
              <a:rPr lang="pt-BR" dirty="0" smtClean="0"/>
              <a:t>Realizar pelo menos um exame da mama em 100% das </a:t>
            </a:r>
            <a:r>
              <a:rPr lang="pt-BR" dirty="0" err="1" smtClean="0"/>
              <a:t>puérperas</a:t>
            </a:r>
            <a:r>
              <a:rPr lang="pt-BR" dirty="0" smtClean="0"/>
              <a:t> cadastradas;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específico e 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 smtClean="0"/>
              <a:t>Avaliar sistematicamente o </a:t>
            </a:r>
            <a:r>
              <a:rPr lang="pt-BR" b="1" dirty="0" err="1" smtClean="0"/>
              <a:t>puerpério</a:t>
            </a:r>
            <a:endParaRPr lang="pt-BR" b="1" dirty="0" smtClean="0"/>
          </a:p>
          <a:p>
            <a:pPr marL="82296" indent="0">
              <a:buNone/>
            </a:pPr>
            <a:endParaRPr lang="pt-BR" dirty="0" smtClean="0"/>
          </a:p>
          <a:p>
            <a:r>
              <a:rPr lang="pt-BR" dirty="0" smtClean="0"/>
              <a:t>Realizar pelo menos um exame ginecológico em 100% das </a:t>
            </a:r>
            <a:r>
              <a:rPr lang="pt-BR" dirty="0" err="1" smtClean="0"/>
              <a:t>puérperas</a:t>
            </a:r>
            <a:r>
              <a:rPr lang="pt-BR" dirty="0" smtClean="0"/>
              <a:t> cadastradas;</a:t>
            </a:r>
          </a:p>
          <a:p>
            <a:r>
              <a:rPr lang="pt-BR" dirty="0" smtClean="0"/>
              <a:t>Realizar avaliação do estado psíquico em 100% das </a:t>
            </a:r>
            <a:r>
              <a:rPr lang="pt-BR" dirty="0" err="1" smtClean="0"/>
              <a:t>puérperas</a:t>
            </a:r>
            <a:r>
              <a:rPr lang="pt-BR" dirty="0" smtClean="0"/>
              <a:t> cadastradas;</a:t>
            </a:r>
          </a:p>
          <a:p>
            <a:r>
              <a:rPr lang="pt-BR" dirty="0" smtClean="0"/>
              <a:t>Orientar 100% das </a:t>
            </a:r>
            <a:r>
              <a:rPr lang="pt-BR" dirty="0" err="1" smtClean="0"/>
              <a:t>puérperas</a:t>
            </a:r>
            <a:r>
              <a:rPr lang="pt-BR" dirty="0" smtClean="0"/>
              <a:t> sobre os cuidados com o recém-nascido.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57363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específico e 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14955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 smtClean="0"/>
              <a:t>Agendamento programático odontológico</a:t>
            </a:r>
          </a:p>
          <a:p>
            <a:pPr>
              <a:buNone/>
            </a:pPr>
            <a:endParaRPr lang="pt-BR" b="1" dirty="0" smtClean="0"/>
          </a:p>
          <a:p>
            <a:r>
              <a:rPr lang="pt-BR" dirty="0" smtClean="0"/>
              <a:t>Realizar avaliação da necessidade de atendimento odontológico em 100% das gestantes durante o pré-natal;</a:t>
            </a:r>
          </a:p>
          <a:p>
            <a:endParaRPr lang="pt-BR" dirty="0" smtClean="0"/>
          </a:p>
          <a:p>
            <a:r>
              <a:rPr lang="pt-BR" dirty="0" smtClean="0"/>
              <a:t>Garantir a primeira consulta odontológica programática para 100% das gestantes cadastradas.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Indicadores</a:t>
            </a:r>
          </a:p>
          <a:p>
            <a:r>
              <a:rPr lang="pt-BR" dirty="0" smtClean="0"/>
              <a:t>Proporção de gestantes cadastradas no programa de pré-natal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Chart 2"/>
          <p:cNvGraphicFramePr/>
          <p:nvPr/>
        </p:nvGraphicFramePr>
        <p:xfrm>
          <a:off x="2123728" y="3429000"/>
          <a:ext cx="4853305" cy="2373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Indicadores</a:t>
            </a:r>
          </a:p>
          <a:p>
            <a:r>
              <a:rPr lang="pt-BR" dirty="0" smtClean="0"/>
              <a:t>Proporção de gestantes captadas no primeiro trimestre de gestação</a:t>
            </a:r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339752" y="3284984"/>
          <a:ext cx="4501515" cy="2338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Indicadores</a:t>
            </a:r>
          </a:p>
          <a:p>
            <a:r>
              <a:rPr lang="pt-BR" dirty="0" smtClean="0"/>
              <a:t>Proporção de gestantes com pelo menos um exame das mamas durante o pré-natal.</a:t>
            </a:r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Chart 9"/>
          <p:cNvGraphicFramePr/>
          <p:nvPr/>
        </p:nvGraphicFramePr>
        <p:xfrm>
          <a:off x="4139952" y="3356992"/>
          <a:ext cx="4510405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1282154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IMPORTÂNCIA DA AÇÃO PROGRAMÁTICA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Qualificar o atendimento ao pré-natal e </a:t>
            </a:r>
            <a:r>
              <a:rPr lang="pt-BR" dirty="0" err="1" smtClean="0"/>
              <a:t>puerpério</a:t>
            </a:r>
            <a:r>
              <a:rPr lang="pt-BR" dirty="0" smtClean="0"/>
              <a:t>;</a:t>
            </a:r>
          </a:p>
          <a:p>
            <a:r>
              <a:rPr lang="pt-BR" dirty="0" smtClean="0"/>
              <a:t>Garantir acesso à saúde bucal para gestantes e </a:t>
            </a:r>
            <a:r>
              <a:rPr lang="pt-BR" dirty="0" err="1" smtClean="0"/>
              <a:t>puérperas</a:t>
            </a:r>
            <a:r>
              <a:rPr lang="pt-BR" dirty="0" smtClean="0"/>
              <a:t>;</a:t>
            </a:r>
          </a:p>
          <a:p>
            <a:r>
              <a:rPr lang="pt-BR" dirty="0" smtClean="0"/>
              <a:t>Promoção à saúde e prevenção de agravos ao RN.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Indicadores</a:t>
            </a:r>
          </a:p>
          <a:p>
            <a:r>
              <a:rPr lang="pt-BR" dirty="0" smtClean="0"/>
              <a:t>Proporção de gestantes com prescrição </a:t>
            </a:r>
            <a:r>
              <a:rPr lang="pt-BR" dirty="0" err="1" smtClean="0"/>
              <a:t>desulfato</a:t>
            </a:r>
            <a:r>
              <a:rPr lang="pt-BR" dirty="0" smtClean="0"/>
              <a:t> ferroso e ácido fólico.</a:t>
            </a:r>
          </a:p>
          <a:p>
            <a:r>
              <a:rPr lang="pt-BR" dirty="0" smtClean="0"/>
              <a:t>Proporção de gestantes com  o esquema da vacina de Hepatite B completo.</a:t>
            </a:r>
          </a:p>
          <a:p>
            <a:r>
              <a:rPr lang="en-US" dirty="0" err="1" smtClean="0"/>
              <a:t>Proporção</a:t>
            </a:r>
            <a:r>
              <a:rPr lang="en-US" dirty="0" smtClean="0"/>
              <a:t> de </a:t>
            </a:r>
            <a:r>
              <a:rPr lang="en-US" dirty="0" err="1" smtClean="0"/>
              <a:t>gestantes</a:t>
            </a:r>
            <a:r>
              <a:rPr lang="en-US" dirty="0" smtClean="0"/>
              <a:t> com </a:t>
            </a:r>
            <a:r>
              <a:rPr lang="en-US" dirty="0" err="1" smtClean="0"/>
              <a:t>orientação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riscos</a:t>
            </a:r>
            <a:r>
              <a:rPr lang="en-US" dirty="0" smtClean="0"/>
              <a:t> do </a:t>
            </a:r>
            <a:r>
              <a:rPr lang="en-US" dirty="0" err="1" smtClean="0"/>
              <a:t>tabagismo</a:t>
            </a:r>
            <a:r>
              <a:rPr lang="en-US" dirty="0" smtClean="0"/>
              <a:t> e do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álcool</a:t>
            </a:r>
            <a:r>
              <a:rPr lang="en-US" dirty="0" smtClean="0"/>
              <a:t> e </a:t>
            </a:r>
            <a:r>
              <a:rPr lang="en-US" dirty="0" err="1" smtClean="0"/>
              <a:t>drogas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gestação</a:t>
            </a:r>
            <a:r>
              <a:rPr lang="en-US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Indicadores </a:t>
            </a:r>
          </a:p>
          <a:p>
            <a:r>
              <a:rPr lang="pt-BR" dirty="0" smtClean="0"/>
              <a:t>Proporção de </a:t>
            </a:r>
            <a:r>
              <a:rPr lang="pt-BR" dirty="0" err="1" smtClean="0"/>
              <a:t>puérperas</a:t>
            </a:r>
            <a:r>
              <a:rPr lang="pt-BR" dirty="0" smtClean="0"/>
              <a:t> com consulta até 42 dias após o parto</a:t>
            </a:r>
          </a:p>
          <a:p>
            <a:endParaRPr lang="pt-BR" dirty="0" smtClean="0"/>
          </a:p>
        </p:txBody>
      </p:sp>
      <p:graphicFrame>
        <p:nvGraphicFramePr>
          <p:cNvPr id="4" name="Chart 10"/>
          <p:cNvGraphicFramePr/>
          <p:nvPr/>
        </p:nvGraphicFramePr>
        <p:xfrm>
          <a:off x="2771800" y="3645024"/>
          <a:ext cx="4396105" cy="224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Proporção de </a:t>
            </a:r>
            <a:r>
              <a:rPr lang="pt-BR" dirty="0" err="1" smtClean="0"/>
              <a:t>puérperas</a:t>
            </a:r>
            <a:r>
              <a:rPr lang="pt-BR" dirty="0" smtClean="0"/>
              <a:t> faltosas à consulta que receberam busca ativa</a:t>
            </a:r>
            <a:endParaRPr lang="pt-BR" dirty="0"/>
          </a:p>
        </p:txBody>
      </p:sp>
      <p:graphicFrame>
        <p:nvGraphicFramePr>
          <p:cNvPr id="4" name="Chart 15"/>
          <p:cNvGraphicFramePr/>
          <p:nvPr/>
        </p:nvGraphicFramePr>
        <p:xfrm>
          <a:off x="2987824" y="2924944"/>
          <a:ext cx="4316730" cy="233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Proporção de </a:t>
            </a:r>
            <a:r>
              <a:rPr lang="pt-BR" dirty="0" err="1" smtClean="0"/>
              <a:t>puérperas</a:t>
            </a:r>
            <a:r>
              <a:rPr lang="pt-BR" dirty="0" smtClean="0"/>
              <a:t> que tiveram as mamas examinadas</a:t>
            </a:r>
          </a:p>
          <a:p>
            <a:endParaRPr lang="pt-BR" dirty="0"/>
          </a:p>
        </p:txBody>
      </p:sp>
      <p:graphicFrame>
        <p:nvGraphicFramePr>
          <p:cNvPr id="4" name="Chart 20"/>
          <p:cNvGraphicFramePr/>
          <p:nvPr/>
        </p:nvGraphicFramePr>
        <p:xfrm>
          <a:off x="2555776" y="2780928"/>
          <a:ext cx="4572000" cy="2540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Indicadores</a:t>
            </a:r>
          </a:p>
          <a:p>
            <a:r>
              <a:rPr lang="pt-BR" dirty="0" smtClean="0"/>
              <a:t>Proporção de </a:t>
            </a:r>
            <a:r>
              <a:rPr lang="pt-BR" dirty="0" err="1" smtClean="0"/>
              <a:t>puérperas</a:t>
            </a:r>
            <a:r>
              <a:rPr lang="pt-BR" dirty="0" smtClean="0"/>
              <a:t> que receberam exame ginecológico;</a:t>
            </a:r>
          </a:p>
          <a:p>
            <a:r>
              <a:rPr lang="pt-BR" dirty="0" smtClean="0"/>
              <a:t>Proporção de </a:t>
            </a:r>
            <a:r>
              <a:rPr lang="pt-BR" dirty="0" err="1" smtClean="0"/>
              <a:t>puérperas</a:t>
            </a:r>
            <a:r>
              <a:rPr lang="pt-BR" dirty="0" smtClean="0"/>
              <a:t> com avaliação do estado psíquico;</a:t>
            </a:r>
          </a:p>
          <a:p>
            <a:r>
              <a:rPr lang="pt-BR" dirty="0" smtClean="0"/>
              <a:t>Proporção de </a:t>
            </a:r>
            <a:r>
              <a:rPr lang="pt-BR" dirty="0" err="1" smtClean="0"/>
              <a:t>puérperas</a:t>
            </a:r>
            <a:r>
              <a:rPr lang="pt-BR" dirty="0" smtClean="0"/>
              <a:t> que receberam orientação sobre os cuidados com o recém-nascido.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Indicadores</a:t>
            </a:r>
          </a:p>
          <a:p>
            <a:r>
              <a:rPr lang="pt-BR" dirty="0" smtClean="0"/>
              <a:t>Proporção de gestantes com primeira consulta odontológica programática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Chart 7"/>
          <p:cNvGraphicFramePr/>
          <p:nvPr/>
        </p:nvGraphicFramePr>
        <p:xfrm>
          <a:off x="2915816" y="3284984"/>
          <a:ext cx="3956050" cy="2408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1340768"/>
            <a:ext cx="7498080" cy="4800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Indicadores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403648" y="1988840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/>
              <a:t>Proporção de gestantes com primeira consulta odontológica programática com tratamento odontológico concluído</a:t>
            </a:r>
            <a:endParaRPr lang="pt-BR" sz="3200" dirty="0"/>
          </a:p>
        </p:txBody>
      </p:sp>
      <p:graphicFrame>
        <p:nvGraphicFramePr>
          <p:cNvPr id="5" name="Chart 7"/>
          <p:cNvGraphicFramePr/>
          <p:nvPr/>
        </p:nvGraphicFramePr>
        <p:xfrm>
          <a:off x="2743694" y="3677827"/>
          <a:ext cx="3956050" cy="2408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1196752"/>
            <a:ext cx="8460432" cy="273630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Indicadores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Proporção</a:t>
            </a:r>
            <a:r>
              <a:rPr lang="en-US" dirty="0" smtClean="0"/>
              <a:t> de </a:t>
            </a:r>
            <a:r>
              <a:rPr lang="en-US" dirty="0" err="1" smtClean="0"/>
              <a:t>gestantes</a:t>
            </a:r>
            <a:r>
              <a:rPr lang="en-US" dirty="0" smtClean="0"/>
              <a:t> com </a:t>
            </a:r>
            <a:r>
              <a:rPr lang="en-US" dirty="0" err="1" smtClean="0"/>
              <a:t>primeira</a:t>
            </a:r>
            <a:r>
              <a:rPr lang="en-US" dirty="0" smtClean="0"/>
              <a:t> </a:t>
            </a:r>
            <a:r>
              <a:rPr lang="en-US" dirty="0" err="1" smtClean="0"/>
              <a:t>consulta</a:t>
            </a:r>
            <a:r>
              <a:rPr lang="en-US" dirty="0" smtClean="0"/>
              <a:t> </a:t>
            </a:r>
            <a:r>
              <a:rPr lang="en-US" dirty="0" err="1" smtClean="0"/>
              <a:t>odontológica</a:t>
            </a:r>
            <a:r>
              <a:rPr lang="en-US" dirty="0" smtClean="0"/>
              <a:t> </a:t>
            </a:r>
            <a:r>
              <a:rPr lang="en-US" dirty="0" err="1" smtClean="0"/>
              <a:t>programática</a:t>
            </a:r>
            <a:r>
              <a:rPr lang="en-US" dirty="0" smtClean="0"/>
              <a:t> com </a:t>
            </a:r>
            <a:r>
              <a:rPr lang="en-US" dirty="0" err="1" smtClean="0"/>
              <a:t>tratamento</a:t>
            </a:r>
            <a:r>
              <a:rPr lang="en-US" dirty="0" smtClean="0"/>
              <a:t> </a:t>
            </a:r>
            <a:r>
              <a:rPr lang="en-US" dirty="0" err="1" smtClean="0"/>
              <a:t>odontológico</a:t>
            </a:r>
            <a:r>
              <a:rPr lang="en-US" dirty="0" smtClean="0"/>
              <a:t> </a:t>
            </a:r>
            <a:r>
              <a:rPr lang="en-US" dirty="0" err="1" smtClean="0"/>
              <a:t>concluído</a:t>
            </a:r>
            <a:r>
              <a:rPr lang="en-US" dirty="0" smtClean="0"/>
              <a:t>.</a:t>
            </a:r>
            <a:endParaRPr lang="pt-BR" dirty="0"/>
          </a:p>
        </p:txBody>
      </p:sp>
      <p:graphicFrame>
        <p:nvGraphicFramePr>
          <p:cNvPr id="4" name="Chart 22"/>
          <p:cNvGraphicFramePr/>
          <p:nvPr/>
        </p:nvGraphicFramePr>
        <p:xfrm>
          <a:off x="2699792" y="3573016"/>
          <a:ext cx="3973830" cy="277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1268760"/>
            <a:ext cx="7992888" cy="270128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Indicadores</a:t>
            </a:r>
          </a:p>
          <a:p>
            <a:r>
              <a:rPr lang="pt-BR" dirty="0" smtClean="0"/>
              <a:t>Proporção de busca ativa realizada às gestantes que não realizaram a primeira consulta odontológica programática.</a:t>
            </a:r>
            <a:endParaRPr lang="pt-BR" dirty="0"/>
          </a:p>
        </p:txBody>
      </p:sp>
      <p:graphicFrame>
        <p:nvGraphicFramePr>
          <p:cNvPr id="5" name="Chart 23"/>
          <p:cNvGraphicFramePr/>
          <p:nvPr/>
        </p:nvGraphicFramePr>
        <p:xfrm>
          <a:off x="2987824" y="3573016"/>
          <a:ext cx="3665855" cy="2540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Indicadores</a:t>
            </a:r>
          </a:p>
          <a:p>
            <a:r>
              <a:rPr lang="pt-BR" dirty="0" smtClean="0"/>
              <a:t>Proporção de gestantes com registro adequado do atendimento odontológico;</a:t>
            </a:r>
          </a:p>
          <a:p>
            <a:r>
              <a:rPr lang="pt-BR" dirty="0" smtClean="0"/>
              <a:t>Proporção de gestantes com orientação sobre dieta;</a:t>
            </a:r>
          </a:p>
          <a:p>
            <a:r>
              <a:rPr lang="pt-BR" dirty="0" smtClean="0"/>
              <a:t>Proporção de gestantes com orientação sobre higiene bucal.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SÃO JOSÉ DE MIPIBU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412776"/>
            <a:ext cx="7776864" cy="4925144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População estimada: 42.773</a:t>
            </a:r>
          </a:p>
          <a:p>
            <a:pPr algn="just"/>
            <a:r>
              <a:rPr lang="pt-BR" sz="2400" dirty="0" smtClean="0"/>
              <a:t>Área territorial: 294 km2</a:t>
            </a:r>
          </a:p>
          <a:p>
            <a:pPr algn="just"/>
            <a:r>
              <a:rPr lang="pt-BR" sz="2400" dirty="0" smtClean="0"/>
              <a:t>IDHM: 0,611 - Médio (0,5 ate 0,799)</a:t>
            </a:r>
          </a:p>
          <a:p>
            <a:pPr algn="just"/>
            <a:r>
              <a:rPr lang="pt-BR" sz="2400" dirty="0" smtClean="0"/>
              <a:t>16 UBS</a:t>
            </a:r>
          </a:p>
          <a:p>
            <a:pPr algn="just"/>
            <a:r>
              <a:rPr lang="pt-BR" sz="2400" dirty="0" smtClean="0"/>
              <a:t>01 CENTRO DE REFERÊNCIA ESPECIALIZADO</a:t>
            </a:r>
          </a:p>
          <a:p>
            <a:pPr algn="just"/>
            <a:r>
              <a:rPr lang="pt-BR" sz="2400" dirty="0" smtClean="0"/>
              <a:t>CASA DE SAÚDE DA MULHER</a:t>
            </a:r>
          </a:p>
          <a:p>
            <a:pPr algn="just"/>
            <a:r>
              <a:rPr lang="pt-BR" sz="2400" dirty="0" smtClean="0"/>
              <a:t>SAD/NASF/CEO/CAPS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r>
              <a:rPr lang="pt-BR" sz="2400" dirty="0" smtClean="0"/>
              <a:t>Fonte: IBGE e DATASUS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Incremento na quantidade e na qualidade dos serviços as gestantes atendidas</a:t>
            </a:r>
          </a:p>
          <a:p>
            <a:r>
              <a:rPr lang="pt-BR" dirty="0" smtClean="0"/>
              <a:t>Capacitação constante da equipe</a:t>
            </a:r>
          </a:p>
          <a:p>
            <a:r>
              <a:rPr lang="pt-BR" dirty="0" smtClean="0"/>
              <a:t>Incorporação de prontuário eletrônico</a:t>
            </a:r>
          </a:p>
          <a:p>
            <a:r>
              <a:rPr lang="pt-BR" dirty="0" smtClean="0"/>
              <a:t>Treinamento constante da equipe</a:t>
            </a:r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Reflexão crítica sobre o processo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Familiaridade com o AVA</a:t>
            </a:r>
          </a:p>
          <a:p>
            <a:r>
              <a:rPr lang="pt-BR" dirty="0" smtClean="0"/>
              <a:t>Crítica: abranger maior tempo na análise estratégica.</a:t>
            </a:r>
          </a:p>
          <a:p>
            <a:r>
              <a:rPr lang="pt-BR" dirty="0" smtClean="0"/>
              <a:t>Importância da atenção básica para famílias circunvizinhas, facilitando acesso à saúde e prevenção de agravos.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cohab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234168" cy="3766477"/>
          </a:xfrm>
          <a:prstGeom prst="rect">
            <a:avLst/>
          </a:prstGeom>
        </p:spPr>
      </p:pic>
      <p:pic>
        <p:nvPicPr>
          <p:cNvPr id="7" name="Imagem 6" descr="cohab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3430014"/>
            <a:ext cx="6012160" cy="34279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UBS </a:t>
            </a:r>
            <a:r>
              <a:rPr lang="pt-BR" dirty="0" err="1" smtClean="0"/>
              <a:t>Cohab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População </a:t>
            </a:r>
            <a:r>
              <a:rPr lang="pt-BR" dirty="0" err="1" smtClean="0"/>
              <a:t>adscrita</a:t>
            </a:r>
            <a:r>
              <a:rPr lang="pt-BR" dirty="0" smtClean="0"/>
              <a:t>: 2800</a:t>
            </a:r>
          </a:p>
          <a:p>
            <a:r>
              <a:rPr lang="pt-BR" dirty="0" smtClean="0"/>
              <a:t>Número estimado de gestantes: 28</a:t>
            </a:r>
          </a:p>
          <a:p>
            <a:r>
              <a:rPr lang="pt-BR" dirty="0" smtClean="0"/>
              <a:t>Número de hipertensos: 221</a:t>
            </a:r>
          </a:p>
          <a:p>
            <a:r>
              <a:rPr lang="pt-BR" dirty="0" smtClean="0"/>
              <a:t>Número de diabéticos: 74</a:t>
            </a:r>
          </a:p>
          <a:p>
            <a:r>
              <a:rPr lang="pt-BR" dirty="0" smtClean="0"/>
              <a:t>Equipe</a:t>
            </a:r>
          </a:p>
          <a:p>
            <a:r>
              <a:rPr lang="pt-BR" dirty="0" smtClean="0"/>
              <a:t>Estrutura física</a:t>
            </a:r>
          </a:p>
          <a:p>
            <a:r>
              <a:rPr lang="pt-BR" dirty="0" smtClean="0"/>
              <a:t>PMAQ(2014): Acima da média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94136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Ação programática pré-intervenção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Cronograma fixo com atendimento exclusivo a gestante;</a:t>
            </a:r>
          </a:p>
          <a:p>
            <a:r>
              <a:rPr lang="pt-BR" dirty="0" smtClean="0"/>
              <a:t>Puerpério apenas para gestantes com complicações relacionadas ao parto;</a:t>
            </a:r>
          </a:p>
          <a:p>
            <a:r>
              <a:rPr lang="pt-BR" dirty="0" smtClean="0"/>
              <a:t>Ausência de protocolo relacionado a higiene bucal;</a:t>
            </a:r>
          </a:p>
          <a:p>
            <a:r>
              <a:rPr lang="pt-BR" dirty="0" smtClean="0"/>
              <a:t>Ausência de acompanhamento sistemático ao RN.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467544" y="1196752"/>
            <a:ext cx="7848872" cy="288032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Implementar</a:t>
            </a:r>
            <a:r>
              <a:rPr kumimoji="0" lang="pt-BR" sz="3300" b="0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 uma </a:t>
            </a:r>
            <a:r>
              <a:rPr lang="pt-BR" sz="3300" dirty="0" smtClean="0">
                <a:latin typeface="+mj-lt"/>
                <a:ea typeface="+mj-ea"/>
                <a:cs typeface="+mj-cs"/>
              </a:rPr>
              <a:t>m</a:t>
            </a:r>
            <a:r>
              <a:rPr kumimoji="0" lang="pt-BR" sz="33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elhoria</a:t>
            </a:r>
            <a: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 da Atenção ao </a:t>
            </a:r>
            <a:b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Pré-natal e </a:t>
            </a:r>
            <a:r>
              <a:rPr kumimoji="0" lang="pt-BR" sz="33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Puerpério</a:t>
            </a:r>
            <a: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 na ESF São José de </a:t>
            </a:r>
            <a:r>
              <a:rPr kumimoji="0" lang="pt-BR" sz="33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Mipibu</a:t>
            </a:r>
            <a: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/RN</a:t>
            </a:r>
            <a:endParaRPr kumimoji="0" lang="pt-BR" sz="3300" b="0" i="0" u="none" strike="noStrik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11560" y="404664"/>
            <a:ext cx="7498080" cy="1143000"/>
          </a:xfrm>
        </p:spPr>
        <p:txBody>
          <a:bodyPr/>
          <a:lstStyle/>
          <a:p>
            <a:pPr algn="ctr"/>
            <a:r>
              <a:rPr lang="pt-BR" sz="3600" dirty="0" smtClean="0"/>
              <a:t>OBJETIVO GERAL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/>
              <a:t>OBJETIVOS ESPECÍFICOS</a:t>
            </a:r>
            <a:br>
              <a:rPr lang="pt-BR" sz="4000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683568" y="1484784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3200" dirty="0" smtClean="0"/>
              <a:t> </a:t>
            </a:r>
            <a:r>
              <a:rPr lang="pt-BR" sz="2800" dirty="0" smtClean="0"/>
              <a:t>Ampliar a cobertura do pré-natal ;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/>
              <a:t> Melhorar o registro do programa de pré-natal;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/>
              <a:t> Realizar avaliação de risco das gestantes;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/>
              <a:t> </a:t>
            </a:r>
            <a:r>
              <a:rPr lang="pt-BR" sz="2800" dirty="0" smtClean="0"/>
              <a:t>Avaliar sistematicamente o </a:t>
            </a:r>
            <a:r>
              <a:rPr lang="pt-BR" sz="2800" dirty="0" err="1" smtClean="0"/>
              <a:t>puerpério</a:t>
            </a:r>
            <a:r>
              <a:rPr lang="pt-BR" sz="28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Promoção à saúde bucal com agendamento programático odontológico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412776"/>
            <a:ext cx="7708392" cy="48615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b="1" dirty="0" smtClean="0"/>
              <a:t>Ações</a:t>
            </a:r>
          </a:p>
          <a:p>
            <a:endParaRPr lang="pt-BR" dirty="0" smtClean="0"/>
          </a:p>
          <a:p>
            <a:r>
              <a:rPr lang="pt-BR" dirty="0" smtClean="0"/>
              <a:t>Estabelecer um turno semanal para atendimento a gestantes e </a:t>
            </a:r>
            <a:r>
              <a:rPr lang="pt-BR" dirty="0" err="1" smtClean="0"/>
              <a:t>puérperas</a:t>
            </a:r>
            <a:r>
              <a:rPr lang="pt-BR" dirty="0" smtClean="0"/>
              <a:t> conforme demanda</a:t>
            </a:r>
          </a:p>
          <a:p>
            <a:r>
              <a:rPr lang="pt-BR" dirty="0" smtClean="0"/>
              <a:t>Monitorar a cobertura do pré-natal periodicamente</a:t>
            </a:r>
          </a:p>
          <a:p>
            <a:r>
              <a:rPr lang="pt-BR" dirty="0" smtClean="0"/>
              <a:t>Busca ativa das pacientes cadastradas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484784"/>
            <a:ext cx="8172400" cy="482453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 smtClean="0"/>
              <a:t>Ações</a:t>
            </a:r>
          </a:p>
          <a:p>
            <a:endParaRPr lang="pt-BR" b="1" dirty="0" smtClean="0"/>
          </a:p>
          <a:p>
            <a:r>
              <a:rPr lang="pt-BR" dirty="0" smtClean="0"/>
              <a:t>Realização de palestras e eventos mensalmente;</a:t>
            </a:r>
          </a:p>
          <a:p>
            <a:r>
              <a:rPr lang="pt-BR" dirty="0" smtClean="0"/>
              <a:t>Preenchimento de fichas-espelho;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Questionário </a:t>
            </a:r>
            <a:r>
              <a:rPr lang="pt-BR" dirty="0" err="1" smtClean="0"/>
              <a:t>sócio-econômico</a:t>
            </a:r>
            <a:r>
              <a:rPr lang="pt-BR" dirty="0" smtClean="0"/>
              <a:t>;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Palestras para a população alvo;</a:t>
            </a:r>
          </a:p>
          <a:p>
            <a:endParaRPr lang="pt-BR" dirty="0" smtClean="0"/>
          </a:p>
          <a:p>
            <a:r>
              <a:rPr lang="pt-BR" dirty="0" smtClean="0"/>
              <a:t>Reuniões quinzenais com a equipe.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3533224</TotalTime>
  <Words>952</Words>
  <Application>Microsoft Office PowerPoint</Application>
  <PresentationFormat>Apresentação na tela (4:3)</PresentationFormat>
  <Paragraphs>176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Solstício</vt:lpstr>
      <vt:lpstr>Melhoria da Atenção ao  Pré-natal e Puerpério na ESF São José de Mipibu</vt:lpstr>
      <vt:lpstr>IMPORTÂNCIA DA AÇÃO PROGRAMÁTICA</vt:lpstr>
      <vt:lpstr>SÃO JOSÉ DE MIPIBU</vt:lpstr>
      <vt:lpstr>UBS Cohab</vt:lpstr>
      <vt:lpstr>Ação programática pré-intervenção</vt:lpstr>
      <vt:lpstr>OBJETIVO GERAL</vt:lpstr>
      <vt:lpstr>OBJETIVOS ESPECÍFICOS </vt:lpstr>
      <vt:lpstr>Metodologia </vt:lpstr>
      <vt:lpstr>Metodologia</vt:lpstr>
      <vt:lpstr>Metodologia</vt:lpstr>
      <vt:lpstr>Objetivo específico e Metas</vt:lpstr>
      <vt:lpstr>Objetivo específico e Metas</vt:lpstr>
      <vt:lpstr>Objetivo específico e Metas</vt:lpstr>
      <vt:lpstr>Objetivo específico e Metas</vt:lpstr>
      <vt:lpstr>Objetivo específico e Metas</vt:lpstr>
      <vt:lpstr>Objetivo específico e Metas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 </vt:lpstr>
      <vt:lpstr>Resultados</vt:lpstr>
      <vt:lpstr>Resultados</vt:lpstr>
      <vt:lpstr>Resultados</vt:lpstr>
      <vt:lpstr>Resultados</vt:lpstr>
      <vt:lpstr>Discussão</vt:lpstr>
      <vt:lpstr>Reflexão crítica sobre o processo de aprendizagem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ao Pré-natal e Puerpério</dc:title>
  <dc:creator>Lícia</dc:creator>
  <cp:lastModifiedBy>Lícia</cp:lastModifiedBy>
  <cp:revision>69</cp:revision>
  <dcterms:created xsi:type="dcterms:W3CDTF">2008-03-30T21:15:58Z</dcterms:created>
  <dcterms:modified xsi:type="dcterms:W3CDTF">2015-01-30T10:21:40Z</dcterms:modified>
</cp:coreProperties>
</file>