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7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charts/chart8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8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6"/>
  </p:notesMasterIdLst>
  <p:sldIdLst>
    <p:sldId id="256" r:id="rId2"/>
    <p:sldId id="257" r:id="rId3"/>
    <p:sldId id="269" r:id="rId4"/>
    <p:sldId id="270" r:id="rId5"/>
    <p:sldId id="258" r:id="rId6"/>
    <p:sldId id="259" r:id="rId7"/>
    <p:sldId id="271" r:id="rId8"/>
    <p:sldId id="260" r:id="rId9"/>
    <p:sldId id="261" r:id="rId10"/>
    <p:sldId id="262" r:id="rId11"/>
    <p:sldId id="291" r:id="rId12"/>
    <p:sldId id="284" r:id="rId13"/>
    <p:sldId id="292" r:id="rId14"/>
    <p:sldId id="263" r:id="rId15"/>
    <p:sldId id="293" r:id="rId16"/>
    <p:sldId id="265" r:id="rId17"/>
    <p:sldId id="285" r:id="rId18"/>
    <p:sldId id="272" r:id="rId19"/>
    <p:sldId id="286" r:id="rId20"/>
    <p:sldId id="273" r:id="rId21"/>
    <p:sldId id="287" r:id="rId22"/>
    <p:sldId id="282" r:id="rId23"/>
    <p:sldId id="288" r:id="rId24"/>
    <p:sldId id="274" r:id="rId25"/>
    <p:sldId id="289" r:id="rId26"/>
    <p:sldId id="275" r:id="rId27"/>
    <p:sldId id="290" r:id="rId28"/>
    <p:sldId id="266" r:id="rId29"/>
    <p:sldId id="276" r:id="rId30"/>
    <p:sldId id="277" r:id="rId31"/>
    <p:sldId id="278" r:id="rId32"/>
    <p:sldId id="267" r:id="rId33"/>
    <p:sldId id="268" r:id="rId34"/>
    <p:sldId id="283" r:id="rId3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5842" autoAdjust="0"/>
  </p:normalViewPr>
  <p:slideViewPr>
    <p:cSldViewPr>
      <p:cViewPr varScale="1">
        <p:scale>
          <a:sx n="58" d="100"/>
          <a:sy n="58" d="100"/>
        </p:scale>
        <p:origin x="-163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unidade3\semana12\novacoletadedados-sem12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unidade3\semana12\novacoletadedados-sem12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novacoletadedados-final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EM\Desktop\provab\esp\unidade3\semana12\novacoletadedados-sem1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693559898681714"/>
          <c:y val="0.11004159863259576"/>
          <c:w val="0.84677502714591435"/>
          <c:h val="0.6990393727327733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Indicadores!$D$3:$F$3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Indicadores!$D$4:$F$4</c:f>
              <c:numCache>
                <c:formatCode>0.0%</c:formatCode>
                <c:ptCount val="3"/>
                <c:pt idx="0">
                  <c:v>0.12737920937042471</c:v>
                </c:pt>
                <c:pt idx="1">
                  <c:v>0.24158125915080544</c:v>
                </c:pt>
                <c:pt idx="2">
                  <c:v>0.32650073206442698</c:v>
                </c:pt>
              </c:numCache>
            </c:numRef>
          </c:val>
        </c:ser>
        <c:axId val="59560320"/>
        <c:axId val="59561856"/>
      </c:barChart>
      <c:catAx>
        <c:axId val="5956032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9561856"/>
        <c:crosses val="autoZero"/>
        <c:auto val="1"/>
        <c:lblAlgn val="ctr"/>
        <c:lblOffset val="100"/>
      </c:catAx>
      <c:valAx>
        <c:axId val="59561856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956032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91691674177399"/>
          <c:y val="9.9672597291133216E-2"/>
          <c:w val="0.8395850414734799"/>
          <c:h val="0.68048118512569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Indicadores!$R$43</c:f>
              <c:strCache>
                <c:ptCount val="1"/>
                <c:pt idx="0">
                  <c:v>Proporção de diabéticos com avaliação odontológica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Indicadores!$S$42:$U$42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Indicadores!$S$43:$U$43</c:f>
              <c:numCache>
                <c:formatCode>0.0%</c:formatCode>
                <c:ptCount val="3"/>
                <c:pt idx="0">
                  <c:v>4.3478260869565223E-2</c:v>
                </c:pt>
                <c:pt idx="1">
                  <c:v>2.4390243902439025E-2</c:v>
                </c:pt>
                <c:pt idx="2">
                  <c:v>1.6666666666666701E-2</c:v>
                </c:pt>
              </c:numCache>
            </c:numRef>
          </c:val>
        </c:ser>
        <c:axId val="40989824"/>
        <c:axId val="40991360"/>
      </c:barChart>
      <c:catAx>
        <c:axId val="40989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0991360"/>
        <c:crosses val="autoZero"/>
        <c:auto val="1"/>
        <c:lblAlgn val="ctr"/>
        <c:lblOffset val="100"/>
      </c:catAx>
      <c:valAx>
        <c:axId val="40991360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0989824"/>
        <c:crosses val="autoZero"/>
        <c:crossBetween val="between"/>
        <c:majorUnit val="0.2"/>
        <c:minorUnit val="2.0000000000000052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6499677365114906"/>
          <c:y val="9.144415281423153E-2"/>
          <c:w val="0.84426229508195383"/>
          <c:h val="0.668965879265094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Indicadores!$C$58</c:f>
              <c:strCache>
                <c:ptCount val="1"/>
                <c:pt idx="0">
                  <c:v>Proporção de hipertensos que receberam orientação sobre os riscos do tabagismo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Indicadores!$D$57:$F$57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Indicadores!$D$58:$F$58</c:f>
              <c:numCache>
                <c:formatCode>0.0%</c:formatCode>
                <c:ptCount val="3"/>
                <c:pt idx="0">
                  <c:v>0.20689655172413793</c:v>
                </c:pt>
                <c:pt idx="1">
                  <c:v>0.24242424242424479</c:v>
                </c:pt>
                <c:pt idx="2">
                  <c:v>0.23318385650224221</c:v>
                </c:pt>
              </c:numCache>
            </c:numRef>
          </c:val>
        </c:ser>
        <c:axId val="41011072"/>
        <c:axId val="41012608"/>
      </c:barChart>
      <c:catAx>
        <c:axId val="4101107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012608"/>
        <c:crosses val="autoZero"/>
        <c:auto val="1"/>
        <c:lblAlgn val="ctr"/>
        <c:lblOffset val="100"/>
      </c:catAx>
      <c:valAx>
        <c:axId val="4101260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011072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6157592901423515"/>
          <c:y val="0.11000202423444221"/>
          <c:w val="0.83991769254899218"/>
          <c:h val="0.6755710775333078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Indicadores!$R$58</c:f>
              <c:strCache>
                <c:ptCount val="1"/>
                <c:pt idx="0">
                  <c:v>Proporção de diabéticos que receberam orientação sobre os riscos do tabagismo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Indicadores!$S$57:$U$57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Indicadores!$S$58:$U$58</c:f>
              <c:numCache>
                <c:formatCode>0.0%</c:formatCode>
                <c:ptCount val="3"/>
                <c:pt idx="0">
                  <c:v>0.26086956521739374</c:v>
                </c:pt>
                <c:pt idx="1">
                  <c:v>0.24390243902439265</c:v>
                </c:pt>
                <c:pt idx="2">
                  <c:v>0.23333333333333436</c:v>
                </c:pt>
              </c:numCache>
            </c:numRef>
          </c:val>
        </c:ser>
        <c:axId val="42015360"/>
        <c:axId val="42045824"/>
      </c:barChart>
      <c:catAx>
        <c:axId val="4201536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2045824"/>
        <c:crosses val="autoZero"/>
        <c:auto val="1"/>
        <c:lblAlgn val="ctr"/>
        <c:lblOffset val="100"/>
      </c:catAx>
      <c:valAx>
        <c:axId val="42045824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2015360"/>
        <c:crosses val="autoZero"/>
        <c:crossBetween val="between"/>
        <c:majorUnit val="0.2"/>
        <c:minorUnit val="1.0000000000000041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621"/>
          <c:y val="0.10814942640337438"/>
          <c:w val="0.83924843423800199"/>
          <c:h val="0.70661927944660252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Indicadores!$S$3:$U$3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Indicadores!$S$4:$U$4</c:f>
              <c:numCache>
                <c:formatCode>0.0%</c:formatCode>
                <c:ptCount val="3"/>
                <c:pt idx="0">
                  <c:v>0.13609467455621321</c:v>
                </c:pt>
                <c:pt idx="1">
                  <c:v>0.24260355029585787</c:v>
                </c:pt>
                <c:pt idx="2">
                  <c:v>0.35502958579881927</c:v>
                </c:pt>
              </c:numCache>
            </c:numRef>
          </c:val>
        </c:ser>
        <c:axId val="41473152"/>
        <c:axId val="41474688"/>
      </c:barChart>
      <c:catAx>
        <c:axId val="4147315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474688"/>
        <c:crosses val="autoZero"/>
        <c:auto val="1"/>
        <c:lblAlgn val="ctr"/>
        <c:lblOffset val="100"/>
      </c:catAx>
      <c:valAx>
        <c:axId val="4147468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473152"/>
        <c:crosses val="autoZero"/>
        <c:crossBetween val="between"/>
        <c:majorUnit val="0.2"/>
        <c:minorUnit val="1.0000000000000005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646609184019642"/>
          <c:y val="0.10966442120792003"/>
          <c:w val="0.84739121994073963"/>
          <c:h val="0.69157125224753624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Indicadores!$C$9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Indicadores!$D$8:$F$8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Indicadores!$D$9:$F$9</c:f>
              <c:numCache>
                <c:formatCode>0.0%</c:formatCode>
                <c:ptCount val="3"/>
                <c:pt idx="0">
                  <c:v>0.85714285714285765</c:v>
                </c:pt>
                <c:pt idx="1">
                  <c:v>0.85714285714285765</c:v>
                </c:pt>
                <c:pt idx="2">
                  <c:v>0.90476190476190199</c:v>
                </c:pt>
              </c:numCache>
            </c:numRef>
          </c:val>
        </c:ser>
        <c:axId val="41622144"/>
        <c:axId val="58309632"/>
      </c:barChart>
      <c:catAx>
        <c:axId val="416221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58309632"/>
        <c:crosses val="autoZero"/>
        <c:auto val="1"/>
        <c:lblAlgn val="ctr"/>
        <c:lblOffset val="100"/>
      </c:catAx>
      <c:valAx>
        <c:axId val="583096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622144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317327766179621"/>
          <c:y val="0.10686006838401677"/>
          <c:w val="0.83924843423800199"/>
          <c:h val="0.7038818702018291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Indicadores!$R$9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Indicadores!$S$8:$U$8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Indicadores!$S$9:$U$9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axId val="41679488"/>
        <c:axId val="41685376"/>
      </c:barChart>
      <c:catAx>
        <c:axId val="416794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685376"/>
        <c:crosses val="autoZero"/>
        <c:auto val="1"/>
        <c:lblAlgn val="ctr"/>
        <c:lblOffset val="100"/>
      </c:catAx>
      <c:valAx>
        <c:axId val="4168537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679488"/>
        <c:crosses val="autoZero"/>
        <c:crossBetween val="between"/>
        <c:majorUnit val="0.2"/>
        <c:minorUnit val="4.0000000000000022E-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style val="18"/>
  <c:chart>
    <c:autoTitleDeleted val="1"/>
    <c:plotArea>
      <c:layout>
        <c:manualLayout>
          <c:layoutTarget val="inner"/>
          <c:xMode val="edge"/>
          <c:yMode val="edge"/>
          <c:x val="0.11394891944990145"/>
          <c:y val="0.1175458704291405"/>
          <c:w val="0.85068762278979027"/>
          <c:h val="0.7621533060422982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cat>
            <c:strRef>
              <c:f>Indicadores!$D$14:$F$14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Indicadores!$D$15:$F$15</c:f>
              <c:numCache>
                <c:formatCode>0.0%</c:formatCode>
                <c:ptCount val="3"/>
                <c:pt idx="0">
                  <c:v>0.98850574712643657</c:v>
                </c:pt>
                <c:pt idx="1">
                  <c:v>0.96363636363636351</c:v>
                </c:pt>
                <c:pt idx="2">
                  <c:v>0.98206278026905403</c:v>
                </c:pt>
              </c:numCache>
            </c:numRef>
          </c:val>
        </c:ser>
        <c:axId val="41696640"/>
        <c:axId val="41714816"/>
      </c:barChart>
      <c:catAx>
        <c:axId val="4169664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714816"/>
        <c:crosses val="autoZero"/>
        <c:auto val="1"/>
        <c:lblAlgn val="ctr"/>
        <c:lblOffset val="100"/>
      </c:catAx>
      <c:valAx>
        <c:axId val="4171481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696640"/>
        <c:crosses val="autoZero"/>
        <c:crossBetween val="between"/>
        <c:majorUnit val="0.2"/>
        <c:minorUnit val="1.0000000000000041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tx>
        <c:rich>
          <a:bodyPr/>
          <a:lstStyle/>
          <a:p>
            <a:pPr>
              <a:defRPr/>
            </a:pPr>
            <a:endParaRPr lang="pt-BR"/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2526565250475322"/>
          <c:y val="9.4121242662635204E-2"/>
          <c:w val="0.8365197811334365"/>
          <c:h val="0.78374287927326924"/>
        </c:manualLayout>
      </c:layout>
      <c:barChart>
        <c:barDir val="col"/>
        <c:grouping val="clustered"/>
        <c:ser>
          <c:idx val="1"/>
          <c:order val="1"/>
          <c:tx>
            <c:strRef>
              <c:f>Indicadores!$R$15</c:f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multiLvlStrRef>
              <c:f>Indicadores!$S$14:$U$14</c:f>
            </c:multiLvlStrRef>
          </c:cat>
          <c:val>
            <c:numRef>
              <c:f>Indicadores!$S$15:$U$15</c:f>
            </c:numRef>
          </c:val>
        </c:ser>
        <c:ser>
          <c:idx val="0"/>
          <c:order val="0"/>
          <c:tx>
            <c:strRef>
              <c:f>'[novacoletadedados-final.xlsx]Indicadores'!$R$15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'[novacoletadedados-final.xlsx]Indicadores'!$S$14:$U$14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'[novacoletadedados-final.xlsx]Indicadores'!$S$15:$U$15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0.98333333333333328</c:v>
                </c:pt>
              </c:numCache>
            </c:numRef>
          </c:val>
        </c:ser>
        <c:axId val="41821312"/>
        <c:axId val="41822848"/>
      </c:barChart>
      <c:catAx>
        <c:axId val="41821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822848"/>
        <c:crosses val="autoZero"/>
        <c:auto val="1"/>
        <c:lblAlgn val="ctr"/>
        <c:lblOffset val="100"/>
      </c:catAx>
      <c:valAx>
        <c:axId val="41822848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821312"/>
        <c:crosses val="autoZero"/>
        <c:crossBetween val="between"/>
        <c:majorUnit val="0.2"/>
        <c:minorUnit val="1.0000000000000041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7.4769030487975605E-2"/>
          <c:w val="0.84426229508195838"/>
          <c:h val="0.7075841988857469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Indicadores!$D$36:$F$36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Indicadores!$D$37:$F$37</c:f>
              <c:numCache>
                <c:formatCode>0.0%</c:formatCode>
                <c:ptCount val="3"/>
                <c:pt idx="0">
                  <c:v>0.88505747126436751</c:v>
                </c:pt>
                <c:pt idx="1">
                  <c:v>0.88484848484848855</c:v>
                </c:pt>
                <c:pt idx="2">
                  <c:v>0.92376681614350442</c:v>
                </c:pt>
              </c:numCache>
            </c:numRef>
          </c:val>
        </c:ser>
        <c:axId val="41842944"/>
        <c:axId val="41848832"/>
      </c:barChart>
      <c:catAx>
        <c:axId val="418429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848832"/>
        <c:crosses val="autoZero"/>
        <c:auto val="1"/>
        <c:lblAlgn val="ctr"/>
        <c:lblOffset val="100"/>
      </c:catAx>
      <c:valAx>
        <c:axId val="41848832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842944"/>
        <c:crosses val="autoZero"/>
        <c:crossBetween val="between"/>
        <c:majorUnit val="0.2"/>
        <c:minorUnit val="2.0000000000000052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2266124717918477"/>
          <c:y val="0.17292135492839175"/>
          <c:w val="0.83991769254899218"/>
          <c:h val="0.6690518127442267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Indicadores!$R$37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cat>
            <c:strRef>
              <c:f>Indicadores!$S$36:$U$36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Indicadores!$S$37:$U$37</c:f>
              <c:numCache>
                <c:formatCode>0.0%</c:formatCode>
                <c:ptCount val="3"/>
                <c:pt idx="0">
                  <c:v>1</c:v>
                </c:pt>
                <c:pt idx="1">
                  <c:v>1</c:v>
                </c:pt>
                <c:pt idx="2">
                  <c:v>0.98333333333333328</c:v>
                </c:pt>
              </c:numCache>
            </c:numRef>
          </c:val>
        </c:ser>
        <c:axId val="41860096"/>
        <c:axId val="41956096"/>
      </c:barChart>
      <c:catAx>
        <c:axId val="4186009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956096"/>
        <c:crosses val="autoZero"/>
        <c:auto val="1"/>
        <c:lblAlgn val="ctr"/>
        <c:lblOffset val="100"/>
      </c:catAx>
      <c:valAx>
        <c:axId val="41956096"/>
        <c:scaling>
          <c:orientation val="minMax"/>
          <c:max val="1"/>
          <c:min val="0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860096"/>
        <c:crosses val="autoZero"/>
        <c:crossBetween val="between"/>
        <c:majorUnit val="0.2"/>
        <c:minorUnit val="1.0000000000000041E-3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autoTitleDeleted val="1"/>
    <c:plotArea>
      <c:layout>
        <c:manualLayout>
          <c:layoutTarget val="inner"/>
          <c:xMode val="edge"/>
          <c:yMode val="edge"/>
          <c:x val="0.11885245901639344"/>
          <c:y val="7.6738516928776646E-2"/>
          <c:w val="0.84426229508195383"/>
          <c:h val="0.69771974118529367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avaliação odontológica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cat>
            <c:strRef>
              <c:f>Indicadores!$D$42:$F$42</c:f>
              <c:strCache>
                <c:ptCount val="3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</c:strCache>
            </c:strRef>
          </c:cat>
          <c:val>
            <c:numRef>
              <c:f>Indicadores!$D$43:$F$43</c:f>
              <c:numCache>
                <c:formatCode>0.0%</c:formatCode>
                <c:ptCount val="3"/>
                <c:pt idx="0">
                  <c:v>6.8965517241379309E-2</c:v>
                </c:pt>
                <c:pt idx="1">
                  <c:v>4.8484848484848485E-2</c:v>
                </c:pt>
                <c:pt idx="2">
                  <c:v>3.5874439461883414E-2</c:v>
                </c:pt>
              </c:numCache>
            </c:numRef>
          </c:val>
        </c:ser>
        <c:axId val="41992576"/>
        <c:axId val="41994112"/>
      </c:barChart>
      <c:catAx>
        <c:axId val="419925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994112"/>
        <c:crosses val="autoZero"/>
        <c:auto val="1"/>
        <c:lblAlgn val="ctr"/>
        <c:lblOffset val="100"/>
      </c:catAx>
      <c:valAx>
        <c:axId val="41994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pt-BR"/>
          </a:p>
        </c:txPr>
        <c:crossAx val="419925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2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58EBCC-3009-4870-AB58-1025779AD9F0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06C152-E1EF-4824-A156-15DCD4E46456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importância</a:t>
            </a:r>
            <a:r>
              <a:rPr lang="pt-BR" baseline="0" dirty="0" smtClean="0"/>
              <a:t> da ação programática advêm da importância das patologias foco da intervenção.</a:t>
            </a:r>
          </a:p>
          <a:p>
            <a:r>
              <a:rPr lang="pt-BR" baseline="0" dirty="0" smtClean="0"/>
              <a:t>A HAS e o DM são patologias de grande importância para a saúde pública</a:t>
            </a:r>
          </a:p>
          <a:p>
            <a:r>
              <a:rPr lang="pt-BR" baseline="0" dirty="0" smtClean="0"/>
              <a:t>Sendo a HÁ a mais </a:t>
            </a:r>
            <a:r>
              <a:rPr lang="pt-BR" baseline="0" dirty="0" err="1" smtClean="0"/>
              <a:t>frequente</a:t>
            </a:r>
            <a:r>
              <a:rPr lang="pt-BR" baseline="0" dirty="0" smtClean="0"/>
              <a:t> doença cardiovascular, acometendo aproximadamente 35% da </a:t>
            </a:r>
            <a:r>
              <a:rPr lang="pt-BR" baseline="0" dirty="0" err="1" smtClean="0"/>
              <a:t>populacao</a:t>
            </a:r>
            <a:r>
              <a:rPr lang="pt-BR" baseline="0" dirty="0" smtClean="0"/>
              <a:t> adulta acima de 40 anos</a:t>
            </a:r>
          </a:p>
          <a:p>
            <a:r>
              <a:rPr lang="pt-BR" baseline="0" dirty="0" smtClean="0"/>
              <a:t>Elevando custos </a:t>
            </a:r>
            <a:r>
              <a:rPr lang="pt-BR" baseline="0" dirty="0" err="1" smtClean="0"/>
              <a:t>médioco-sociais</a:t>
            </a:r>
            <a:r>
              <a:rPr lang="pt-BR" baseline="0" dirty="0" smtClean="0"/>
              <a:t> </a:t>
            </a:r>
            <a:r>
              <a:rPr lang="pt-BR" baseline="0" dirty="0" err="1" smtClean="0"/>
              <a:t>principalemte</a:t>
            </a:r>
            <a:r>
              <a:rPr lang="pt-BR" baseline="0" dirty="0" smtClean="0"/>
              <a:t> devido a complicações que causa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DM alem de impactos para portadores da doença traz carga social importante</a:t>
            </a:r>
            <a:r>
              <a:rPr lang="pt-BR" baseline="0" dirty="0" smtClean="0"/>
              <a:t> atingindo familiares e comunidade</a:t>
            </a:r>
          </a:p>
          <a:p>
            <a:r>
              <a:rPr lang="pt-BR" baseline="0" dirty="0" smtClean="0"/>
              <a:t>Reduz a expectativa de vida em 15 anos no dm1 e em 5 a 7 anos na dm2 com risco aumentado para </a:t>
            </a:r>
            <a:r>
              <a:rPr lang="pt-BR" baseline="0" dirty="0" err="1" smtClean="0"/>
              <a:t>dca</a:t>
            </a:r>
            <a:r>
              <a:rPr lang="pt-BR" baseline="0" dirty="0" smtClean="0"/>
              <a:t> cardiovascular e </a:t>
            </a:r>
            <a:r>
              <a:rPr lang="pt-BR" baseline="0" dirty="0" err="1" smtClean="0"/>
              <a:t>avc</a:t>
            </a:r>
            <a:r>
              <a:rPr lang="pt-BR" baseline="0" dirty="0" smtClean="0"/>
              <a:t> em 2 a 4 vezes</a:t>
            </a:r>
          </a:p>
          <a:p>
            <a:r>
              <a:rPr lang="pt-BR" baseline="0" dirty="0" smtClean="0"/>
              <a:t>É a causa mais comum de </a:t>
            </a:r>
            <a:r>
              <a:rPr lang="pt-BR" baseline="0" dirty="0" err="1" smtClean="0"/>
              <a:t>amputacoes</a:t>
            </a:r>
            <a:r>
              <a:rPr lang="pt-BR" baseline="0" dirty="0" smtClean="0"/>
              <a:t> de mmii não </a:t>
            </a:r>
            <a:r>
              <a:rPr lang="pt-BR" baseline="0" dirty="0" err="1" smtClean="0"/>
              <a:t>traumatica</a:t>
            </a:r>
            <a:r>
              <a:rPr lang="pt-BR" baseline="0" dirty="0" smtClean="0"/>
              <a:t>, cegueira </a:t>
            </a:r>
            <a:r>
              <a:rPr lang="pt-BR" baseline="0" dirty="0" err="1" smtClean="0"/>
              <a:t>irrevercivel</a:t>
            </a:r>
            <a:r>
              <a:rPr lang="pt-BR" baseline="0" dirty="0" smtClean="0"/>
              <a:t> e DRC terminal e nas mulheres é causa  importante de partos prematuros e mortalidade materna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Sendo</a:t>
            </a:r>
            <a:r>
              <a:rPr lang="pt-BR" baseline="0" dirty="0" smtClean="0"/>
              <a:t> evidenciado falhas no acompanhamento dos pacientes portadores das patologias e da </a:t>
            </a:r>
            <a:r>
              <a:rPr lang="pt-BR" baseline="0" dirty="0" err="1" smtClean="0"/>
              <a:t>importancia</a:t>
            </a:r>
            <a:r>
              <a:rPr lang="pt-BR" baseline="0" dirty="0" smtClean="0"/>
              <a:t> que estas patologias tem para a </a:t>
            </a:r>
            <a:r>
              <a:rPr lang="pt-BR" baseline="0" dirty="0" err="1" smtClean="0"/>
              <a:t>saude</a:t>
            </a:r>
            <a:r>
              <a:rPr lang="pt-BR" baseline="0" dirty="0" smtClean="0"/>
              <a:t> publica, e sabendo-se da </a:t>
            </a:r>
            <a:r>
              <a:rPr lang="pt-BR" baseline="0" dirty="0" err="1" smtClean="0"/>
              <a:t>importancia</a:t>
            </a:r>
            <a:r>
              <a:rPr lang="pt-BR" baseline="0" dirty="0" smtClean="0"/>
              <a:t> do acompanhamento adequado destes pacientes, é importante uma </a:t>
            </a:r>
            <a:r>
              <a:rPr lang="pt-BR" baseline="0" dirty="0" err="1" smtClean="0"/>
              <a:t>reorganizacao</a:t>
            </a:r>
            <a:r>
              <a:rPr lang="pt-BR" baseline="0" dirty="0" smtClean="0"/>
              <a:t> do </a:t>
            </a:r>
            <a:r>
              <a:rPr lang="pt-BR" baseline="0" dirty="0" err="1" smtClean="0"/>
              <a:t>servico</a:t>
            </a:r>
            <a:r>
              <a:rPr lang="pt-BR" baseline="0" dirty="0" smtClean="0"/>
              <a:t> para adequar o acompanhamento </a:t>
            </a:r>
            <a:r>
              <a:rPr lang="pt-BR" baseline="0" smtClean="0"/>
              <a:t>dos portadores de HAS e DM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4</a:t>
            </a:fld>
            <a:endParaRPr 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 UBSF é urbana atuando no modelo ESF com atendimento exclusivamente ao SUS,</a:t>
            </a:r>
            <a:r>
              <a:rPr lang="pt-BR" baseline="0" dirty="0" smtClean="0"/>
              <a:t> não possuindo </a:t>
            </a:r>
            <a:r>
              <a:rPr lang="pt-BR" baseline="0" dirty="0" err="1" smtClean="0"/>
              <a:t>vinculos</a:t>
            </a:r>
            <a:r>
              <a:rPr lang="pt-BR" baseline="0" dirty="0" smtClean="0"/>
              <a:t> com </a:t>
            </a:r>
            <a:r>
              <a:rPr lang="pt-BR" baseline="0" dirty="0" err="1" smtClean="0"/>
              <a:t>instituicao</a:t>
            </a:r>
            <a:r>
              <a:rPr lang="pt-BR" baseline="0" dirty="0" smtClean="0"/>
              <a:t> de ensino</a:t>
            </a:r>
          </a:p>
          <a:p>
            <a:r>
              <a:rPr lang="pt-BR" baseline="0" dirty="0" smtClean="0"/>
              <a:t>Composta por 2 equipes de ESF, cada uma com medico </a:t>
            </a:r>
            <a:r>
              <a:rPr lang="pt-BR" baseline="0" dirty="0" err="1" smtClean="0"/>
              <a:t>enfermira</a:t>
            </a:r>
            <a:r>
              <a:rPr lang="pt-BR" baseline="0" dirty="0" smtClean="0"/>
              <a:t> </a:t>
            </a:r>
            <a:r>
              <a:rPr lang="pt-BR" baseline="0" dirty="0" err="1" smtClean="0"/>
              <a:t>tecnica</a:t>
            </a:r>
            <a:r>
              <a:rPr lang="pt-BR" baseline="0" dirty="0" smtClean="0"/>
              <a:t> de enfermagem e </a:t>
            </a:r>
            <a:r>
              <a:rPr lang="pt-BR" baseline="0" dirty="0" err="1" smtClean="0"/>
              <a:t>ACSs</a:t>
            </a:r>
            <a:endParaRPr lang="pt-BR" baseline="0" dirty="0" smtClean="0"/>
          </a:p>
          <a:p>
            <a:r>
              <a:rPr lang="pt-BR" baseline="0" dirty="0" smtClean="0"/>
              <a:t>Contando com uma equipe de </a:t>
            </a:r>
            <a:r>
              <a:rPr lang="pt-BR" baseline="0" dirty="0" err="1" smtClean="0"/>
              <a:t>saude</a:t>
            </a:r>
            <a:r>
              <a:rPr lang="pt-BR" baseline="0" dirty="0" smtClean="0"/>
              <a:t> bucal composta por </a:t>
            </a:r>
            <a:r>
              <a:rPr lang="pt-BR" baseline="0" dirty="0" err="1" smtClean="0"/>
              <a:t>odontologo</a:t>
            </a:r>
            <a:r>
              <a:rPr lang="pt-BR" baseline="0" dirty="0" smtClean="0"/>
              <a:t> e auxiliar de </a:t>
            </a:r>
            <a:r>
              <a:rPr lang="pt-BR" baseline="0" dirty="0" err="1" smtClean="0"/>
              <a:t>saude</a:t>
            </a:r>
            <a:r>
              <a:rPr lang="pt-BR" baseline="0" dirty="0" smtClean="0"/>
              <a:t> bucal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Abrange</a:t>
            </a:r>
            <a:r>
              <a:rPr lang="pt-BR" baseline="0" dirty="0" smtClean="0"/>
              <a:t> 2 bairros e parte de um terceiro bairro, com uma </a:t>
            </a:r>
            <a:r>
              <a:rPr lang="pt-BR" baseline="0" dirty="0" err="1" smtClean="0"/>
              <a:t>populacao</a:t>
            </a:r>
            <a:r>
              <a:rPr lang="pt-BR" baseline="0" dirty="0" smtClean="0"/>
              <a:t> de 4492 pessoa segundo o SIAB, </a:t>
            </a:r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maioria constituída de jovens e adultos recentemente alocados na área, além de idosos, muitos desses portadores de doenças crônicas.</a:t>
            </a:r>
          </a:p>
          <a:p>
            <a:r>
              <a:rPr lang="pt-BR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Tem estrutura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física razoável, em regular estado de conservação, apresentando algumas fragilidades como a falta de uma sala de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nebulizacao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e aparelhamento com numero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minimo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para funcionamento como no caso de equipamentos </a:t>
            </a:r>
            <a:r>
              <a:rPr lang="pt-BR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odonologicos</a:t>
            </a:r>
            <a:r>
              <a:rPr lang="pt-BR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t-BR" baseline="0" dirty="0" smtClean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7</a:t>
            </a:fld>
            <a:endParaRPr 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Quanto</a:t>
            </a:r>
            <a:r>
              <a:rPr lang="pt-BR" baseline="0" dirty="0" smtClean="0"/>
              <a:t> aos resultados da intervenção </a:t>
            </a:r>
          </a:p>
          <a:p>
            <a:r>
              <a:rPr lang="pt-BR" baseline="0" dirty="0" smtClean="0"/>
              <a:t>Atingimos 32,7 % para as duas patologias ao final das 12 semanas, não atingindo os 40% pretendidos, porem com uma melhora nos registros, sendo </a:t>
            </a:r>
            <a:r>
              <a:rPr lang="pt-BR" baseline="0" dirty="0" err="1" smtClean="0"/>
              <a:t>entao</a:t>
            </a:r>
            <a:r>
              <a:rPr lang="pt-BR" baseline="0" dirty="0" smtClean="0"/>
              <a:t> </a:t>
            </a:r>
            <a:r>
              <a:rPr lang="pt-BR" baseline="0" dirty="0" err="1" smtClean="0"/>
              <a:t>confiavel</a:t>
            </a:r>
            <a:r>
              <a:rPr lang="pt-BR" baseline="0" dirty="0" smtClean="0"/>
              <a:t> o dado, com um discreto aumento desta cobertura, que ao iniciarmos erra de 29% </a:t>
            </a:r>
            <a:r>
              <a:rPr lang="pt-BR" baseline="0" dirty="0" err="1" smtClean="0"/>
              <a:t>tambem</a:t>
            </a:r>
            <a:r>
              <a:rPr lang="pt-BR" baseline="0" dirty="0" smtClean="0"/>
              <a:t> para as duas condições, esta ultima não sendo muito </a:t>
            </a:r>
            <a:r>
              <a:rPr lang="pt-BR" baseline="0" dirty="0" err="1" smtClean="0"/>
              <a:t>confiavel</a:t>
            </a:r>
            <a:r>
              <a:rPr lang="pt-BR" baseline="0" dirty="0" smtClean="0"/>
              <a:t>. </a:t>
            </a:r>
          </a:p>
          <a:p>
            <a:r>
              <a:rPr lang="pt-BR" baseline="0" dirty="0" smtClean="0"/>
              <a:t>Para os demais indicadores poderemos afirmar que os números mostrados a partir da analise dos resultados são </a:t>
            </a:r>
            <a:r>
              <a:rPr lang="pt-BR" baseline="0" dirty="0" err="1" smtClean="0"/>
              <a:t>confiaveis</a:t>
            </a:r>
            <a:r>
              <a:rPr lang="pt-BR" baseline="0" dirty="0" smtClean="0"/>
              <a:t>, mostrando </a:t>
            </a:r>
            <a:r>
              <a:rPr lang="pt-BR" baseline="0" smtClean="0"/>
              <a:t>a melhora do </a:t>
            </a:r>
            <a:endParaRPr lang="pt-BR" baseline="0" dirty="0" smtClean="0"/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16</a:t>
            </a:fld>
            <a:endParaRPr 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Em </a:t>
            </a:r>
            <a:r>
              <a:rPr lang="pt-BR" dirty="0" err="1" smtClean="0"/>
              <a:t>relacao</a:t>
            </a:r>
            <a:r>
              <a:rPr lang="pt-BR" dirty="0" smtClean="0"/>
              <a:t> ao objetivo</a:t>
            </a:r>
            <a:r>
              <a:rPr lang="pt-BR" baseline="0" dirty="0" smtClean="0"/>
              <a:t> de melhorar a </a:t>
            </a:r>
            <a:r>
              <a:rPr lang="pt-BR" baseline="0" dirty="0" err="1" smtClean="0"/>
              <a:t>adesao</a:t>
            </a:r>
            <a:r>
              <a:rPr lang="pt-BR" baseline="0" dirty="0" smtClean="0"/>
              <a:t> dos pacientes ao programa, quase atingimos as metas de realizar busca ativa para 100% dos faltosos </a:t>
            </a:r>
            <a:r>
              <a:rPr lang="pt-BR" baseline="0" dirty="0" err="1" smtClean="0"/>
              <a:t>atingimndo</a:t>
            </a:r>
            <a:r>
              <a:rPr lang="pt-BR" baseline="0" dirty="0" smtClean="0"/>
              <a:t> 90,5% dos </a:t>
            </a:r>
            <a:r>
              <a:rPr lang="pt-BR" baseline="0" dirty="0" err="1" smtClean="0"/>
              <a:t>usuarios</a:t>
            </a:r>
            <a:r>
              <a:rPr lang="pt-BR" baseline="0" dirty="0" smtClean="0"/>
              <a:t> com </a:t>
            </a:r>
            <a:r>
              <a:rPr lang="pt-BR" baseline="0" dirty="0" err="1" smtClean="0"/>
              <a:t>hipertensao</a:t>
            </a:r>
            <a:r>
              <a:rPr lang="pt-BR" baseline="0" dirty="0" smtClean="0"/>
              <a:t> que faltaram a consulta totalizando 19 </a:t>
            </a:r>
            <a:r>
              <a:rPr lang="pt-BR" baseline="0" dirty="0" err="1" smtClean="0"/>
              <a:t>usuarios</a:t>
            </a:r>
            <a:r>
              <a:rPr lang="pt-BR" baseline="0" dirty="0" smtClean="0"/>
              <a:t> e atingimos a meta de 100% dos </a:t>
            </a:r>
            <a:r>
              <a:rPr lang="pt-BR" baseline="0" dirty="0" err="1" smtClean="0"/>
              <a:t>diabeticos</a:t>
            </a:r>
            <a:r>
              <a:rPr lang="pt-BR" baseline="0" dirty="0" smtClean="0"/>
              <a:t> faltosos, sendo 3 pacientes que receberam a busca ativa.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18</a:t>
            </a:fld>
            <a:endParaRPr 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06C152-E1EF-4824-A156-15DCD4E46456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C5FFD9-63ED-4285-92C5-807441AC6D95}" type="datetimeFigureOut">
              <a:rPr lang="pt-BR" smtClean="0"/>
              <a:pPr/>
              <a:t>08/03/2014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A58525-E4DC-427B-AAD2-2AB050436E3B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3108" y="1214422"/>
            <a:ext cx="6272202" cy="2143140"/>
          </a:xfrm>
        </p:spPr>
        <p:txBody>
          <a:bodyPr>
            <a:normAutofit fontScale="90000"/>
          </a:bodyPr>
          <a:lstStyle/>
          <a:p>
            <a:r>
              <a:rPr lang="pt-BR" sz="2800" b="1" dirty="0"/>
              <a:t>UNIVERSIDADE ABERTA DO SUS – UNASUS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UNIVERSIDADE FEDERAL DE PELOTAS – UFPEL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Especialização em Saúde da Família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Modalidade à Distância</a:t>
            </a:r>
            <a:r>
              <a:rPr lang="pt-BR" sz="2800" dirty="0"/>
              <a:t/>
            </a:r>
            <a:br>
              <a:rPr lang="pt-BR" sz="2800" dirty="0"/>
            </a:br>
            <a:r>
              <a:rPr lang="pt-BR" sz="2800" b="1" dirty="0"/>
              <a:t>Turma 4</a:t>
            </a:r>
            <a:r>
              <a:rPr lang="pt-BR" dirty="0"/>
              <a:t/>
            </a:r>
            <a:br>
              <a:rPr lang="pt-BR" dirty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500034" y="3357562"/>
            <a:ext cx="8429684" cy="1752600"/>
          </a:xfrm>
        </p:spPr>
        <p:txBody>
          <a:bodyPr>
            <a:normAutofit lnSpcReduction="10000"/>
          </a:bodyPr>
          <a:lstStyle/>
          <a:p>
            <a:r>
              <a:rPr lang="pt-BR" sz="3500" dirty="0">
                <a:solidFill>
                  <a:schemeClr val="tx1"/>
                </a:solidFill>
                <a:latin typeface="+mj-lt"/>
              </a:rPr>
              <a:t>Qualificação do cuidado à saúde de pessoas com hipertensão e</a:t>
            </a:r>
          </a:p>
          <a:p>
            <a:r>
              <a:rPr lang="pt-BR" sz="3500" dirty="0">
                <a:solidFill>
                  <a:schemeClr val="tx1"/>
                </a:solidFill>
                <a:latin typeface="+mj-lt"/>
              </a:rPr>
              <a:t>diabetes numa UBSF de Rio </a:t>
            </a:r>
            <a:r>
              <a:rPr lang="pt-BR" sz="3500" dirty="0" smtClean="0">
                <a:solidFill>
                  <a:schemeClr val="tx1"/>
                </a:solidFill>
                <a:latin typeface="+mj-lt"/>
              </a:rPr>
              <a:t>Grande-RS</a:t>
            </a:r>
            <a:endParaRPr lang="pt-BR" sz="3500" dirty="0">
              <a:solidFill>
                <a:schemeClr val="tx1"/>
              </a:solidFill>
              <a:latin typeface="+mj-lt"/>
            </a:endParaRPr>
          </a:p>
          <a:p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1500166" y="5857892"/>
            <a:ext cx="67151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dirty="0" smtClean="0"/>
              <a:t>Arthur Vier Pereira</a:t>
            </a:r>
            <a:endParaRPr lang="pt-BR" dirty="0"/>
          </a:p>
        </p:txBody>
      </p:sp>
      <p:pic>
        <p:nvPicPr>
          <p:cNvPr id="6" name="Imagem 5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500042"/>
            <a:ext cx="193103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1000132"/>
          </a:xfrm>
        </p:spPr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928670"/>
            <a:ext cx="8429684" cy="5929330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pt-BR" sz="3100" dirty="0" smtClean="0"/>
              <a:t>Eixo organização e gestão do serviço: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Melhorar acolhimento;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Organizar  agendas;</a:t>
            </a:r>
          </a:p>
          <a:p>
            <a:pPr lvl="1">
              <a:spcBef>
                <a:spcPts val="1200"/>
              </a:spcBef>
            </a:pPr>
            <a:r>
              <a:rPr lang="pt-BR" sz="2800" dirty="0" smtClean="0"/>
              <a:t>Organizar as visitas domiciliares;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Definir atribuições e distribuir responsabilidades entre os profissionais;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Dispor de protocolo atualizado na unidade;</a:t>
            </a:r>
          </a:p>
          <a:p>
            <a:pPr lvl="1">
              <a:spcBef>
                <a:spcPts val="1200"/>
              </a:spcBef>
            </a:pPr>
            <a:r>
              <a:rPr lang="pt-BR" sz="2800" dirty="0" smtClean="0"/>
              <a:t>Garantir adequado acompanhamento dos usuários (avaliação clínica, solicitação de exames,  rastreamento de risco, orientações de promoção da saúde);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Organizar os registros;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Organizar práticas coletivas de promoção da saúde.</a:t>
            </a:r>
          </a:p>
          <a:p>
            <a:pPr lvl="1">
              <a:spcBef>
                <a:spcPts val="1200"/>
              </a:spcBef>
            </a:pPr>
            <a:endParaRPr lang="pt-BR" sz="28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71546"/>
            <a:ext cx="8229600" cy="5357850"/>
          </a:xfrm>
        </p:spPr>
        <p:txBody>
          <a:bodyPr>
            <a:normAutofit/>
          </a:bodyPr>
          <a:lstStyle/>
          <a:p>
            <a:r>
              <a:rPr lang="pt-BR" dirty="0" smtClean="0"/>
              <a:t>Eixo monitoramento e avaliação:</a:t>
            </a:r>
          </a:p>
          <a:p>
            <a:pPr lvl="1"/>
            <a:r>
              <a:rPr lang="pt-BR" dirty="0" smtClean="0"/>
              <a:t>Monitorar através de revisão dos registros e alimentação de Planilha de Coleta de Dados  (semanal): </a:t>
            </a:r>
          </a:p>
          <a:p>
            <a:pPr lvl="2"/>
            <a:r>
              <a:rPr lang="pt-BR" dirty="0" smtClean="0"/>
              <a:t>Evolução da cobertura;</a:t>
            </a:r>
          </a:p>
          <a:p>
            <a:pPr lvl="2"/>
            <a:r>
              <a:rPr lang="pt-BR" dirty="0" smtClean="0"/>
              <a:t>Adesão e realização de busca ativa aos faltosos;</a:t>
            </a:r>
          </a:p>
          <a:p>
            <a:pPr lvl="2"/>
            <a:r>
              <a:rPr lang="pt-BR" dirty="0" smtClean="0"/>
              <a:t>Cumprimento dos itens previstos para adequado acompanhamento clínico;</a:t>
            </a:r>
          </a:p>
          <a:p>
            <a:pPr lvl="2"/>
            <a:r>
              <a:rPr lang="pt-BR" dirty="0" smtClean="0"/>
              <a:t>Qualidade dos registros;</a:t>
            </a:r>
          </a:p>
          <a:p>
            <a:pPr lvl="2"/>
            <a:r>
              <a:rPr lang="pt-BR" dirty="0" smtClean="0"/>
              <a:t>Realização do rastreamento de risco;</a:t>
            </a:r>
          </a:p>
          <a:p>
            <a:pPr lvl="2"/>
            <a:r>
              <a:rPr lang="pt-BR" dirty="0" smtClean="0"/>
              <a:t>Participação dos usuários cadastrados em ações de promoção da saúde.</a:t>
            </a:r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1000132"/>
          </a:xfrm>
        </p:spPr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857256"/>
          </a:xfrm>
        </p:spPr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  <p:sp>
        <p:nvSpPr>
          <p:cNvPr id="6" name="Espaço Reservado para Conteúdo 5"/>
          <p:cNvSpPr>
            <a:spLocks noGrp="1"/>
          </p:cNvSpPr>
          <p:nvPr>
            <p:ph idx="1"/>
          </p:nvPr>
        </p:nvSpPr>
        <p:spPr>
          <a:xfrm>
            <a:off x="0" y="928670"/>
            <a:ext cx="9144000" cy="5857916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</a:pPr>
            <a:r>
              <a:rPr lang="pt-BR" sz="2800" dirty="0" smtClean="0"/>
              <a:t>Eixo engajamento público:</a:t>
            </a:r>
          </a:p>
          <a:p>
            <a:pPr lvl="1">
              <a:spcBef>
                <a:spcPts val="600"/>
              </a:spcBef>
            </a:pPr>
            <a:r>
              <a:rPr lang="pt-BR" dirty="0" smtClean="0"/>
              <a:t>Orientar e ouvir a comunidade sobre: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A intervenção;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Importância do rastreamento de HAS/DM e de suas possíveis complicações;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Importância do controle dos fatores de risco;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Importância da periodicidade das consultas;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Itens necessários para o adequado acompanhamento destas patologias;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Acesso aos medicamentos;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Direitos sobre os registros;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Participação da comunidade na cobrança aos gestores;</a:t>
            </a:r>
          </a:p>
          <a:p>
            <a:pPr lvl="2">
              <a:spcBef>
                <a:spcPts val="600"/>
              </a:spcBef>
            </a:pPr>
            <a:r>
              <a:rPr lang="pt-BR" dirty="0" smtClean="0"/>
              <a:t>Alimentação saudável, atividade física, saúde bucal e controle do tabagismo.</a:t>
            </a:r>
          </a:p>
          <a:p>
            <a:pPr lvl="2">
              <a:spcBef>
                <a:spcPts val="600"/>
              </a:spcBef>
            </a:pPr>
            <a:endParaRPr lang="pt-BR" dirty="0" smtClean="0"/>
          </a:p>
          <a:p>
            <a:pPr lvl="2">
              <a:spcBef>
                <a:spcPts val="600"/>
              </a:spcBef>
            </a:pPr>
            <a:endParaRPr lang="pt-BR" dirty="0" smtClean="0"/>
          </a:p>
          <a:p>
            <a:pPr lvl="2">
              <a:spcBef>
                <a:spcPts val="600"/>
              </a:spcBef>
            </a:pPr>
            <a:endParaRPr lang="pt-BR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4983179"/>
          </a:xfrm>
        </p:spPr>
        <p:txBody>
          <a:bodyPr>
            <a:normAutofit lnSpcReduction="10000"/>
          </a:bodyPr>
          <a:lstStyle/>
          <a:p>
            <a:r>
              <a:rPr lang="pt-BR" dirty="0" smtClean="0"/>
              <a:t>Eixo qualificação da prática clínica:</a:t>
            </a:r>
          </a:p>
          <a:p>
            <a:pPr lvl="1"/>
            <a:r>
              <a:rPr lang="pt-BR" dirty="0" smtClean="0"/>
              <a:t>Capacitar a equipe sobre:</a:t>
            </a:r>
          </a:p>
          <a:p>
            <a:pPr lvl="2"/>
            <a:r>
              <a:rPr lang="pt-BR" dirty="0" smtClean="0"/>
              <a:t>Identificação e cadastramento;</a:t>
            </a:r>
          </a:p>
          <a:p>
            <a:pPr lvl="2"/>
            <a:r>
              <a:rPr lang="pt-BR" dirty="0" smtClean="0"/>
              <a:t>Registros;</a:t>
            </a:r>
          </a:p>
          <a:p>
            <a:pPr lvl="2"/>
            <a:r>
              <a:rPr lang="pt-BR" dirty="0" smtClean="0"/>
              <a:t>Aferição de TA e realização do HGT;</a:t>
            </a:r>
          </a:p>
          <a:p>
            <a:pPr lvl="2"/>
            <a:r>
              <a:rPr lang="pt-BR" dirty="0" smtClean="0"/>
              <a:t>Seguimento do protocolo (exame clínico adequado, exames complementares, tratamento);</a:t>
            </a:r>
          </a:p>
          <a:p>
            <a:pPr lvl="2"/>
            <a:r>
              <a:rPr lang="pt-BR" dirty="0" smtClean="0"/>
              <a:t>Estratificação de risco;</a:t>
            </a:r>
          </a:p>
          <a:p>
            <a:pPr lvl="2"/>
            <a:r>
              <a:rPr lang="pt-BR" dirty="0" smtClean="0"/>
              <a:t>Controle de fatores de risco;</a:t>
            </a:r>
          </a:p>
          <a:p>
            <a:pPr lvl="2"/>
            <a:r>
              <a:rPr lang="pt-BR" dirty="0" smtClean="0"/>
              <a:t>Saúde Bucal;</a:t>
            </a:r>
          </a:p>
          <a:p>
            <a:pPr lvl="2"/>
            <a:r>
              <a:rPr lang="pt-BR" dirty="0" smtClean="0"/>
              <a:t>Alimentação saudável e prática de atividade física;</a:t>
            </a:r>
          </a:p>
          <a:p>
            <a:pPr lvl="2"/>
            <a:r>
              <a:rPr lang="pt-BR" dirty="0" smtClean="0"/>
              <a:t>Controle do tabagismo.</a:t>
            </a: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500034" y="-24"/>
            <a:ext cx="8229600" cy="1000132"/>
          </a:xfrm>
        </p:spPr>
        <p:txBody>
          <a:bodyPr/>
          <a:lstStyle/>
          <a:p>
            <a:r>
              <a:rPr lang="pt-BR" dirty="0" smtClean="0"/>
              <a:t>Metodologia - Ações</a:t>
            </a:r>
            <a:endParaRPr lang="pt-B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457200" y="1428736"/>
            <a:ext cx="8229600" cy="507209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lvl="0" indent="-342900">
              <a:spcBef>
                <a:spcPts val="1800"/>
              </a:spcBef>
              <a:buFont typeface="Arial" pitchFamily="34" charset="0"/>
              <a:buChar char="•"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Protocolo:</a:t>
            </a:r>
            <a:r>
              <a:rPr kumimoji="0" lang="pt-B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lang="pt-BR" sz="2600" dirty="0" smtClean="0"/>
              <a:t>Manuais Técnicos </a:t>
            </a:r>
            <a:r>
              <a:rPr lang="pt-BR" sz="2600" dirty="0" smtClean="0"/>
              <a:t>HAS e DM, Ministério </a:t>
            </a:r>
            <a:r>
              <a:rPr lang="pt-BR" sz="2600" dirty="0" smtClean="0"/>
              <a:t>da Saúde (</a:t>
            </a:r>
            <a:r>
              <a:rPr lang="pt-BR" sz="2600" dirty="0" smtClean="0"/>
              <a:t>2006)</a:t>
            </a: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Pactuação com equipe nova forma de trabalho </a:t>
            </a: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  <a:sym typeface="Wingdings" pitchFamily="2" charset="2"/>
              </a:rPr>
              <a:t> capacitações em reuniões semanais e distribuição de responsabilidades</a:t>
            </a: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Pactuação com gestores recursos necessários e garantia de acesso aos exames e tratamentos prescritos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Divulgar intervenção e buscar apoio na comunidade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pt-BR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Manutenção</a:t>
            </a:r>
            <a:r>
              <a:rPr kumimoji="0" lang="pt-BR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das atividades coletivas já existentes e inserção de temas relacionados a HAS/DM</a:t>
            </a:r>
            <a:endParaRPr kumimoji="0" lang="pt-BR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329642" cy="5286412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pt-BR" sz="3000" dirty="0" smtClean="0"/>
              <a:t>Uso de ficha-espelho e arquivo específico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Revisão semanal (monitoramento)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Lançamento semanal na planilha</a:t>
            </a:r>
          </a:p>
          <a:p>
            <a:pPr lvl="1">
              <a:spcBef>
                <a:spcPts val="1200"/>
              </a:spcBef>
            </a:pPr>
            <a:r>
              <a:rPr lang="pt-BR" dirty="0" smtClean="0"/>
              <a:t>Análise mensal </a:t>
            </a:r>
            <a:r>
              <a:rPr lang="pt-BR" dirty="0" smtClean="0"/>
              <a:t>de </a:t>
            </a:r>
            <a:r>
              <a:rPr lang="pt-BR" dirty="0" smtClean="0"/>
              <a:t>indicadores</a:t>
            </a:r>
          </a:p>
          <a:p>
            <a:pPr>
              <a:spcBef>
                <a:spcPts val="1200"/>
              </a:spcBef>
            </a:pPr>
            <a:r>
              <a:rPr lang="pt-BR" sz="3000" dirty="0" smtClean="0"/>
              <a:t>Acolhimento </a:t>
            </a:r>
            <a:r>
              <a:rPr lang="pt-BR" sz="3000" dirty="0" smtClean="0"/>
              <a:t>e agendamento dos </a:t>
            </a:r>
            <a:r>
              <a:rPr lang="pt-BR" sz="3000" dirty="0" smtClean="0"/>
              <a:t>usuários</a:t>
            </a:r>
            <a:endParaRPr lang="pt-BR" sz="3000" dirty="0" smtClean="0"/>
          </a:p>
          <a:p>
            <a:pPr lvl="1">
              <a:spcBef>
                <a:spcPts val="1200"/>
              </a:spcBef>
            </a:pPr>
            <a:r>
              <a:rPr lang="pt-BR" dirty="0" smtClean="0"/>
              <a:t>Definição de </a:t>
            </a:r>
            <a:r>
              <a:rPr lang="pt-BR" dirty="0" smtClean="0"/>
              <a:t>prioridades</a:t>
            </a:r>
            <a:endParaRPr lang="pt-BR" dirty="0" smtClean="0"/>
          </a:p>
          <a:p>
            <a:pPr lvl="1">
              <a:spcBef>
                <a:spcPts val="1200"/>
              </a:spcBef>
            </a:pPr>
            <a:r>
              <a:rPr lang="pt-BR" dirty="0" smtClean="0"/>
              <a:t>Organização das </a:t>
            </a:r>
            <a:r>
              <a:rPr lang="pt-BR" dirty="0" smtClean="0"/>
              <a:t>agendas de medicina e odontologia para atendimento de usuários e </a:t>
            </a:r>
            <a:r>
              <a:rPr lang="pt-BR" dirty="0" err="1" smtClean="0"/>
              <a:t>reagendamento</a:t>
            </a:r>
            <a:r>
              <a:rPr lang="pt-BR" dirty="0" smtClean="0"/>
              <a:t> de faltosos</a:t>
            </a:r>
            <a:endParaRPr lang="pt-BR" dirty="0" smtClean="0"/>
          </a:p>
          <a:p>
            <a:pPr>
              <a:spcBef>
                <a:spcPts val="1200"/>
              </a:spcBef>
            </a:pPr>
            <a:r>
              <a:rPr lang="pt-BR" sz="3000" dirty="0" smtClean="0"/>
              <a:t>Pactuar a continuidade das mudanças após a intervenção</a:t>
            </a:r>
          </a:p>
          <a:p>
            <a:pPr>
              <a:spcBef>
                <a:spcPts val="1200"/>
              </a:spcBef>
            </a:pPr>
            <a:endParaRPr lang="pt-BR" dirty="0"/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pt-BR" dirty="0" smtClean="0"/>
              <a:t>Metodologia - Logística</a:t>
            </a:r>
            <a:endParaRPr lang="pt-B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2214546" y="2357430"/>
          <a:ext cx="5500726" cy="32575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2071670" y="5643578"/>
            <a:ext cx="62865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1:Cobertura do programa de atenção ao hipertenso: 32,7%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928662" y="1428736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1)Ampliar a cobertura a hipertensos</a:t>
            </a:r>
          </a:p>
          <a:p>
            <a:r>
              <a:rPr lang="pt-BR" sz="2400" dirty="0" smtClean="0"/>
              <a:t>1.1.Cadastrar 40% dos hipertensos da área de abrangência</a:t>
            </a:r>
            <a:endParaRPr lang="pt-BR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285852" y="2357430"/>
          <a:ext cx="6572296" cy="33575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14348" y="142873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1)Ampliar a cobertura a diabéticos</a:t>
            </a:r>
          </a:p>
          <a:p>
            <a:r>
              <a:rPr lang="pt-BR" sz="2400" dirty="0" smtClean="0"/>
              <a:t>1.2 Cadastrar 40% dos diabéticos da área de abrangência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1071538" y="5786454"/>
            <a:ext cx="742955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2: Cobertura do programa de atenção ao diabético: 32,7%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789878" y="2228844"/>
          <a:ext cx="7211145" cy="3128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785786" y="5384085"/>
            <a:ext cx="74295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3: Proporção de hipertensos faltosos às consultas com busca ativa: 90,5% -19 usuários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714348" y="1357298"/>
            <a:ext cx="86439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2) Melhorar a adesão do hipertenso ao programa</a:t>
            </a:r>
          </a:p>
          <a:p>
            <a:r>
              <a:rPr lang="pt-BR" sz="2400" dirty="0" smtClean="0"/>
              <a:t>2.1Buscar 100% dos hipertensos faltosos às consultas</a:t>
            </a:r>
            <a:endParaRPr lang="pt-BR" sz="24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00166" y="2357430"/>
          <a:ext cx="585791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500034" y="1500174"/>
            <a:ext cx="821537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2) Melhorar a adesão do diabético ao programa</a:t>
            </a:r>
          </a:p>
          <a:p>
            <a:r>
              <a:rPr lang="pt-BR" sz="2400" dirty="0" smtClean="0"/>
              <a:t>2.2Buscar 100% dos diabéticos faltosos às consultas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1428728" y="5678590"/>
            <a:ext cx="592935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4: Proporção de diabéticos  faltosos às consultas com busca ativa: 100%-3 usuários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357298"/>
            <a:ext cx="8229600" cy="4525963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/>
              <a:t>A </a:t>
            </a:r>
            <a:r>
              <a:rPr lang="pt-BR" dirty="0"/>
              <a:t>HAS e o DM são patologias de </a:t>
            </a:r>
            <a:r>
              <a:rPr lang="pt-BR" dirty="0" smtClean="0"/>
              <a:t>grande importância </a:t>
            </a:r>
            <a:r>
              <a:rPr lang="pt-BR" dirty="0"/>
              <a:t>para a saúde pública </a:t>
            </a:r>
            <a:endParaRPr lang="pt-BR" dirty="0" smtClean="0"/>
          </a:p>
          <a:p>
            <a:pPr algn="just">
              <a:buNone/>
            </a:pPr>
            <a:r>
              <a:rPr lang="pt-BR" dirty="0" smtClean="0"/>
              <a:t> </a:t>
            </a:r>
            <a:r>
              <a:rPr lang="pt-BR" sz="3600" u="sng" dirty="0"/>
              <a:t>HAS</a:t>
            </a:r>
            <a:r>
              <a:rPr lang="pt-BR" sz="3600" dirty="0"/>
              <a:t> </a:t>
            </a:r>
            <a:endParaRPr lang="pt-BR" sz="3600" dirty="0" smtClean="0"/>
          </a:p>
          <a:p>
            <a:pPr algn="just">
              <a:buNone/>
            </a:pPr>
            <a:r>
              <a:rPr lang="pt-BR" dirty="0" smtClean="0"/>
              <a:t>Mais </a:t>
            </a:r>
            <a:r>
              <a:rPr lang="pt-BR" dirty="0"/>
              <a:t>freqüente doença </a:t>
            </a:r>
            <a:r>
              <a:rPr lang="pt-BR" dirty="0" smtClean="0"/>
              <a:t>cardiovascular </a:t>
            </a:r>
          </a:p>
          <a:p>
            <a:pPr algn="just">
              <a:buNone/>
            </a:pPr>
            <a:r>
              <a:rPr lang="pt-BR" dirty="0" smtClean="0"/>
              <a:t>Acomete </a:t>
            </a:r>
            <a:r>
              <a:rPr lang="pt-BR" dirty="0"/>
              <a:t>35% da população </a:t>
            </a:r>
            <a:r>
              <a:rPr lang="pt-BR" dirty="0" smtClean="0"/>
              <a:t>adulta  </a:t>
            </a:r>
          </a:p>
          <a:p>
            <a:pPr algn="just">
              <a:buNone/>
            </a:pPr>
            <a:r>
              <a:rPr lang="pt-BR" dirty="0" smtClean="0"/>
              <a:t>Eleva </a:t>
            </a:r>
            <a:r>
              <a:rPr lang="pt-BR" dirty="0"/>
              <a:t>o custo </a:t>
            </a:r>
            <a:r>
              <a:rPr lang="pt-BR" dirty="0" smtClean="0"/>
              <a:t>médico-social (complicações) </a:t>
            </a:r>
            <a:endParaRPr lang="pt-BR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428728" y="2214554"/>
          <a:ext cx="5715040" cy="32147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500034" y="5572140"/>
            <a:ext cx="82198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5: Proporção de hipertensos com o exame clínico em dia de acordo com o protocolo: 98,2%- 219 usuários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428596" y="1085663"/>
            <a:ext cx="82153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3)Melhorar a qualidade do atendimento ao paciente hipertenso realizado na unidade de saúde</a:t>
            </a:r>
          </a:p>
          <a:p>
            <a:r>
              <a:rPr lang="pt-BR" sz="2400" dirty="0" smtClean="0"/>
              <a:t>3.1Realizar exame clínico apropriado em 100% dos hipertensos</a:t>
            </a:r>
            <a:endParaRPr lang="pt-BR" sz="2400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71604" y="2571744"/>
          <a:ext cx="6143668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28596" y="1371415"/>
            <a:ext cx="842968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3)Melhorar a qualidade do atendimento ao paciente diabético realizado na unidade de saúde</a:t>
            </a:r>
          </a:p>
          <a:p>
            <a:r>
              <a:rPr lang="pt-BR" sz="2400" dirty="0" smtClean="0"/>
              <a:t> 3.2Realizar exame clínico apropriado em 100% dos diabéticos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642910" y="592933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6: Proporção de diabéticos com o exame clínico em dia de acordo com o protocolo: 98,3%- 59 usuários</a:t>
            </a:r>
            <a:endParaRPr lang="pt-BR" sz="24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14282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14480" y="2428868"/>
          <a:ext cx="5857916" cy="2928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285820" y="5429264"/>
            <a:ext cx="692951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7: Proporção de hipertensos com estratificação de risco cardiovascular por  exame clínico em dia: 92,4%</a:t>
            </a: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2942" y="967071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5)Mapear hipertensos de risco para doença cardiovascular         </a:t>
            </a:r>
            <a:endParaRPr lang="pt-BR" sz="2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571472" y="1383557"/>
            <a:ext cx="79296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5.1Realizar estratificação do risco cardiovascular em 100% dos hipertensos cadastrados na unidade de saúde.</a:t>
            </a:r>
            <a:endParaRPr lang="pt-BR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14480" y="2500306"/>
          <a:ext cx="5857916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785786" y="1299977"/>
            <a:ext cx="79296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5)Mapear  diabéticos de risco para doença cardiovascular</a:t>
            </a:r>
          </a:p>
          <a:p>
            <a:r>
              <a:rPr lang="pt-BR" sz="2400" dirty="0" smtClean="0"/>
              <a:t>5.2 Realizar estratificação do risco cardiovascular em 100% dos diabéticos cadastrados na unidade de saúde.</a:t>
            </a:r>
            <a:endParaRPr lang="pt-BR" sz="24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714348" y="5643578"/>
            <a:ext cx="800105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8: Proporção de diabéticos com estratificação de risco cardiovascular por exame clínico em dia: 98,3%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643042" y="2500306"/>
          <a:ext cx="6357982" cy="30003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71604" y="5500702"/>
            <a:ext cx="692948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9: Proporção de hipertensos com avaliação odontológica: 3,6%-8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857225" y="1214422"/>
            <a:ext cx="785817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6) Promoção da saúde</a:t>
            </a:r>
          </a:p>
          <a:p>
            <a:r>
              <a:rPr lang="pt-BR" sz="2400" dirty="0" smtClean="0"/>
              <a:t>6.1 Garantir avaliação odontológica a 50% dos pacientes hipertensos. </a:t>
            </a:r>
            <a:endParaRPr lang="pt-BR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714480" y="2714620"/>
          <a:ext cx="5857916" cy="29003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14414" y="1357298"/>
            <a:ext cx="72152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6) Promoção da saúde</a:t>
            </a:r>
          </a:p>
          <a:p>
            <a:r>
              <a:rPr lang="pt-BR" sz="2400" dirty="0" smtClean="0"/>
              <a:t>6.2 Garantir avaliação odontológica a 50% dos pacientes diabéticos. </a:t>
            </a:r>
          </a:p>
          <a:p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71604" y="5643578"/>
            <a:ext cx="642942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10: Proporção de diabéticos com avaliação odontológica:1,7%-1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14300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857356" y="2214554"/>
          <a:ext cx="5715040" cy="3143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1500166" y="5429264"/>
            <a:ext cx="678661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11: Proporção de hipertensos que receberam orientação sobre os riscos do tabagismo:23,3%-52</a:t>
            </a:r>
          </a:p>
          <a:p>
            <a:endParaRPr lang="pt-BR" sz="24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684306" y="1000108"/>
            <a:ext cx="82454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6) Promoção da saúde</a:t>
            </a:r>
          </a:p>
          <a:p>
            <a:r>
              <a:rPr lang="pt-BR" sz="2400" dirty="0" smtClean="0"/>
              <a:t>6.7 Garantir orientação  sobre os riscos do tabagismo a 100% dos pacientes hipertensos.</a:t>
            </a:r>
            <a:endParaRPr lang="pt-BR" sz="2400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Objetivos específicos, metas e resultados</a:t>
            </a:r>
            <a:endParaRPr lang="pt-BR" sz="3600" dirty="0"/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</p:nvPr>
        </p:nvGraphicFramePr>
        <p:xfrm>
          <a:off x="1500166" y="2500306"/>
          <a:ext cx="6215106" cy="328614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428728" y="5786454"/>
            <a:ext cx="6429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Figura 12: Proporção de diabéticos que receberam orientação sobre os riscos do tabagismo:23,3%-14</a:t>
            </a:r>
            <a:endParaRPr lang="pt-BR" sz="24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642910" y="1287836"/>
            <a:ext cx="8286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 smtClean="0"/>
              <a:t>6) Promoção da saúde</a:t>
            </a:r>
          </a:p>
          <a:p>
            <a:r>
              <a:rPr lang="pt-BR" sz="2400" dirty="0" smtClean="0"/>
              <a:t>6. 8Garantir orientação  sobre os riscos do tabagismo a 100% dos pacientes diabéticos.</a:t>
            </a:r>
          </a:p>
          <a:p>
            <a:endParaRPr lang="pt-BR" sz="2400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da intervenção </a:t>
            </a:r>
          </a:p>
          <a:p>
            <a:pPr>
              <a:buNone/>
            </a:pPr>
            <a:r>
              <a:rPr lang="pt-BR" dirty="0" smtClean="0"/>
              <a:t>	-Evidenciar problemas</a:t>
            </a:r>
          </a:p>
          <a:p>
            <a:pPr>
              <a:buNone/>
            </a:pPr>
            <a:r>
              <a:rPr lang="pt-BR" dirty="0" smtClean="0"/>
              <a:t>	-Traçar objetivos</a:t>
            </a:r>
          </a:p>
          <a:p>
            <a:pPr>
              <a:buNone/>
            </a:pPr>
            <a:r>
              <a:rPr lang="pt-BR" dirty="0" smtClean="0"/>
              <a:t>	-Atingir metas </a:t>
            </a:r>
          </a:p>
          <a:p>
            <a:pPr>
              <a:buNone/>
            </a:pPr>
            <a:r>
              <a:rPr lang="pt-BR" dirty="0" smtClean="0"/>
              <a:t>	-Mudar rotina de trabalho qualificando a atenção – estender melhorias a outros grupos</a:t>
            </a:r>
          </a:p>
          <a:p>
            <a:pPr>
              <a:buNone/>
            </a:pPr>
            <a:r>
              <a:rPr lang="pt-BR" dirty="0" smtClean="0"/>
              <a:t>	-Monitorar atenção aos problemas de saúde</a:t>
            </a:r>
          </a:p>
          <a:p>
            <a:pPr>
              <a:buNone/>
            </a:pPr>
            <a:endParaRPr lang="pt-BR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equipe</a:t>
            </a:r>
          </a:p>
          <a:p>
            <a:pPr lvl="1"/>
            <a:r>
              <a:rPr lang="pt-BR" dirty="0" smtClean="0"/>
              <a:t>Evidenciar a necessidade de melhorias </a:t>
            </a:r>
          </a:p>
          <a:p>
            <a:pPr lvl="1"/>
            <a:r>
              <a:rPr lang="pt-BR" dirty="0" smtClean="0"/>
              <a:t>Qualificação </a:t>
            </a:r>
          </a:p>
          <a:p>
            <a:pPr lvl="1"/>
            <a:r>
              <a:rPr lang="pt-BR" dirty="0" smtClean="0"/>
              <a:t>Estruturação/ Sistematização da rotina de trabalho</a:t>
            </a:r>
          </a:p>
          <a:p>
            <a:pPr lvl="1">
              <a:buNone/>
            </a:pP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285860"/>
            <a:ext cx="8229600" cy="5357850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pt-BR" sz="3600" u="sng" dirty="0" smtClean="0"/>
              <a:t>DM</a:t>
            </a:r>
          </a:p>
          <a:p>
            <a:pPr algn="just"/>
            <a:r>
              <a:rPr lang="pt-BR" dirty="0" smtClean="0"/>
              <a:t> Impactos para </a:t>
            </a:r>
            <a:r>
              <a:rPr lang="pt-BR" dirty="0"/>
              <a:t>portadores da </a:t>
            </a:r>
            <a:r>
              <a:rPr lang="pt-BR" dirty="0" smtClean="0"/>
              <a:t>doença e carga social.</a:t>
            </a:r>
          </a:p>
          <a:p>
            <a:pPr algn="just"/>
            <a:r>
              <a:rPr lang="pt-BR" dirty="0" smtClean="0"/>
              <a:t> </a:t>
            </a:r>
            <a:r>
              <a:rPr lang="pt-BR" dirty="0"/>
              <a:t>A expectativa de vida é </a:t>
            </a:r>
            <a:r>
              <a:rPr lang="pt-BR" dirty="0" smtClean="0"/>
              <a:t>reduzida (15a DM1 /5 </a:t>
            </a:r>
            <a:r>
              <a:rPr lang="pt-BR" dirty="0"/>
              <a:t>a 7 </a:t>
            </a:r>
            <a:r>
              <a:rPr lang="pt-BR" dirty="0" smtClean="0"/>
              <a:t>a DM2).</a:t>
            </a:r>
          </a:p>
          <a:p>
            <a:r>
              <a:rPr lang="pt-BR" dirty="0" smtClean="0"/>
              <a:t> Risco 2-4x </a:t>
            </a:r>
            <a:r>
              <a:rPr lang="pt-BR" dirty="0"/>
              <a:t>maior de doença cardiovascular e </a:t>
            </a:r>
            <a:r>
              <a:rPr lang="pt-BR" dirty="0" smtClean="0"/>
              <a:t>AVC</a:t>
            </a:r>
          </a:p>
          <a:p>
            <a:pPr algn="just"/>
            <a:r>
              <a:rPr lang="pt-BR" dirty="0"/>
              <a:t>C</a:t>
            </a:r>
            <a:r>
              <a:rPr lang="pt-BR" dirty="0" smtClean="0"/>
              <a:t>ausa </a:t>
            </a:r>
            <a:r>
              <a:rPr lang="pt-BR" dirty="0"/>
              <a:t>mais comum de </a:t>
            </a:r>
            <a:r>
              <a:rPr lang="pt-BR" dirty="0" smtClean="0"/>
              <a:t>amputações, </a:t>
            </a:r>
            <a:r>
              <a:rPr lang="pt-BR" dirty="0"/>
              <a:t>cegueira irreversível e </a:t>
            </a:r>
            <a:r>
              <a:rPr lang="pt-BR" dirty="0" smtClean="0"/>
              <a:t>DRC terminal</a:t>
            </a:r>
          </a:p>
          <a:p>
            <a:pPr algn="just"/>
            <a:r>
              <a:rPr lang="pt-BR" dirty="0" smtClean="0"/>
              <a:t> Responsável </a:t>
            </a:r>
            <a:r>
              <a:rPr lang="pt-BR" dirty="0"/>
              <a:t>por </a:t>
            </a:r>
            <a:r>
              <a:rPr lang="pt-BR" dirty="0" smtClean="0"/>
              <a:t>partos </a:t>
            </a:r>
            <a:r>
              <a:rPr lang="pt-BR" dirty="0"/>
              <a:t>prematuros </a:t>
            </a:r>
            <a:r>
              <a:rPr lang="pt-BR" dirty="0" smtClean="0"/>
              <a:t>e mortalidade </a:t>
            </a:r>
            <a:r>
              <a:rPr lang="pt-BR" dirty="0"/>
              <a:t>materna</a:t>
            </a:r>
            <a:endParaRPr lang="pt-BR" u="sng" dirty="0"/>
          </a:p>
        </p:txBody>
      </p:sp>
      <p:sp>
        <p:nvSpPr>
          <p:cNvPr id="4" name="CaixaDeTexto 3"/>
          <p:cNvSpPr txBox="1"/>
          <p:nvPr/>
        </p:nvSpPr>
        <p:spPr>
          <a:xfrm>
            <a:off x="3000364" y="571480"/>
            <a:ext cx="28575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400" b="1" dirty="0" smtClean="0"/>
              <a:t>Introdução</a:t>
            </a:r>
            <a:endParaRPr lang="pt-BR" sz="44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o serviço</a:t>
            </a:r>
          </a:p>
          <a:p>
            <a:pPr lvl="1"/>
            <a:r>
              <a:rPr lang="pt-BR" dirty="0" smtClean="0"/>
              <a:t>Sistematização </a:t>
            </a:r>
          </a:p>
          <a:p>
            <a:pPr lvl="1"/>
            <a:r>
              <a:rPr lang="pt-BR" dirty="0" smtClean="0"/>
              <a:t>Organização </a:t>
            </a:r>
          </a:p>
          <a:p>
            <a:pPr lvl="1"/>
            <a:r>
              <a:rPr lang="pt-BR" dirty="0" smtClean="0"/>
              <a:t>Capacidade de acompanhamento qualificado e monitoramento das ações</a:t>
            </a:r>
          </a:p>
          <a:p>
            <a:pPr lvl="1"/>
            <a:r>
              <a:rPr lang="pt-BR" dirty="0" smtClean="0"/>
              <a:t>Otimização da aplicação de recursos </a:t>
            </a:r>
          </a:p>
          <a:p>
            <a:pPr lvl="1">
              <a:buNone/>
            </a:pPr>
            <a:r>
              <a:rPr lang="pt-BR" dirty="0" smtClean="0"/>
              <a:t> 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Discussão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Importância para a comunidade</a:t>
            </a:r>
          </a:p>
          <a:p>
            <a:pPr lvl="1"/>
            <a:r>
              <a:rPr lang="pt-BR" dirty="0" smtClean="0"/>
              <a:t>Atendimento qualificado</a:t>
            </a:r>
          </a:p>
          <a:p>
            <a:pPr lvl="1"/>
            <a:r>
              <a:rPr lang="pt-BR" dirty="0" smtClean="0"/>
              <a:t>Otimização das condutas terapêuticas e cuidados</a:t>
            </a:r>
          </a:p>
          <a:p>
            <a:pPr lvl="1"/>
            <a:r>
              <a:rPr lang="pt-BR" dirty="0" smtClean="0"/>
              <a:t>Solicitação de exames complementares</a:t>
            </a:r>
          </a:p>
          <a:p>
            <a:pPr lvl="1"/>
            <a:r>
              <a:rPr lang="pt-BR" dirty="0" smtClean="0"/>
              <a:t>Informação/ fortalecimento do controle social 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txBody>
          <a:bodyPr>
            <a:normAutofit/>
          </a:bodyPr>
          <a:lstStyle/>
          <a:p>
            <a:r>
              <a:rPr lang="pt-BR" dirty="0" smtClean="0"/>
              <a:t>Ações incorporadas sendo mantidas até o final de fevereiro de 2014</a:t>
            </a:r>
          </a:p>
          <a:p>
            <a:endParaRPr lang="pt-BR" dirty="0" smtClean="0"/>
          </a:p>
          <a:p>
            <a:r>
              <a:rPr lang="pt-BR" dirty="0" smtClean="0"/>
              <a:t>Dificuldades de manutenção </a:t>
            </a:r>
          </a:p>
          <a:p>
            <a:endParaRPr lang="pt-BR" dirty="0" smtClean="0"/>
          </a:p>
          <a:p>
            <a:r>
              <a:rPr lang="pt-BR" dirty="0" smtClean="0"/>
              <a:t>Fortalecimento da rotina, redistribuição de responsabilidades, aumento do esclarecimento a população sobre a rotina de trabalho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Reflexão crítica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Expectativas</a:t>
            </a:r>
          </a:p>
          <a:p>
            <a:pPr lvl="1"/>
            <a:r>
              <a:rPr lang="pt-BR" dirty="0" smtClean="0"/>
              <a:t>Atendidas e Superadas</a:t>
            </a:r>
          </a:p>
          <a:p>
            <a:r>
              <a:rPr lang="pt-BR" dirty="0" smtClean="0"/>
              <a:t>Significado para a pratica </a:t>
            </a:r>
          </a:p>
          <a:p>
            <a:pPr lvl="1"/>
            <a:r>
              <a:rPr lang="pt-BR" dirty="0" smtClean="0"/>
              <a:t>análise crítica e reflexão sobre o alinhamento da decisão com a boa prática clínica</a:t>
            </a:r>
          </a:p>
          <a:p>
            <a:r>
              <a:rPr lang="pt-BR" dirty="0" smtClean="0"/>
              <a:t>Aprendizados mais relevantes</a:t>
            </a:r>
          </a:p>
          <a:p>
            <a:pPr lvl="1"/>
            <a:r>
              <a:rPr lang="pt-BR" dirty="0" smtClean="0"/>
              <a:t>Importância do constante aprimoramento dos conhecimentos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t-BR" sz="7200" dirty="0" smtClean="0"/>
              <a:t>Obrigado</a:t>
            </a:r>
            <a:endParaRPr lang="pt-BR" sz="72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dirty="0" smtClean="0"/>
              <a:t>Evidenciado a importância das patologias</a:t>
            </a:r>
          </a:p>
          <a:p>
            <a:pPr algn="just"/>
            <a:r>
              <a:rPr lang="pt-BR" dirty="0" smtClean="0"/>
              <a:t>Necessidade de reorganização do processo de trabalho (limitações no acompanhamento dos pacientes com DM e HAS) </a:t>
            </a:r>
          </a:p>
          <a:p>
            <a:pPr algn="just"/>
            <a:r>
              <a:rPr lang="pt-BR" dirty="0" smtClean="0"/>
              <a:t>Importância do acompanhamento aos pacientes</a:t>
            </a:r>
          </a:p>
          <a:p>
            <a:pPr algn="just"/>
            <a:endParaRPr lang="pt-B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Município de Rio Grande</a:t>
            </a:r>
          </a:p>
          <a:p>
            <a:pPr lvl="1"/>
            <a:r>
              <a:rPr lang="pt-BR" dirty="0" smtClean="0"/>
              <a:t>197.228 habitantes</a:t>
            </a:r>
          </a:p>
          <a:p>
            <a:pPr lvl="1"/>
            <a:r>
              <a:rPr lang="pt-BR" dirty="0" smtClean="0"/>
              <a:t>31 UBS e um PAM </a:t>
            </a:r>
          </a:p>
          <a:p>
            <a:pPr lvl="2"/>
            <a:r>
              <a:rPr lang="pt-BR" sz="2600" dirty="0" smtClean="0"/>
              <a:t>20 no modelo ESF com 27 equipes</a:t>
            </a:r>
          </a:p>
          <a:p>
            <a:pPr lvl="1"/>
            <a:r>
              <a:rPr lang="pt-BR" dirty="0" smtClean="0"/>
              <a:t>NASF - 3 </a:t>
            </a:r>
          </a:p>
          <a:p>
            <a:pPr lvl="1"/>
            <a:r>
              <a:rPr lang="pt-BR" dirty="0" smtClean="0"/>
              <a:t>CAPS - 4</a:t>
            </a:r>
          </a:p>
          <a:p>
            <a:pPr lvl="1"/>
            <a:endParaRPr lang="pt-BR" sz="3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pt-BR" u="sng" dirty="0" smtClean="0"/>
              <a:t> </a:t>
            </a:r>
            <a:r>
              <a:rPr lang="pt-BR" b="1" u="sng" dirty="0" smtClean="0"/>
              <a:t>UBSF Dr. Carlos Roberto </a:t>
            </a:r>
            <a:r>
              <a:rPr lang="pt-BR" b="1" u="sng" dirty="0" err="1" smtClean="0"/>
              <a:t>Riet</a:t>
            </a:r>
            <a:r>
              <a:rPr lang="pt-BR" b="1" u="sng" dirty="0" smtClean="0"/>
              <a:t> Vargas</a:t>
            </a:r>
          </a:p>
          <a:p>
            <a:r>
              <a:rPr lang="pt-BR" dirty="0" smtClean="0"/>
              <a:t>Urbana </a:t>
            </a:r>
          </a:p>
          <a:p>
            <a:r>
              <a:rPr lang="pt-BR" dirty="0" smtClean="0"/>
              <a:t>Modelo da ESF </a:t>
            </a:r>
          </a:p>
          <a:p>
            <a:r>
              <a:rPr lang="pt-BR" dirty="0" smtClean="0"/>
              <a:t>Não possui vínculo com instituição de ensino</a:t>
            </a:r>
          </a:p>
          <a:p>
            <a:r>
              <a:rPr lang="pt-BR" dirty="0" smtClean="0"/>
              <a:t>Possui 2 equipes de ESF </a:t>
            </a:r>
          </a:p>
          <a:p>
            <a:r>
              <a:rPr lang="pt-BR" dirty="0" smtClean="0"/>
              <a:t>Cada e equipe é composta por: médico, enfermeiro, técnico de enfermagem e </a:t>
            </a:r>
            <a:r>
              <a:rPr lang="pt-BR" dirty="0" err="1" smtClean="0"/>
              <a:t>ACSs</a:t>
            </a:r>
            <a:r>
              <a:rPr lang="pt-BR" dirty="0" smtClean="0"/>
              <a:t>.</a:t>
            </a:r>
          </a:p>
          <a:p>
            <a:r>
              <a:rPr lang="pt-BR" dirty="0" smtClean="0"/>
              <a:t> Uma ESB composta por </a:t>
            </a:r>
            <a:r>
              <a:rPr lang="pt-BR" dirty="0" err="1" smtClean="0"/>
              <a:t>odontólogo</a:t>
            </a:r>
            <a:r>
              <a:rPr lang="pt-BR" dirty="0" smtClean="0"/>
              <a:t> e auxiliar de saúde bucal.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Área de cobertura (2 bairros e parte de um terceiro)</a:t>
            </a:r>
          </a:p>
          <a:p>
            <a:r>
              <a:rPr lang="pt-BR" dirty="0" smtClean="0"/>
              <a:t>População assistida pela unidade: 4492</a:t>
            </a:r>
          </a:p>
          <a:p>
            <a:r>
              <a:rPr lang="pt-BR" dirty="0" smtClean="0"/>
              <a:t>Boa estrutura física (regular estado de conservação)</a:t>
            </a:r>
          </a:p>
          <a:p>
            <a:r>
              <a:rPr lang="pt-BR" dirty="0" smtClean="0"/>
              <a:t>Algumas fragilidades- estrutura/ aparelhamento.</a:t>
            </a:r>
          </a:p>
          <a:p>
            <a:endParaRPr lang="pt-BR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Introdução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População foco:</a:t>
            </a:r>
          </a:p>
          <a:p>
            <a:pPr lvl="1"/>
            <a:r>
              <a:rPr lang="pt-BR" dirty="0" smtClean="0"/>
              <a:t>683 hipertensos</a:t>
            </a:r>
          </a:p>
          <a:p>
            <a:pPr lvl="1"/>
            <a:r>
              <a:rPr lang="pt-BR" dirty="0" smtClean="0"/>
              <a:t>169 diabéticos</a:t>
            </a:r>
          </a:p>
          <a:p>
            <a:r>
              <a:rPr lang="pt-BR" dirty="0" smtClean="0"/>
              <a:t>Cobertura: 29%</a:t>
            </a:r>
          </a:p>
          <a:p>
            <a:r>
              <a:rPr lang="pt-BR" dirty="0" smtClean="0"/>
              <a:t>Fragilidade dos registros</a:t>
            </a:r>
          </a:p>
          <a:p>
            <a:pPr lvl="1"/>
            <a:r>
              <a:rPr lang="pt-BR" dirty="0" smtClean="0"/>
              <a:t>Identificação dos pacientes</a:t>
            </a:r>
          </a:p>
          <a:p>
            <a:pPr lvl="1"/>
            <a:r>
              <a:rPr lang="pt-BR" dirty="0" smtClean="0"/>
              <a:t>Qualidade do acompanhamento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Objetivo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pt-BR" sz="3600" dirty="0" smtClean="0"/>
              <a:t>Objetivo geral:</a:t>
            </a:r>
          </a:p>
          <a:p>
            <a:pPr algn="just"/>
            <a:r>
              <a:rPr lang="pt-BR" dirty="0" smtClean="0"/>
              <a:t>Melhorar a atenção aos adultos portadores de Hipertensão Arterial Sistêmica e/ou Diabetes </a:t>
            </a:r>
            <a:r>
              <a:rPr lang="pt-BR" dirty="0" err="1" smtClean="0"/>
              <a:t>Mellitus</a:t>
            </a:r>
            <a:r>
              <a:rPr lang="pt-BR" dirty="0" smtClean="0"/>
              <a:t>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3418</TotalTime>
  <Words>1801</Words>
  <Application>Microsoft Office PowerPoint</Application>
  <PresentationFormat>Apresentação na tela (4:3)</PresentationFormat>
  <Paragraphs>222</Paragraphs>
  <Slides>34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34</vt:i4>
      </vt:variant>
    </vt:vector>
  </HeadingPairs>
  <TitlesOfParts>
    <vt:vector size="35" baseType="lpstr">
      <vt:lpstr>Tema do Office</vt:lpstr>
      <vt:lpstr>UNIVERSIDADE ABERTA DO SUS – UNASUS UNIVERSIDADE FEDERAL DE PELOTAS – UFPEL Especialização em Saúde da Família Modalidade à Distância Turma 4 </vt:lpstr>
      <vt:lpstr>Introdução</vt:lpstr>
      <vt:lpstr>Slide 3</vt:lpstr>
      <vt:lpstr>Introdução</vt:lpstr>
      <vt:lpstr>Introdução</vt:lpstr>
      <vt:lpstr>Introdução</vt:lpstr>
      <vt:lpstr>Introdução</vt:lpstr>
      <vt:lpstr>Introdução</vt:lpstr>
      <vt:lpstr>Objetivo</vt:lpstr>
      <vt:lpstr>Metodologia - Ações</vt:lpstr>
      <vt:lpstr>Metodologia - Ações</vt:lpstr>
      <vt:lpstr>Metodologia - Ações</vt:lpstr>
      <vt:lpstr>Metodologia - Ações</vt:lpstr>
      <vt:lpstr>Metodologia - Logística</vt:lpstr>
      <vt:lpstr>Metodologia - Logística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Objetivos específicos, metas e resultados</vt:lpstr>
      <vt:lpstr>Discussão</vt:lpstr>
      <vt:lpstr>Discussão</vt:lpstr>
      <vt:lpstr>Discussão</vt:lpstr>
      <vt:lpstr>Discussão</vt:lpstr>
      <vt:lpstr>Slide 32</vt:lpstr>
      <vt:lpstr>Reflexão crítica</vt:lpstr>
      <vt:lpstr>Slide 34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– UNASUS UNIVERSIDADE FEDERAL DE PELOTAS – UFPEL Especialização em Saúde da Família Modalidade à Distância Turma 4</dc:title>
  <dc:creator>OEM</dc:creator>
  <cp:lastModifiedBy>Tony</cp:lastModifiedBy>
  <cp:revision>25</cp:revision>
  <dcterms:created xsi:type="dcterms:W3CDTF">2014-02-05T18:31:34Z</dcterms:created>
  <dcterms:modified xsi:type="dcterms:W3CDTF">2014-03-08T21:39:20Z</dcterms:modified>
</cp:coreProperties>
</file>