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37"/>
  </p:notesMasterIdLst>
  <p:sldIdLst>
    <p:sldId id="311" r:id="rId2"/>
    <p:sldId id="301" r:id="rId3"/>
    <p:sldId id="305" r:id="rId4"/>
    <p:sldId id="258" r:id="rId5"/>
    <p:sldId id="306" r:id="rId6"/>
    <p:sldId id="259" r:id="rId7"/>
    <p:sldId id="261" r:id="rId8"/>
    <p:sldId id="262" r:id="rId9"/>
    <p:sldId id="312" r:id="rId10"/>
    <p:sldId id="313" r:id="rId11"/>
    <p:sldId id="274" r:id="rId12"/>
    <p:sldId id="275" r:id="rId13"/>
    <p:sldId id="304" r:id="rId14"/>
    <p:sldId id="276" r:id="rId15"/>
    <p:sldId id="277" r:id="rId16"/>
    <p:sldId id="278" r:id="rId17"/>
    <p:sldId id="279" r:id="rId18"/>
    <p:sldId id="280" r:id="rId19"/>
    <p:sldId id="281" r:id="rId20"/>
    <p:sldId id="295" r:id="rId21"/>
    <p:sldId id="302" r:id="rId22"/>
    <p:sldId id="282" r:id="rId23"/>
    <p:sldId id="283" r:id="rId24"/>
    <p:sldId id="284" r:id="rId25"/>
    <p:sldId id="285" r:id="rId26"/>
    <p:sldId id="296" r:id="rId27"/>
    <p:sldId id="314" r:id="rId28"/>
    <p:sldId id="315" r:id="rId29"/>
    <p:sldId id="288" r:id="rId30"/>
    <p:sldId id="309" r:id="rId31"/>
    <p:sldId id="317" r:id="rId32"/>
    <p:sldId id="291" r:id="rId33"/>
    <p:sldId id="316" r:id="rId34"/>
    <p:sldId id="310" r:id="rId35"/>
    <p:sldId id="30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5501" autoAdjust="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Planilha%20de%20Coleta%20de%20Dados%20HAS%20%20e%20DM%20%2012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Planilha%20de%20Coleta%20de%20Dados%20HAS%20%20e%20DM%20%201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31E549B-805C-4A9F-BA01-FFE04463B897}" type="VALUE">
                      <a:rPr lang="en-US" smtClean="0"/>
                      <a:pPr/>
                      <a:t>[VALOR]</a:t>
                    </a:fld>
                    <a:r>
                      <a:rPr lang="en-US" baseline="0" smtClean="0"/>
                      <a:t> (35)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5A2FC4B-8006-4164-A754-D2AC41D11BEB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(166)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274121D-1818-435C-949F-46D3B73EAD55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(397)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6.4814814814814894E-2</c:v>
                </c:pt>
                <c:pt idx="1">
                  <c:v>0.30740740740740774</c:v>
                </c:pt>
                <c:pt idx="2">
                  <c:v>0.73518518518518561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466408"/>
        <c:axId val="263469936"/>
      </c:barChart>
      <c:catAx>
        <c:axId val="263466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3469936"/>
        <c:crosses val="autoZero"/>
        <c:auto val="1"/>
        <c:lblAlgn val="ctr"/>
        <c:lblOffset val="100"/>
        <c:noMultiLvlLbl val="0"/>
      </c:catAx>
      <c:valAx>
        <c:axId val="26346993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346640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4E0E068-9A97-47B9-8B62-356F019AF37A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A86283A-4DAB-41D9-8964-D06AB6684980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4D4369-C40D-47F0-80B0-F7BD18249819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(61)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final-4.xlsx]Indicadores'!$S$26:$U$26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final-4.xlsx]Indicadores'!$S$27:$U$27</c:f>
              <c:numCache>
                <c:formatCode>0.0%</c:formatCode>
                <c:ptCount val="3"/>
                <c:pt idx="0">
                  <c:v>0.7857142857142857</c:v>
                </c:pt>
                <c:pt idx="1">
                  <c:v>0.70454545454545459</c:v>
                </c:pt>
                <c:pt idx="2">
                  <c:v>0.74390243902439024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103472"/>
        <c:axId val="267101512"/>
      </c:barChart>
      <c:catAx>
        <c:axId val="26710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1512"/>
        <c:crosses val="autoZero"/>
        <c:auto val="1"/>
        <c:lblAlgn val="ctr"/>
        <c:lblOffset val="100"/>
        <c:noMultiLvlLbl val="0"/>
      </c:catAx>
      <c:valAx>
        <c:axId val="26710151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34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379DBB-E710-4517-937B-521D78DECD92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0EF7AC-997E-49D8-9D98-47BF597076FE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(52)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39B856-644D-4EE9-A97E-6E981619635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(114)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final-4.xlsx]Indicadores'!$D$31:$F$31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final-4.xlsx]Indicadores'!$D$32:$F$32</c:f>
              <c:numCache>
                <c:formatCode>0.0%</c:formatCode>
                <c:ptCount val="3"/>
                <c:pt idx="0">
                  <c:v>0.75</c:v>
                </c:pt>
                <c:pt idx="1">
                  <c:v>0.91228070175438591</c:v>
                </c:pt>
                <c:pt idx="2">
                  <c:v>0.95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102296"/>
        <c:axId val="267103080"/>
      </c:barChart>
      <c:catAx>
        <c:axId val="26710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3080"/>
        <c:crosses val="autoZero"/>
        <c:auto val="1"/>
        <c:lblAlgn val="ctr"/>
        <c:lblOffset val="100"/>
        <c:noMultiLvlLbl val="0"/>
      </c:catAx>
      <c:valAx>
        <c:axId val="26710308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2296"/>
        <c:crosses val="autoZero"/>
        <c:crossBetween val="between"/>
        <c:majorUnit val="0.1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EE9C22-F3CA-47EE-80AD-DAE5861A9231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4B1E47-BA78-4F31-9F19-FABC6765CB03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(110)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D7E469-A439-4270-9BF0-A56EA5B2A3B7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(278)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final-4.xlsx]Indicadores'!$D$36:$F$36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final-4.xlsx]Indicadores'!$D$37:$F$37</c:f>
              <c:numCache>
                <c:formatCode>0.0%</c:formatCode>
                <c:ptCount val="3"/>
                <c:pt idx="0">
                  <c:v>0.65714285714285714</c:v>
                </c:pt>
                <c:pt idx="1">
                  <c:v>0.66265060240963858</c:v>
                </c:pt>
                <c:pt idx="2">
                  <c:v>0.7002518891687658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105040"/>
        <c:axId val="267104256"/>
      </c:barChart>
      <c:catAx>
        <c:axId val="26710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4256"/>
        <c:crosses val="autoZero"/>
        <c:auto val="1"/>
        <c:lblAlgn val="ctr"/>
        <c:lblOffset val="100"/>
        <c:noMultiLvlLbl val="0"/>
      </c:catAx>
      <c:valAx>
        <c:axId val="26710425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50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30499FE-30F4-4F92-A89C-AB3E6F37D8C5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586FFA-AF46-4649-BADA-0151FD042FF4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27F709-A435-4A63-B30C-B75CB23D84DB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(67)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final-4.xlsx]Indicadores'!$S$37:$U$37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0.77272727272727271</c:v>
                </c:pt>
                <c:pt idx="2">
                  <c:v>0.81707317073170727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7105432"/>
        <c:axId val="267097984"/>
      </c:barChart>
      <c:catAx>
        <c:axId val="26710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7097984"/>
        <c:crosses val="autoZero"/>
        <c:auto val="1"/>
        <c:lblAlgn val="ctr"/>
        <c:lblOffset val="100"/>
        <c:noMultiLvlLbl val="0"/>
      </c:catAx>
      <c:valAx>
        <c:axId val="26709798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710543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14CD95E-2543-450E-82E0-FC819513AED5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(23)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C386B31-4A06-4FB9-8177-162EE0EB833E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(111)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734224-4CE5-4AEC-9ABB-B84F20D704DE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(280)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final-4.xlsx]Indicadores'!$D$43:$F$43</c:f>
              <c:numCache>
                <c:formatCode>0.0%</c:formatCode>
                <c:ptCount val="3"/>
                <c:pt idx="0">
                  <c:v>0.65714285714285714</c:v>
                </c:pt>
                <c:pt idx="1">
                  <c:v>0.66867469879518071</c:v>
                </c:pt>
                <c:pt idx="2">
                  <c:v>0.70528967254408059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7721952"/>
        <c:axId val="317726264"/>
      </c:barChart>
      <c:catAx>
        <c:axId val="31772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17726264"/>
        <c:crosses val="autoZero"/>
        <c:auto val="1"/>
        <c:lblAlgn val="ctr"/>
        <c:lblOffset val="100"/>
        <c:noMultiLvlLbl val="0"/>
      </c:catAx>
      <c:valAx>
        <c:axId val="31772626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17721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F9D639-F8F2-4AE9-A870-748E190ED705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598DA2E-C225-4B94-8CA2-ADF141405F27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02A33C4-CD1A-4D34-A064-B8530BEEC311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(67)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final-4.xlsx]Indicadores'!$S$43:$U$43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0.77272727272727271</c:v>
                </c:pt>
                <c:pt idx="2">
                  <c:v>0.81707317073170727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7719600"/>
        <c:axId val="317719992"/>
      </c:barChart>
      <c:catAx>
        <c:axId val="31771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17719992"/>
        <c:crosses val="autoZero"/>
        <c:auto val="1"/>
        <c:lblAlgn val="ctr"/>
        <c:lblOffset val="100"/>
        <c:noMultiLvlLbl val="0"/>
      </c:catAx>
      <c:valAx>
        <c:axId val="31771999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177196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212082243745643E-2"/>
          <c:y val="2.0738535030227975E-2"/>
          <c:w val="0.89872435122481009"/>
          <c:h val="0.84155737945337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893783D-B022-447A-8D57-1863EE2E67DF}" type="VALUE">
                      <a:rPr lang="en-US" smtClean="0"/>
                      <a:pPr/>
                      <a:t>[VALOR]</a:t>
                    </a:fld>
                    <a:r>
                      <a:rPr lang="en-US" baseline="0" smtClean="0"/>
                      <a:t> (14)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C02C6B3-DF24-45B3-80B4-9B8A9F36281C}" type="VALUE">
                      <a:rPr lang="en-US" smtClean="0"/>
                      <a:pPr/>
                      <a:t>[VALOR]</a:t>
                    </a:fld>
                    <a:r>
                      <a:rPr lang="en-US" baseline="0" smtClean="0"/>
                      <a:t> (44)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EC51F75-C743-411F-84AE-C444516FDA71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(82)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final-4.xlsx]Indicadores'!$S$4:$U$4</c:f>
              <c:numCache>
                <c:formatCode>0.0%</c:formatCode>
                <c:ptCount val="3"/>
                <c:pt idx="0">
                  <c:v>0.15730337078651685</c:v>
                </c:pt>
                <c:pt idx="1">
                  <c:v>0.4943820224719101</c:v>
                </c:pt>
                <c:pt idx="2">
                  <c:v>0.9213483146067416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3467584"/>
        <c:axId val="263466800"/>
      </c:barChart>
      <c:catAx>
        <c:axId val="26346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3466800"/>
        <c:crosses val="autoZero"/>
        <c:auto val="1"/>
        <c:lblAlgn val="ctr"/>
        <c:lblOffset val="100"/>
        <c:noMultiLvlLbl val="0"/>
      </c:catAx>
      <c:valAx>
        <c:axId val="26346680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34675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670821297633612E-2"/>
          <c:y val="5.1060616701563595E-2"/>
          <c:w val="0.90569218570470311"/>
          <c:h val="0.85706739998176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AF36E2-5D72-44A6-870C-018DD770DB9D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5590FD-3545-4FC3-A5C9-3308004EC737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(111)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4EECD1-2600-47A9-A799-45A1AA6EEFB2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(277)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final-4.xlsx]Indicadores'!$D$9:$F$9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final-4.xlsx]Indicadores'!$D$10:$F$10</c:f>
              <c:numCache>
                <c:formatCode>0.0%</c:formatCode>
                <c:ptCount val="3"/>
                <c:pt idx="0">
                  <c:v>0.65714285714285714</c:v>
                </c:pt>
                <c:pt idx="1">
                  <c:v>0.66867469879518071</c:v>
                </c:pt>
                <c:pt idx="2">
                  <c:v>0.69773299748110829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471504"/>
        <c:axId val="263472680"/>
      </c:barChart>
      <c:catAx>
        <c:axId val="26347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3472680"/>
        <c:crosses val="autoZero"/>
        <c:auto val="1"/>
        <c:lblAlgn val="ctr"/>
        <c:lblOffset val="100"/>
        <c:noMultiLvlLbl val="0"/>
      </c:catAx>
      <c:valAx>
        <c:axId val="26347268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3471504"/>
        <c:crosses val="autoZero"/>
        <c:crossBetween val="between"/>
        <c:majorUnit val="0.1"/>
        <c:minorUnit val="2.0000000000000005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626549387542805E-2"/>
          <c:y val="9.421707209470162E-2"/>
          <c:w val="0.86098224141560742"/>
          <c:h val="0.8157279651970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697DFE6-B49C-4F83-B870-B7272C46903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68D0D45-3A23-43AF-BF59-0378D1A10F9C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CA7EE8E-D3EB-46E1-97D3-354899C32C8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(67)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final-4.xlsx]Indicadores'!$S$10:$U$10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0.77272727272727271</c:v>
                </c:pt>
                <c:pt idx="2">
                  <c:v>0.81707317073170727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748928"/>
        <c:axId val="266746576"/>
      </c:barChart>
      <c:catAx>
        <c:axId val="26674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6746576"/>
        <c:crosses val="autoZero"/>
        <c:auto val="1"/>
        <c:lblAlgn val="ctr"/>
        <c:lblOffset val="100"/>
        <c:noMultiLvlLbl val="0"/>
      </c:catAx>
      <c:valAx>
        <c:axId val="26674657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6748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52278074108963E-2"/>
          <c:y val="7.3993064556613045E-2"/>
          <c:w val="0.88107582427446296"/>
          <c:h val="0.86051630698940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4DA661-8150-44F2-9439-1E09BD12049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(23)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5C83BBB-C4A3-4899-84CB-7BEAD7D7427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(121)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077B33-A7C8-497C-B0FF-B8030A359BE9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(311)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final-4.xlsx]Indicadores'!$S$15:$U$15</c:f>
              <c:numCache>
                <c:formatCode>0.0%</c:formatCode>
                <c:ptCount val="3"/>
                <c:pt idx="0">
                  <c:v>0.6428571428571429</c:v>
                </c:pt>
                <c:pt idx="1">
                  <c:v>0.77272727272727271</c:v>
                </c:pt>
                <c:pt idx="2">
                  <c:v>0.87804878048780488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747752"/>
        <c:axId val="266749712"/>
      </c:barChart>
      <c:catAx>
        <c:axId val="26674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6749712"/>
        <c:crosses val="autoZero"/>
        <c:auto val="1"/>
        <c:lblAlgn val="ctr"/>
        <c:lblOffset val="100"/>
        <c:noMultiLvlLbl val="0"/>
      </c:catAx>
      <c:valAx>
        <c:axId val="26674971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674775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761007301685231E-2"/>
          <c:y val="7.9342299507461772E-2"/>
          <c:w val="0.86048885073352199"/>
          <c:h val="0.82185674684234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A8DD18-36EB-4006-877F-53900933E9AE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(9)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A06759-9089-418D-AEB7-49EA701EE2AD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F28E10-5E0C-4332-80CC-4AE04666646A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(72)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final-4.xlsx]Indicadores'!$S$15:$U$15</c:f>
              <c:numCache>
                <c:formatCode>0.0%</c:formatCode>
                <c:ptCount val="3"/>
                <c:pt idx="0">
                  <c:v>0.6428571428571429</c:v>
                </c:pt>
                <c:pt idx="1">
                  <c:v>0.77272727272727271</c:v>
                </c:pt>
                <c:pt idx="2">
                  <c:v>0.87804878048780488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749320"/>
        <c:axId val="266746184"/>
      </c:barChart>
      <c:catAx>
        <c:axId val="266749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6746184"/>
        <c:crosses val="autoZero"/>
        <c:auto val="1"/>
        <c:lblAlgn val="ctr"/>
        <c:lblOffset val="100"/>
        <c:noMultiLvlLbl val="0"/>
      </c:catAx>
      <c:valAx>
        <c:axId val="26674618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674932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C0E7AB3-B6E9-442E-8EC1-DF113CBED3B5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7D2841-AB77-444D-8F0F-F22216188561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(149)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E75214-9F66-452F-970B-81BAA8B6A323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(336)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1</c:v>
                </c:pt>
                <c:pt idx="1">
                  <c:v>0.89759036144578308</c:v>
                </c:pt>
                <c:pt idx="2">
                  <c:v>0.84634760705289724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098376"/>
        <c:axId val="267098768"/>
      </c:barChart>
      <c:catAx>
        <c:axId val="26709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7098768"/>
        <c:crosses val="autoZero"/>
        <c:auto val="1"/>
        <c:lblAlgn val="ctr"/>
        <c:lblOffset val="100"/>
        <c:noMultiLvlLbl val="0"/>
      </c:catAx>
      <c:valAx>
        <c:axId val="26709876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709837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39368985885783"/>
          <c:y val="7.7341593107777953E-2"/>
          <c:w val="0.8636063101411422"/>
          <c:h val="0.82634883175626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787424C-F48E-4517-8E52-BB643EAC3DA1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172536-5BD9-4A3E-A6FF-A9F0F383418F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(42)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29D641-79AC-4658-A725-F8BD43B6C85F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(76)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final-4.xlsx]Indicadores'!$S$20:$U$20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final-4.xlsx]Indicadores'!$S$21:$U$21</c:f>
              <c:numCache>
                <c:formatCode>0.0%</c:formatCode>
                <c:ptCount val="3"/>
                <c:pt idx="0">
                  <c:v>1</c:v>
                </c:pt>
                <c:pt idx="1">
                  <c:v>0.95454545454545459</c:v>
                </c:pt>
                <c:pt idx="2">
                  <c:v>0.92682926829268297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7099552"/>
        <c:axId val="267099944"/>
      </c:barChart>
      <c:catAx>
        <c:axId val="26709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7099944"/>
        <c:crosses val="autoZero"/>
        <c:auto val="1"/>
        <c:lblAlgn val="ctr"/>
        <c:lblOffset val="100"/>
        <c:noMultiLvlLbl val="0"/>
      </c:catAx>
      <c:valAx>
        <c:axId val="267099944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267099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8517275504494"/>
          <c:y val="7.8720787207872081E-2"/>
          <c:w val="0.87441482724495501"/>
          <c:h val="0.83174284026304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final-4.xlsx]Indicadores'!$C$27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295010-900A-45AB-98D2-ACE1242A2252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(26)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4D513BC-10D0-4291-8C88-EFD48605E71F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(124)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64A47F-124A-4940-8CDC-91AD0E31BC52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 (281)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final-4.xlsx]Indicadores'!$D$26:$F$26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final-4.xlsx]Indicadores'!$D$27:$F$27</c:f>
              <c:numCache>
                <c:formatCode>0.0%</c:formatCode>
                <c:ptCount val="3"/>
                <c:pt idx="0">
                  <c:v>0.74285714285714288</c:v>
                </c:pt>
                <c:pt idx="1">
                  <c:v>0.74698795180722888</c:v>
                </c:pt>
                <c:pt idx="2">
                  <c:v>0.70780856423173799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7100336"/>
        <c:axId val="267101120"/>
      </c:barChart>
      <c:catAx>
        <c:axId val="26710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1120"/>
        <c:crosses val="autoZero"/>
        <c:auto val="1"/>
        <c:lblAlgn val="ctr"/>
        <c:lblOffset val="100"/>
        <c:noMultiLvlLbl val="0"/>
      </c:catAx>
      <c:valAx>
        <c:axId val="267101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71003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157B5-1B70-4DF2-95FD-DA29E2068708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5F53-CDE9-40AB-9908-3118657EFA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72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1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54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55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10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39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06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96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94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74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55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22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6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71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9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20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59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  <a:alpha val="83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3C1D92-75A8-4AE6-9F73-927D3DD263BD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AFA919-1FB0-442D-B671-B8F691CCB6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589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331640" y="3695315"/>
            <a:ext cx="489743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Universidade</a:t>
            </a: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Federal </a:t>
            </a:r>
          </a:p>
          <a:p>
            <a:pPr algn="ctr"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ea typeface="ＭＳ Ｐゴシック" charset="0"/>
                <a:cs typeface="Arial" pitchFamily="34" charset="0"/>
              </a:rPr>
              <a:t>de Pelotas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979613" y="1432985"/>
            <a:ext cx="41179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Especialização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Saúde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Família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5" descr="logo ufpel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7488"/>
            <a:ext cx="5921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7" descr="MINISTER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6219725"/>
            <a:ext cx="8366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6021288"/>
            <a:ext cx="9239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8150"/>
            <a:ext cx="24828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3068960"/>
            <a:ext cx="6048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Objetivos, </a:t>
            </a: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Metas e Resultados</a:t>
            </a:r>
          </a:p>
        </p:txBody>
      </p:sp>
    </p:spTree>
    <p:extLst>
      <p:ext uri="{BB962C8B-B14F-4D97-AF65-F5344CB8AC3E}">
        <p14:creationId xmlns:p14="http://schemas.microsoft.com/office/powerpoint/2010/main" val="73402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561244"/>
            <a:ext cx="87129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Objetivo 1.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cobertura de saúde 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hipertensos.</a:t>
            </a: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1.1.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Cadastrar 100% dos hipertensos da área de abrangência no Programa de Atenção a Hipertensão Arterial da unidade 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saúde.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17845822"/>
              </p:ext>
            </p:extLst>
          </p:nvPr>
        </p:nvGraphicFramePr>
        <p:xfrm>
          <a:off x="1043608" y="2204864"/>
          <a:ext cx="6553428" cy="33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95536" y="5733256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1: Cobertura do programa de atenção ao hipertenso na UBS São Jorge, no Rio Grande do Sul.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9137" y="404664"/>
            <a:ext cx="842968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Ampliar a cobertura de saúde 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Cadastrar 100% dos diabéticos da área de abrangência no Programa de Atenção a Diabetes Mellitus da unidade de saúde.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7299"/>
              </p:ext>
            </p:extLst>
          </p:nvPr>
        </p:nvGraphicFramePr>
        <p:xfrm>
          <a:off x="827584" y="1963656"/>
          <a:ext cx="7169761" cy="373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329781" y="5877272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2: Cobertura do programa de atenção ao diabético na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São Jorge, no Rio Grande do Sul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89972"/>
            <a:ext cx="842968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2.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 hipertensos na UBS São Jorge.</a:t>
            </a: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2.1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exame clínico apropriado em 100% dos hipertensos.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89615"/>
              </p:ext>
            </p:extLst>
          </p:nvPr>
        </p:nvGraphicFramePr>
        <p:xfrm>
          <a:off x="767544" y="2259651"/>
          <a:ext cx="7253619" cy="386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79512" y="6122440"/>
            <a:ext cx="8717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3: Proporção de hipertensos com o exame clínico em dia de acordo com o protocolo.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17438"/>
            <a:ext cx="892971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na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 São Jorge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exame clínico apropriado em 100%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diabéticos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12765"/>
              </p:ext>
            </p:extLst>
          </p:nvPr>
        </p:nvGraphicFramePr>
        <p:xfrm>
          <a:off x="1259632" y="1772816"/>
          <a:ext cx="6540511" cy="40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791943" y="584601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4: Proporção de diabéticos com o exame clínico em dia de acordo com o protocolo.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6536"/>
            <a:ext cx="84296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hipertensos na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 São Jorge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Garantir a 100% dos hipertensos a realização 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complementares em dia de acordo com o protocolo.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556983"/>
              </p:ext>
            </p:extLst>
          </p:nvPr>
        </p:nvGraphicFramePr>
        <p:xfrm>
          <a:off x="1259632" y="2154518"/>
          <a:ext cx="6123054" cy="37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467544" y="594928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5: Proporção de hipertensos com exames complementares em dia de acordo com o protocolo.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7154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na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 São Jorge.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180975" algn="l"/>
              </a:tabLs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100% dos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realização de exames complementares em dia de acordo com o protocolo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291442"/>
              </p:ext>
            </p:extLst>
          </p:nvPr>
        </p:nvGraphicFramePr>
        <p:xfrm>
          <a:off x="1403648" y="2492896"/>
          <a:ext cx="58326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75193" y="5984809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6: Proporção de diabéticos com os exames complementares em dia de acordo com o protocolo.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5725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hipertensos na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UBS São Jorge.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2.5.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Priorizar a prescrição de medicamentos da farmácia popular para 100% dos hipertensos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cadastrados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unidade de saúde.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85679270"/>
              </p:ext>
            </p:extLst>
          </p:nvPr>
        </p:nvGraphicFramePr>
        <p:xfrm>
          <a:off x="1475656" y="2420888"/>
          <a:ext cx="6478111" cy="353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827584" y="5952227"/>
            <a:ext cx="8209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7: Proporção de hipertensos com prescrição de medicamentos da farmácia Popular\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Hiperdia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priorizada.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2185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 hipertensos na UBS São Jorge.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2.6.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Priorizar a prescrição de medicamentos da farmácia popular para 100% dos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cadastrados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unidade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374111"/>
              </p:ext>
            </p:extLst>
          </p:nvPr>
        </p:nvGraphicFramePr>
        <p:xfrm>
          <a:off x="827584" y="2276872"/>
          <a:ext cx="68407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467544" y="5949280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8: Proporção de diabéticos com prescrição de medicamentos da Farmácia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Popular\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Hiperdia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priorizada.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663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2.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qualidade da atenção a hipertensos na UBS São Jorge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0975" algn="l"/>
              </a:tabLst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2.7.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avaliação da necessidade de atendimento odontológico em 100% dos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hipertensos.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274078"/>
              </p:ext>
            </p:extLst>
          </p:nvPr>
        </p:nvGraphicFramePr>
        <p:xfrm>
          <a:off x="899592" y="2276872"/>
          <a:ext cx="6716588" cy="3562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11560" y="5949280"/>
            <a:ext cx="7999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9: Proporção de hipertensos com avaliação da necessidade de atendimento odontológico.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8064896" cy="1313644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Astreida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Garcia Prado.</a:t>
            </a:r>
          </a:p>
          <a:p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Deison</a:t>
            </a: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Fernando Frederico.</a:t>
            </a:r>
          </a:p>
          <a:p>
            <a:r>
              <a:rPr lang="pt-BR" sz="2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Coorientadora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Danielle Vasconcellos de Paula Costa.</a:t>
            </a:r>
            <a:endParaRPr lang="es-ES" sz="2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96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51720" y="5723964"/>
            <a:ext cx="46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738227"/>
            <a:ext cx="8052100" cy="16858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Melhoria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Atenção à Saúde de usuários Hipertensos e/ou Diabéticos na UBS/ESF de São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Jorge\RS</a:t>
            </a:r>
            <a:endParaRPr lang="pt-BR" sz="2400" b="1" dirty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a 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UBS São Jorge.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80975" algn="l"/>
              </a:tabLst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2.7. Realizar avaliação da necessidade de atendimento odontológico em 100%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diabéticos .</a:t>
            </a: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274664"/>
              </p:ext>
            </p:extLst>
          </p:nvPr>
        </p:nvGraphicFramePr>
        <p:xfrm>
          <a:off x="1187624" y="2420888"/>
          <a:ext cx="62646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539552" y="5805264"/>
            <a:ext cx="876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10: Proporção de diabéticos com avaliação da necessidade de atendimento odontológico.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adesão de hipertensos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na UBS São Jorge.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3.1. Buscar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dos hipertensos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faltosos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às consultas na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de saúde conforme a periodicidade recomendada.</a:t>
            </a: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340235"/>
              </p:ext>
            </p:extLst>
          </p:nvPr>
        </p:nvGraphicFramePr>
        <p:xfrm>
          <a:off x="1115616" y="2142519"/>
          <a:ext cx="5904656" cy="387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11560" y="6047726"/>
            <a:ext cx="7963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11: Proporção de hipertensos faltosos ás consultas com busca ativa.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8210" y="467375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adesão de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ao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na UBS São Jorge.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Buscar 100% dos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faltosos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às consultas na unidade de saúde conforme a periodicidade recomendada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intervenção não houve diabéticos  faltosos as consultas, resultado que devemos a importante atividade das ACS , o trabalho em equipe e as ações educativas realizadas ao longo da intervenção .</a:t>
            </a:r>
          </a:p>
          <a:p>
            <a:pPr algn="just"/>
            <a:endParaRPr lang="pt-BR" b="1" dirty="0" smtClean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332656"/>
            <a:ext cx="8501122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4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Melhorar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registro das informações na UBS São Jorge.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4.1. Manter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ficha de acompanhamento de 100% dos hipertensos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cadastrados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unidade de saúde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263619"/>
              </p:ext>
            </p:extLst>
          </p:nvPr>
        </p:nvGraphicFramePr>
        <p:xfrm>
          <a:off x="1187624" y="2060848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834409" y="5589240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12: Proporção de hipertensos com registro adequado na ficha de acompanhamento.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6632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o registro das informações na UBS São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Jorge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ficha de acompanhamento de 100% dos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cadastrados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unidade de saúde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750762"/>
              </p:ext>
            </p:extLst>
          </p:nvPr>
        </p:nvGraphicFramePr>
        <p:xfrm>
          <a:off x="1333254" y="1772816"/>
          <a:ext cx="633993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719064" y="55172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13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Proporção de diabéticos com registro adequado na ficha de acompanhamento.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5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Mapear hipertensos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risco para doença cardiovascular na UBS São Jorge.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5.1. Realizar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estratificação do risco cardiovascular em 100% dos hipertensos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cadastrados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unidade de saúde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417795"/>
              </p:ext>
            </p:extLst>
          </p:nvPr>
        </p:nvGraphicFramePr>
        <p:xfrm>
          <a:off x="1217443" y="2348880"/>
          <a:ext cx="6642993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972114" y="5705872"/>
            <a:ext cx="8142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741170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15: Proporção de hipertensos com estratificação de risco cardiovascular por exame clínico em dia.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Mapear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risco para doença cardiovascular na UBS São Jorge.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5.2.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estratificação do risco cardiovascular em 100%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diabéticos cadastrados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unidade de saúde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35054"/>
              </p:ext>
            </p:extLst>
          </p:nvPr>
        </p:nvGraphicFramePr>
        <p:xfrm>
          <a:off x="1043608" y="2604219"/>
          <a:ext cx="676875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695640" y="6023029"/>
            <a:ext cx="76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marR="1476375" algn="just">
              <a:spcAft>
                <a:spcPts val="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14: Proporção de diabéticos com estratificação de risco cardiovascular por exame clínico em dia.</a:t>
            </a:r>
            <a:endParaRPr lang="pt-BR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900113" y="268288"/>
            <a:ext cx="7488237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cumpridas em 100% ao longo de toda a intervenção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759" y="1484784"/>
            <a:ext cx="83527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6 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Promover a saúde de hipertensos e diabéticos na UBS São Jorge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Metas 6.1 e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6.2: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Garantir orientação nutricional sobre alimentação saudável a 100% dos hipertensos e 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diabéticos.</a:t>
            </a:r>
            <a:endParaRPr lang="pt-BR" sz="2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6.3 e 6.4: Garantir orientação em relação à prática regular de atividade física a 100% dos usuários hipertensos e diabéticos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900113" y="268288"/>
            <a:ext cx="7488237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cumpridas em 100% ao longo de toda a intervenção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759" y="1484784"/>
            <a:ext cx="828069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6 </a:t>
            </a:r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Promover a saúde de hipertensos e diabéticos na UBS São Jorge</a:t>
            </a:r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pt-BR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0975" algn="l"/>
              </a:tabLst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6.5 e 6.6: Garantir orientação sobre os riscos do tabagismo a 100% dos usuários hipertensos e diabéticos.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0975" algn="l"/>
              </a:tabLst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 6.7 e 6.8: Garantir orientação sobre higiene bucal a 100% dos usuários hipertensos e diabéticos.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43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51520" y="2144499"/>
            <a:ext cx="8640960" cy="33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intervenção na minha unidade  básica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saúde,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propiciou a ampliação da cobertura da atenção aos hipertensos e diabéticos de forma integral,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melhoramos o registro das informações de cada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usuário e melhoramos a qualidade dos atendimentos aos usuários hipertensos e/ou diabéticos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5576" y="764704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81190"/>
            <a:ext cx="8318748" cy="3838202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Diabetes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Mellitus e 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Hipertensão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Arterial sistêmica (HAS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responsáveis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 primeira causa de mortalidade e de hospitalizações no Sistema Único de Saúde (SUS) e representam, ainda, mais da metade do diagnóstico primário em pessoas com insuficiência renal crônica submetidas à diálise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S" sz="2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encrypted-tbn3.gstatic.com/images?q=tbn:ANd9GcQn9fv7GF5VsfFoSl4fAerukQBLCC7mZitzOC48bRO4k6pIGxVH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19392"/>
            <a:ext cx="2530182" cy="14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332656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23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23528" y="1170032"/>
            <a:ext cx="82153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intervenção foi muito importante para a equipe, pois não só nos preparou melhor como profissionais mas também como seres humanos,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meio das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capacitações da equipe, sobre diversos temas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das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atribuições da equipe viabilizando a atenção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 maior numero de pessoas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Otimização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agenda para a atenção e demanda espontânea. 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260648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95536" y="1412776"/>
            <a:ext cx="8215370" cy="415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Teve um impacto muito positivo na comunidade e nas atividades no serviço.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próximos meses nossa equipe se propôs continuar com o trabalho realizado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aprimorá-lo. </a:t>
            </a:r>
          </a:p>
          <a:p>
            <a:pPr marL="285750" lvl="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Tomando este projeto como exemplo, também pretendemos implementar o programa da atenção a saúde 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criança.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548680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428604"/>
            <a:ext cx="8712968" cy="520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</a:t>
            </a:r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 sobre o processo pessoal de </a:t>
            </a: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curso de especialização em saúde da família tem sido um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desafio muito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gratificante, com experiências muito boas.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princípio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pensei que ia ser difícil,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sempre tive a participação e ajuda 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equipe,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gestores e 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comunidade.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 sido  um apoio educacional e instrutivo muito importante para minha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prática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profissional.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428604"/>
            <a:ext cx="8462174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</a:t>
            </a:r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 sobre o processo pessoal de </a:t>
            </a: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  oferecido muitas ferramentas e esclarecido algumas dúvidas que surgem em transcurso de nosso trabalho, com  casos clínicos muito frequentes em consultas, nos tem enriquecido sobre os protocolos das diferentes doenças aqui no Brasil.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Também contamos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curso da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especialização com o apoio  do orientador sempre disposto ajudar com muito carinho.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 uma experiência muito importante  na minha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profissão, aprimorando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meus conhecimentos na atenção básica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7" y="476671"/>
            <a:ext cx="3035829" cy="17751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3155843" cy="17751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3347864" cy="1883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0" y="4618976"/>
            <a:ext cx="3147230" cy="19063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07" y="4617132"/>
            <a:ext cx="3060948" cy="18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6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1268760"/>
            <a:ext cx="66247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4400" dirty="0" smtClean="0"/>
              <a:t>                               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2987824" y="2564904"/>
            <a:ext cx="3871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OBRIGADO.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977309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pt-BR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Município</a:t>
            </a:r>
            <a:r>
              <a:rPr lang="pt-BR" sz="2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Jorge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Rio Grande do Sul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2800" b="1" cap="sm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800" b="1" cap="sm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24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Localização: Portal 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Serra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Gaúcha.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Extensão territorial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400" dirty="0">
                <a:solidFill>
                  <a:prstClr val="black"/>
                </a:solidFill>
              </a:rPr>
              <a:t> 118,053 km².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2860 habitantes.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População maior de 20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anos: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2027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População descendentes de italianos, atividade principal agrícola, a maioria residem no interior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52384"/>
            <a:ext cx="2304256" cy="19914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889016"/>
            <a:ext cx="2125355" cy="16963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1560" y="332656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8478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pt-BR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Município</a:t>
            </a:r>
            <a:r>
              <a:rPr lang="pt-BR" sz="2400" b="1" kern="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Jorge, no Rio Grande do Sul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2800" b="1" cap="sm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800" b="1" cap="sm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24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Estimativa de usuários com HA na área de abrangência: 540.</a:t>
            </a:r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Estimativa de usuários com DM na área de abrangência: 89.</a:t>
            </a:r>
            <a:endParaRPr lang="pt-BR" sz="2400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332656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249010"/>
            <a:ext cx="87154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pt-BR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Básica de Saúde </a:t>
            </a:r>
          </a:p>
          <a:p>
            <a:pPr marL="342900" lvl="0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Nossa UBS funciona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faz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anos. </a:t>
            </a:r>
            <a:endParaRPr lang="pt-BR" sz="2400" b="1" kern="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Composta por 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Equipe de Saúde da Família, 1 Equipe de Saúde Bucal.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Não temos grupos de apoio como NASF e CEO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  <a:tabLst>
                <a:tab pos="457200" algn="l"/>
                <a:tab pos="679450" algn="l"/>
              </a:tabLs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tendimento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clínico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outros  especialidades: Ginecologia com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frequência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semanal. 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932167"/>
            <a:ext cx="3292878" cy="18522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560" y="332656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2868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Ação Programática Antes da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Intervenção</a:t>
            </a:r>
          </a:p>
          <a:p>
            <a:pPr algn="ctr"/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lvl="0" indent="-457200" algn="just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existia registro de hipertensos e diabéticos.</a:t>
            </a:r>
          </a:p>
          <a:p>
            <a:pPr marL="457200" lvl="0" indent="-457200" algn="just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cumpriam os protocolos específicos.</a:t>
            </a:r>
          </a:p>
          <a:p>
            <a:pPr marL="457200" lvl="0" indent="-457200" algn="just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existia busca ativa aos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 faltosos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Desconhecia-se o total do grupo alvo.</a:t>
            </a:r>
          </a:p>
          <a:p>
            <a:pPr marL="342900" lvl="0" indent="-342900" algn="just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era realizada a classificação de risco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usuários.</a:t>
            </a:r>
          </a:p>
          <a:p>
            <a:pPr marL="342900" lvl="0" indent="-342900" algn="just">
              <a:spcBef>
                <a:spcPts val="600"/>
              </a:spcBef>
              <a:buSzPct val="73000"/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visitas domiciliares não se realizavam periodicamente.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24744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Atenção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saúde de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na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São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RS.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332656"/>
            <a:ext cx="7884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323528" y="1412776"/>
            <a:ext cx="8497888" cy="421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População </a:t>
            </a:r>
            <a:r>
              <a:rPr lang="pt-BR" alt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 da intervenção: hipertensos e diabéticos acima de 20 anos da área de abrangência</a:t>
            </a:r>
          </a:p>
          <a:p>
            <a:pPr algn="just">
              <a:lnSpc>
                <a:spcPct val="150000"/>
              </a:lnSpc>
            </a:pPr>
            <a:r>
              <a:rPr lang="pt-BR" alt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Desenvolvimento das ações </a:t>
            </a:r>
          </a:p>
          <a:p>
            <a:pPr algn="just">
              <a:lnSpc>
                <a:spcPct val="150000"/>
              </a:lnSpc>
            </a:pPr>
            <a:r>
              <a:rPr lang="pt-BR" alt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Organização e gestão dos serviços</a:t>
            </a:r>
          </a:p>
          <a:p>
            <a:pPr algn="just">
              <a:lnSpc>
                <a:spcPct val="150000"/>
              </a:lnSpc>
            </a:pPr>
            <a:r>
              <a:rPr lang="pt-BR" alt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 - Qualificação da pratica clínica</a:t>
            </a:r>
          </a:p>
          <a:p>
            <a:pPr algn="just">
              <a:lnSpc>
                <a:spcPct val="150000"/>
              </a:lnSpc>
            </a:pPr>
            <a:r>
              <a:rPr lang="pt-BR" alt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 - Engajamento público</a:t>
            </a:r>
          </a:p>
          <a:p>
            <a:pPr algn="just">
              <a:lnSpc>
                <a:spcPct val="150000"/>
              </a:lnSpc>
            </a:pPr>
            <a:r>
              <a:rPr lang="pt-BR" alt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- Monitoramento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24412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alcão Envidraçado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alcão Envidraçad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alcão Envidraçado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alcão Envidraçad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alcão Envidraçado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alcão Envidraçad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Balcão Envidraçado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alcão Envidraçado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1429</TotalTime>
  <Words>1680</Words>
  <Application>Microsoft Office PowerPoint</Application>
  <PresentationFormat>Presentación en pantalla (4:3)</PresentationFormat>
  <Paragraphs>191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Arial Unicode MS</vt:lpstr>
      <vt:lpstr>MS PGothic</vt:lpstr>
      <vt:lpstr>MS PGothic</vt:lpstr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ZULEIDYS PINO RODRIGUEZ</dc:creator>
  <cp:lastModifiedBy>Astre</cp:lastModifiedBy>
  <cp:revision>281</cp:revision>
  <dcterms:created xsi:type="dcterms:W3CDTF">2015-06-25T20:15:16Z</dcterms:created>
  <dcterms:modified xsi:type="dcterms:W3CDTF">2015-09-19T13:22:03Z</dcterms:modified>
</cp:coreProperties>
</file>