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7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</p:sldMasterIdLst>
  <p:notesMasterIdLst>
    <p:notesMasterId r:id="rId86"/>
  </p:notesMasterIdLst>
  <p:sldIdLst>
    <p:sldId id="256" r:id="rId2"/>
    <p:sldId id="257" r:id="rId3"/>
    <p:sldId id="343" r:id="rId4"/>
    <p:sldId id="344" r:id="rId5"/>
    <p:sldId id="260" r:id="rId6"/>
    <p:sldId id="345" r:id="rId7"/>
    <p:sldId id="259" r:id="rId8"/>
    <p:sldId id="334" r:id="rId9"/>
    <p:sldId id="335" r:id="rId10"/>
    <p:sldId id="338" r:id="rId11"/>
    <p:sldId id="339" r:id="rId12"/>
    <p:sldId id="336" r:id="rId13"/>
    <p:sldId id="340" r:id="rId14"/>
    <p:sldId id="341" r:id="rId15"/>
    <p:sldId id="337" r:id="rId16"/>
    <p:sldId id="342" r:id="rId17"/>
    <p:sldId id="346" r:id="rId18"/>
    <p:sldId id="261" r:id="rId19"/>
    <p:sldId id="266" r:id="rId20"/>
    <p:sldId id="267" r:id="rId21"/>
    <p:sldId id="272" r:id="rId22"/>
    <p:sldId id="277" r:id="rId23"/>
    <p:sldId id="273" r:id="rId24"/>
    <p:sldId id="278" r:id="rId25"/>
    <p:sldId id="282" r:id="rId26"/>
    <p:sldId id="274" r:id="rId27"/>
    <p:sldId id="279" r:id="rId28"/>
    <p:sldId id="275" r:id="rId29"/>
    <p:sldId id="280" r:id="rId30"/>
    <p:sldId id="276" r:id="rId31"/>
    <p:sldId id="281" r:id="rId32"/>
    <p:sldId id="283" r:id="rId33"/>
    <p:sldId id="285" r:id="rId34"/>
    <p:sldId id="306" r:id="rId35"/>
    <p:sldId id="286" r:id="rId36"/>
    <p:sldId id="307" r:id="rId37"/>
    <p:sldId id="287" r:id="rId38"/>
    <p:sldId id="288" r:id="rId39"/>
    <p:sldId id="308" r:id="rId40"/>
    <p:sldId id="289" r:id="rId41"/>
    <p:sldId id="309" r:id="rId42"/>
    <p:sldId id="290" r:id="rId43"/>
    <p:sldId id="310" r:id="rId44"/>
    <p:sldId id="291" r:id="rId45"/>
    <p:sldId id="311" r:id="rId46"/>
    <p:sldId id="292" r:id="rId47"/>
    <p:sldId id="312" r:id="rId48"/>
    <p:sldId id="293" r:id="rId49"/>
    <p:sldId id="313" r:id="rId50"/>
    <p:sldId id="294" r:id="rId51"/>
    <p:sldId id="314" r:id="rId52"/>
    <p:sldId id="295" r:id="rId53"/>
    <p:sldId id="315" r:id="rId54"/>
    <p:sldId id="296" r:id="rId55"/>
    <p:sldId id="316" r:id="rId56"/>
    <p:sldId id="297" r:id="rId57"/>
    <p:sldId id="317" r:id="rId58"/>
    <p:sldId id="298" r:id="rId59"/>
    <p:sldId id="318" r:id="rId60"/>
    <p:sldId id="299" r:id="rId61"/>
    <p:sldId id="319" r:id="rId62"/>
    <p:sldId id="300" r:id="rId63"/>
    <p:sldId id="320" r:id="rId64"/>
    <p:sldId id="301" r:id="rId65"/>
    <p:sldId id="321" r:id="rId66"/>
    <p:sldId id="302" r:id="rId67"/>
    <p:sldId id="322" r:id="rId68"/>
    <p:sldId id="303" r:id="rId69"/>
    <p:sldId id="323" r:id="rId70"/>
    <p:sldId id="304" r:id="rId71"/>
    <p:sldId id="324" r:id="rId72"/>
    <p:sldId id="305" r:id="rId73"/>
    <p:sldId id="325" r:id="rId74"/>
    <p:sldId id="262" r:id="rId75"/>
    <p:sldId id="326" r:id="rId76"/>
    <p:sldId id="327" r:id="rId77"/>
    <p:sldId id="328" r:id="rId78"/>
    <p:sldId id="329" r:id="rId79"/>
    <p:sldId id="330" r:id="rId80"/>
    <p:sldId id="263" r:id="rId81"/>
    <p:sldId id="331" r:id="rId82"/>
    <p:sldId id="332" r:id="rId83"/>
    <p:sldId id="333" r:id="rId84"/>
    <p:sldId id="264" r:id="rId8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77104" autoAdjust="0"/>
  </p:normalViewPr>
  <p:slideViewPr>
    <p:cSldViewPr snapToGrid="0" snapToObjects="1">
      <p:cViewPr varScale="1">
        <p:scale>
          <a:sx n="67" d="100"/>
          <a:sy n="67" d="100"/>
        </p:scale>
        <p:origin x="-112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theme" Target="theme/theme1.xml"/><Relationship Id="rId9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notesMaster" Target="notesMasters/notesMaster1.xml"/><Relationship Id="rId87" Type="http://schemas.openxmlformats.org/officeDocument/2006/relationships/printerSettings" Target="printerSettings/printerSettings1.bin"/><Relationship Id="rId88" Type="http://schemas.openxmlformats.org/officeDocument/2006/relationships/presProps" Target="presProps.xml"/><Relationship Id="rId8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udrey:Documents:P&#211;S%20GRADUA&#199;&#195;O:M&#243;dulos:Avalia&#231;&#227;o%20da%20Interven&#231;&#227;o:Semana%2019:Coleta%20de%20dados%20HAS%20e%20DM%20-%20Final%20-%20Audr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Cobertura do programa de atenção ao  hipertenso na unidade de saúde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8363"/>
          <c:y val="0.348964"/>
          <c:w val="0.821637"/>
          <c:h val="0.484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B8104"/>
            </a:solidFill>
            <a:ln>
              <a:noFill/>
            </a:ln>
            <a:effectLst/>
          </c:spPr>
          <c:invertIfNegative val="0"/>
          <c:cat>
            <c:strRef>
              <c:f>'Indicadores - Tabela 1 - Tabela'!$D$3:$G$3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Tabela'!$D$4:$G$4</c:f>
              <c:numCache>
                <c:formatCode>0.0%</c:formatCode>
                <c:ptCount val="4"/>
                <c:pt idx="0">
                  <c:v>0.105442176870748</c:v>
                </c:pt>
                <c:pt idx="1">
                  <c:v>0.166666666666667</c:v>
                </c:pt>
                <c:pt idx="2">
                  <c:v>0.231292517006803</c:v>
                </c:pt>
                <c:pt idx="3">
                  <c:v>0.292517006802721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587064"/>
        <c:axId val="2114265864"/>
      </c:barChart>
      <c:catAx>
        <c:axId val="2114587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2114265864"/>
        <c:crosses val="autoZero"/>
        <c:auto val="1"/>
        <c:lblAlgn val="ctr"/>
        <c:lblOffset val="100"/>
        <c:noMultiLvlLbl val="1"/>
      </c:catAx>
      <c:valAx>
        <c:axId val="2114265864"/>
        <c:scaling>
          <c:orientation val="minMax"/>
          <c:max val="1.0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2114587064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 dirty="0" err="1">
                <a:solidFill>
                  <a:srgbClr val="000000"/>
                </a:solidFill>
                <a:latin typeface="Helvetica"/>
              </a:rPr>
              <a:t>Proporção</a:t>
            </a:r>
            <a:r>
              <a:rPr lang="en-US" sz="2400" b="1" i="0" u="none" strike="noStrike" dirty="0">
                <a:solidFill>
                  <a:srgbClr val="000000"/>
                </a:solidFill>
                <a:latin typeface="Helvetica"/>
              </a:rPr>
              <a:t> de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Helvetica"/>
              </a:rPr>
              <a:t>diabéticos</a:t>
            </a:r>
            <a:r>
              <a:rPr lang="en-US" sz="2400" b="1" i="0" u="none" strike="noStrike" dirty="0">
                <a:solidFill>
                  <a:srgbClr val="000000"/>
                </a:solidFill>
                <a:latin typeface="Helvetica"/>
              </a:rPr>
              <a:t> com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Helvetica"/>
              </a:rPr>
              <a:t>registro</a:t>
            </a:r>
            <a:r>
              <a:rPr lang="en-US" sz="2400" b="1" i="0" u="none" strike="noStrike" dirty="0">
                <a:solidFill>
                  <a:srgbClr val="000000"/>
                </a:solidFill>
                <a:latin typeface="Helvetica"/>
              </a:rPr>
              <a:t>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Helvetica"/>
              </a:rPr>
              <a:t>adequado</a:t>
            </a:r>
            <a:r>
              <a:rPr lang="en-US" sz="2400" b="1" i="0" u="none" strike="noStrike" dirty="0">
                <a:solidFill>
                  <a:srgbClr val="000000"/>
                </a:solidFill>
                <a:latin typeface="Helvetica"/>
              </a:rPr>
              <a:t> na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Helvetica"/>
              </a:rPr>
              <a:t>ficha</a:t>
            </a:r>
            <a:r>
              <a:rPr lang="en-US" sz="2400" b="1" i="0" u="none" strike="noStrike" dirty="0">
                <a:solidFill>
                  <a:srgbClr val="000000"/>
                </a:solidFill>
                <a:latin typeface="Helvetica"/>
              </a:rPr>
              <a:t> de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Helvetica"/>
              </a:rPr>
              <a:t>acompanhamento</a:t>
            </a:r>
            <a:endParaRPr lang="en-US" sz="2400" dirty="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984"/>
          <c:y val="0.492588"/>
          <c:w val="0.799016"/>
          <c:h val="0.3341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Tabela'!$S$31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6095C9"/>
            </a:solidFill>
            <a:ln>
              <a:noFill/>
            </a:ln>
            <a:effectLst/>
          </c:spPr>
          <c:invertIfNegative val="0"/>
          <c:cat>
            <c:strRef>
              <c:f>'Indicadores - Tabela 1 - Tabela'!$T$30:$W$30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Tabela'!$T$31:$W$31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2114952"/>
        <c:axId val="-2072090008"/>
      </c:barChart>
      <c:catAx>
        <c:axId val="-2072114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72090008"/>
        <c:crosses val="autoZero"/>
        <c:auto val="1"/>
        <c:lblAlgn val="ctr"/>
        <c:lblOffset val="100"/>
        <c:noMultiLvlLbl val="1"/>
      </c:catAx>
      <c:valAx>
        <c:axId val="-207209000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7211495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Proporção de hipertensos com estratificação de risco cardiovascular por  exame clínico em dia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594"/>
          <c:y val="0.476775"/>
          <c:w val="0.83406"/>
          <c:h val="0.3871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Tabela'!$C$37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6095C9"/>
            </a:solidFill>
            <a:ln>
              <a:noFill/>
            </a:ln>
            <a:effectLst/>
          </c:spPr>
          <c:invertIfNegative val="0"/>
          <c:cat>
            <c:strRef>
              <c:f>'Indicadores - Tabela 1 - Tabela'!$D$36:$G$36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Tabela'!$D$37:$G$37</c:f>
              <c:numCache>
                <c:formatCode>0.0%</c:formatCode>
                <c:ptCount val="4"/>
                <c:pt idx="0">
                  <c:v>0.0</c:v>
                </c:pt>
                <c:pt idx="1">
                  <c:v>0.183673469387755</c:v>
                </c:pt>
                <c:pt idx="2">
                  <c:v>0.25</c:v>
                </c:pt>
                <c:pt idx="3">
                  <c:v>0.627906976744186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2017544"/>
        <c:axId val="-2072014040"/>
      </c:barChart>
      <c:catAx>
        <c:axId val="-2072017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72014040"/>
        <c:crosses val="autoZero"/>
        <c:auto val="1"/>
        <c:lblAlgn val="ctr"/>
        <c:lblOffset val="100"/>
        <c:noMultiLvlLbl val="1"/>
      </c:catAx>
      <c:valAx>
        <c:axId val="-2072014040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72017544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Proporção de diabéticos com estratificação de risco cardiovascular por  exame clínico em dia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0663"/>
          <c:y val="0.494096"/>
          <c:w val="0.829337"/>
          <c:h val="0.3653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Tabela'!$S$37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6095C9"/>
            </a:solidFill>
            <a:ln>
              <a:noFill/>
            </a:ln>
            <a:effectLst/>
          </c:spPr>
          <c:invertIfNegative val="0"/>
          <c:cat>
            <c:strRef>
              <c:f>'Indicadores - Tabela 1 - Tabela'!$T$36:$W$36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Tabela'!$T$37:$W$37</c:f>
              <c:numCache>
                <c:formatCode>0.0%</c:formatCode>
                <c:ptCount val="4"/>
                <c:pt idx="0">
                  <c:v>0.0</c:v>
                </c:pt>
                <c:pt idx="1">
                  <c:v>0.0588235294117647</c:v>
                </c:pt>
                <c:pt idx="2">
                  <c:v>0.28</c:v>
                </c:pt>
                <c:pt idx="3">
                  <c:v>0.65625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7395912"/>
        <c:axId val="-2057631736"/>
      </c:barChart>
      <c:catAx>
        <c:axId val="-2057395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57631736"/>
        <c:crosses val="autoZero"/>
        <c:auto val="1"/>
        <c:lblAlgn val="ctr"/>
        <c:lblOffset val="100"/>
        <c:noMultiLvlLbl val="1"/>
      </c:catAx>
      <c:valAx>
        <c:axId val="-2057631736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5739591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Proporção de hipertensos com avaliação odontológica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7508"/>
          <c:y val="0.456491"/>
          <c:w val="0.812492"/>
          <c:h val="0.3298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Tabela'!$C$43</c:f>
              <c:strCache>
                <c:ptCount val="1"/>
                <c:pt idx="0">
                  <c:v>Proporção de hipertensos com avaliação odontológica</c:v>
                </c:pt>
              </c:strCache>
            </c:strRef>
          </c:tx>
          <c:spPr>
            <a:solidFill>
              <a:srgbClr val="EB8104"/>
            </a:solidFill>
            <a:ln>
              <a:noFill/>
            </a:ln>
            <a:effectLst/>
          </c:spPr>
          <c:invertIfNegative val="0"/>
          <c:cat>
            <c:strRef>
              <c:f>'Indicadores - Tabela 1 - Tabela'!$D$42:$G$42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Tabela'!$D$43:$G$43</c:f>
              <c:numCache>
                <c:formatCode>0.0%</c:formatCode>
                <c:ptCount val="4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0.0930232558139535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193576"/>
        <c:axId val="-2058903240"/>
      </c:barChart>
      <c:catAx>
        <c:axId val="2114193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58903240"/>
        <c:crosses val="autoZero"/>
        <c:auto val="1"/>
        <c:lblAlgn val="ctr"/>
        <c:lblOffset val="100"/>
        <c:noMultiLvlLbl val="1"/>
      </c:catAx>
      <c:valAx>
        <c:axId val="-2058903240"/>
        <c:scaling>
          <c:orientation val="minMax"/>
          <c:max val="1.0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2114193576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Proporção de diabéticos com avaliação odontológica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0962"/>
          <c:y val="0.456491"/>
          <c:w val="0.819038"/>
          <c:h val="0.3298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Tabela'!$S$43</c:f>
              <c:strCache>
                <c:ptCount val="1"/>
                <c:pt idx="0">
                  <c:v>Proporção de diabéticos com avaliação odontológica</c:v>
                </c:pt>
              </c:strCache>
            </c:strRef>
          </c:tx>
          <c:spPr>
            <a:solidFill>
              <a:srgbClr val="6095C9"/>
            </a:solidFill>
            <a:ln>
              <a:noFill/>
            </a:ln>
            <a:effectLst/>
          </c:spPr>
          <c:invertIfNegative val="0"/>
          <c:cat>
            <c:strRef>
              <c:f>'Indicadores - Tabela 1 - Tabela'!$T$42:$W$42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Tabela'!$T$43:$W$43</c:f>
              <c:numCache>
                <c:formatCode>0.0%</c:formatCode>
                <c:ptCount val="4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0.09375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6033912"/>
        <c:axId val="-2136237512"/>
      </c:barChart>
      <c:catAx>
        <c:axId val="-2136033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136237512"/>
        <c:crosses val="autoZero"/>
        <c:auto val="1"/>
        <c:lblAlgn val="ctr"/>
        <c:lblOffset val="100"/>
        <c:noMultiLvlLbl val="1"/>
      </c:catAx>
      <c:valAx>
        <c:axId val="-2136237512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13603391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Proporção de hipertensos com orientação nutricional sobre alimentação saudável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7508"/>
          <c:y val="0.419825"/>
          <c:w val="0.812492"/>
          <c:h val="0.4306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Tabela'!$C$48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spPr>
            <a:solidFill>
              <a:srgbClr val="6095C9"/>
            </a:solidFill>
            <a:ln>
              <a:noFill/>
            </a:ln>
            <a:effectLst/>
          </c:spPr>
          <c:invertIfNegative val="0"/>
          <c:cat>
            <c:strRef>
              <c:f>'Indicadores - Tabela 1 - Tabela'!$D$47:$G$47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Tabela'!$D$48:$G$48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8811096"/>
        <c:axId val="-2058807640"/>
      </c:barChart>
      <c:catAx>
        <c:axId val="-2058811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58807640"/>
        <c:crosses val="autoZero"/>
        <c:auto val="1"/>
        <c:lblAlgn val="ctr"/>
        <c:lblOffset val="100"/>
        <c:noMultiLvlLbl val="1"/>
      </c:catAx>
      <c:valAx>
        <c:axId val="-2058807640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58811096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Proporção de diabéticos com orientação nutricional sobre alimentação saudável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97642"/>
          <c:y val="0.365792"/>
          <c:w val="0.802358"/>
          <c:h val="0.5023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Tabela'!$S$48</c:f>
              <c:strCache>
                <c:ptCount val="1"/>
                <c:pt idx="0">
                  <c:v>Proporção de diabéticos com orientação nutricional sobre alimentação saudável</c:v>
                </c:pt>
              </c:strCache>
            </c:strRef>
          </c:tx>
          <c:spPr>
            <a:solidFill>
              <a:srgbClr val="6095C9"/>
            </a:solidFill>
            <a:ln>
              <a:noFill/>
            </a:ln>
            <a:effectLst/>
          </c:spPr>
          <c:invertIfNegative val="0"/>
          <c:cat>
            <c:strRef>
              <c:f>'Indicadores - Tabela 1 - Tabela'!$T$47:$W$47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Tabela'!$T$48:$W$48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8795288"/>
        <c:axId val="-2058791784"/>
      </c:barChart>
      <c:catAx>
        <c:axId val="-2058795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58791784"/>
        <c:crosses val="autoZero"/>
        <c:auto val="1"/>
        <c:lblAlgn val="ctr"/>
        <c:lblOffset val="100"/>
        <c:noMultiLvlLbl val="1"/>
      </c:catAx>
      <c:valAx>
        <c:axId val="-2058791784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5879528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Proporção de hipertensos com orientação sobre a prática de  atividade física regular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7508"/>
          <c:y val="0.392371"/>
          <c:w val="0.812492"/>
          <c:h val="0.4670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Tabela'!$C$53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spPr>
            <a:solidFill>
              <a:srgbClr val="6095C9"/>
            </a:solidFill>
            <a:ln>
              <a:noFill/>
            </a:ln>
            <a:effectLst/>
          </c:spPr>
          <c:invertIfNegative val="0"/>
          <c:cat>
            <c:strRef>
              <c:f>'Indicadores - Tabela 1 - Tabela'!$D$52:$G$52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Tabela'!$D$53:$G$53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6268328"/>
        <c:axId val="-2076481672"/>
      </c:barChart>
      <c:catAx>
        <c:axId val="-2076268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76481672"/>
        <c:crosses val="autoZero"/>
        <c:auto val="1"/>
        <c:lblAlgn val="ctr"/>
        <c:lblOffset val="100"/>
        <c:noMultiLvlLbl val="1"/>
      </c:catAx>
      <c:valAx>
        <c:axId val="-2076481672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7626832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Proporção de diabéticos que receberam orientação sobre a prática de atividade física regular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984"/>
          <c:y val="0.497713"/>
          <c:w val="0.799016"/>
          <c:h val="0.3607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Tabela'!$S$53</c:f>
              <c:strCache>
                <c:ptCount val="1"/>
                <c:pt idx="0">
                  <c:v>Proporção de diabéticos que receberam orientação sobre a prática de atividade física regular</c:v>
                </c:pt>
              </c:strCache>
            </c:strRef>
          </c:tx>
          <c:spPr>
            <a:solidFill>
              <a:srgbClr val="6095C9"/>
            </a:solidFill>
            <a:ln>
              <a:noFill/>
            </a:ln>
            <a:effectLst/>
          </c:spPr>
          <c:invertIfNegative val="0"/>
          <c:cat>
            <c:strRef>
              <c:f>'Indicadores - Tabela 1 - Tabela'!$T$52:$W$52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Tabela'!$T$53:$W$53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6130632"/>
        <c:axId val="-2075743912"/>
      </c:barChart>
      <c:catAx>
        <c:axId val="-2136130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75743912"/>
        <c:crosses val="autoZero"/>
        <c:auto val="1"/>
        <c:lblAlgn val="ctr"/>
        <c:lblOffset val="100"/>
        <c:noMultiLvlLbl val="1"/>
      </c:catAx>
      <c:valAx>
        <c:axId val="-2075743912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13613063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Proporção de hipertensos que receberam orientação sobre os riscos do tabagismo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7508"/>
          <c:y val="0.416586"/>
          <c:w val="0.812492"/>
          <c:h val="0.4349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Tabela'!$C$58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rgbClr val="EB8104"/>
            </a:solidFill>
            <a:ln>
              <a:noFill/>
            </a:ln>
            <a:effectLst/>
          </c:spPr>
          <c:invertIfNegative val="0"/>
          <c:cat>
            <c:strRef>
              <c:f>'Indicadores - Tabela 1 - Tabela'!$D$57:$G$57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Tabela'!$D$58:$G$58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2582472"/>
        <c:axId val="-2072578968"/>
      </c:barChart>
      <c:catAx>
        <c:axId val="-2072582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72578968"/>
        <c:crosses val="autoZero"/>
        <c:auto val="1"/>
        <c:lblAlgn val="ctr"/>
        <c:lblOffset val="100"/>
        <c:noMultiLvlLbl val="1"/>
      </c:catAx>
      <c:valAx>
        <c:axId val="-2072578968"/>
        <c:scaling>
          <c:orientation val="minMax"/>
          <c:max val="1.0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7258247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8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800" b="1" i="0" u="none" strike="noStrike">
                <a:solidFill>
                  <a:srgbClr val="000000"/>
                </a:solidFill>
                <a:latin typeface="Helvetica"/>
              </a:rPr>
              <a:t>Cobertura do programa de atenção ao  diabético na unidade de saúde</a:t>
            </a:r>
            <a:endParaRPr lang="en-US" sz="28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0475"/>
          <c:y val="0.326198"/>
          <c:w val="0.849525"/>
          <c:h val="0.5175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6095C9"/>
            </a:solidFill>
            <a:ln>
              <a:noFill/>
            </a:ln>
            <a:effectLst/>
          </c:spPr>
          <c:invertIfNegative val="0"/>
          <c:cat>
            <c:strRef>
              <c:f>'Indicadores - Tabela 1 - Tabela'!$T$3:$W$3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Tabela'!$T$4:$W$4</c:f>
              <c:numCache>
                <c:formatCode>0.0%</c:formatCode>
                <c:ptCount val="4"/>
                <c:pt idx="0">
                  <c:v>0.175438596491228</c:v>
                </c:pt>
                <c:pt idx="1">
                  <c:v>0.298245614035088</c:v>
                </c:pt>
                <c:pt idx="2">
                  <c:v>0.43859649122807</c:v>
                </c:pt>
                <c:pt idx="3">
                  <c:v>0.56140350877193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8349128"/>
        <c:axId val="-2057365016"/>
      </c:barChart>
      <c:catAx>
        <c:axId val="-2058349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57365016"/>
        <c:crosses val="autoZero"/>
        <c:auto val="1"/>
        <c:lblAlgn val="ctr"/>
        <c:lblOffset val="100"/>
        <c:noMultiLvlLbl val="1"/>
      </c:catAx>
      <c:valAx>
        <c:axId val="-2057365016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5834912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Proporção de diabéticos que receberam orientação sobre os riscos do tabagismo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97642"/>
          <c:y val="0.467027"/>
          <c:w val="0.802358"/>
          <c:h val="0.3680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Tabela'!$S$58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6095C9"/>
            </a:solidFill>
            <a:ln>
              <a:noFill/>
            </a:ln>
            <a:effectLst/>
          </c:spPr>
          <c:invertIfNegative val="0"/>
          <c:cat>
            <c:strRef>
              <c:f>'Indicadores - Tabela 1 - Tabela'!$T$57:$W$57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Tabela'!$T$58:$W$58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6562696"/>
        <c:axId val="-2075624600"/>
      </c:barChart>
      <c:catAx>
        <c:axId val="-2136562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75624600"/>
        <c:crosses val="autoZero"/>
        <c:auto val="1"/>
        <c:lblAlgn val="ctr"/>
        <c:lblOffset val="100"/>
        <c:noMultiLvlLbl val="1"/>
      </c:catAx>
      <c:valAx>
        <c:axId val="-2075624600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136562696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Proporção de hipertensos com o exame clínico em dia de acordo com o protocolo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4194"/>
          <c:y val="0.375147"/>
          <c:w val="0.835806"/>
          <c:h val="0.4470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Tabela'!$C$15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flip="none" rotWithShape="1">
              <a:gsLst>
                <a:gs pos="0">
                  <a:srgbClr val="3872A9"/>
                </a:gs>
                <a:gs pos="100000">
                  <a:srgbClr val="4B90D2"/>
                </a:gs>
              </a:gsLst>
              <a:lin ang="16200000" scaled="0"/>
              <a:tileRect/>
            </a:gradFill>
            <a:ln>
              <a:noFill/>
            </a:ln>
            <a:effectLst>
              <a:outerShdw blurRad="12700" dist="38100" dir="2700000" algn="tl">
                <a:srgbClr val="000000">
                  <a:alpha val="100000"/>
                </a:srgbClr>
              </a:outerShdw>
            </a:effectLst>
          </c:spPr>
          <c:invertIfNegative val="0"/>
          <c:cat>
            <c:strRef>
              <c:f>'Indicadores - Tabela 1 - Tabela'!$D$14:$G$14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Tabela'!$D$15:$G$15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5664808"/>
        <c:axId val="-2136533000"/>
      </c:barChart>
      <c:catAx>
        <c:axId val="-2075664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136533000"/>
        <c:crosses val="autoZero"/>
        <c:auto val="1"/>
        <c:lblAlgn val="ctr"/>
        <c:lblOffset val="100"/>
        <c:noMultiLvlLbl val="1"/>
      </c:catAx>
      <c:valAx>
        <c:axId val="-2136533000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7566480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Proporção de diabéticos com o exame clínico em dia de acordo com o protocolo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15565"/>
          <c:y val="0.467027"/>
          <c:w val="0.784435"/>
          <c:h val="0.3680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Tabela'!$S$15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6095C9"/>
            </a:solidFill>
            <a:ln>
              <a:noFill/>
            </a:ln>
            <a:effectLst/>
          </c:spPr>
          <c:invertIfNegative val="0"/>
          <c:cat>
            <c:strRef>
              <c:f>'Indicadores - Tabela 1 - Tabela'!$T$14:$W$14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Tabela'!$T$15:$W$15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2101080"/>
        <c:axId val="-2072097576"/>
      </c:barChart>
      <c:catAx>
        <c:axId val="-2072101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72097576"/>
        <c:crosses val="autoZero"/>
        <c:auto val="1"/>
        <c:lblAlgn val="ctr"/>
        <c:lblOffset val="100"/>
        <c:noMultiLvlLbl val="1"/>
      </c:catAx>
      <c:valAx>
        <c:axId val="-2072097576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72101080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Proporção de hipertensos com os exames complementares em dia de acordo com o protocolo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594"/>
          <c:y val="0.426456"/>
          <c:w val="0.83406"/>
          <c:h val="0.4218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Tabela'!$C$20</c:f>
              <c:strCache>
                <c:ptCount val="1"/>
                <c:pt idx="0">
                  <c:v>Proporção de hipertensos com os exames complementares  em dia de acordo com o protocolo</c:v>
                </c:pt>
              </c:strCache>
            </c:strRef>
          </c:tx>
          <c:spPr>
            <a:solidFill>
              <a:srgbClr val="6095C9"/>
            </a:solidFill>
            <a:ln>
              <a:noFill/>
            </a:ln>
            <a:effectLst/>
          </c:spPr>
          <c:invertIfNegative val="0"/>
          <c:cat>
            <c:strRef>
              <c:f>'Indicadores - Tabela 1 - Tabela'!$D$19:$G$19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Tabela'!$D$20:$G$20</c:f>
              <c:numCache>
                <c:formatCode>0.0%</c:formatCode>
                <c:ptCount val="4"/>
                <c:pt idx="0">
                  <c:v>0.0</c:v>
                </c:pt>
                <c:pt idx="1">
                  <c:v>0.183673469387755</c:v>
                </c:pt>
                <c:pt idx="2">
                  <c:v>0.264705882352941</c:v>
                </c:pt>
                <c:pt idx="3">
                  <c:v>0.627906976744186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8822376"/>
        <c:axId val="2114152360"/>
      </c:barChart>
      <c:catAx>
        <c:axId val="-2058822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2114152360"/>
        <c:crosses val="autoZero"/>
        <c:auto val="1"/>
        <c:lblAlgn val="ctr"/>
        <c:lblOffset val="100"/>
        <c:noMultiLvlLbl val="1"/>
      </c:catAx>
      <c:valAx>
        <c:axId val="2114152360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58822376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Proporção de diabéticos com os exames complementares  em dia de acordo com o protocolo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5767"/>
          <c:y val="0.490532"/>
          <c:w val="0.814233"/>
          <c:h val="0.3698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Tabela'!$S$20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6095C9"/>
            </a:solidFill>
            <a:ln>
              <a:noFill/>
            </a:ln>
            <a:effectLst/>
          </c:spPr>
          <c:invertIfNegative val="0"/>
          <c:cat>
            <c:strRef>
              <c:f>'Indicadores - Tabela 1 - Tabela'!$T$19:$W$19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Tabela'!$T$20:$W$20</c:f>
              <c:numCache>
                <c:formatCode>0.0%</c:formatCode>
                <c:ptCount val="4"/>
                <c:pt idx="0">
                  <c:v>0.0</c:v>
                </c:pt>
                <c:pt idx="1">
                  <c:v>0.0588235294117647</c:v>
                </c:pt>
                <c:pt idx="2">
                  <c:v>0.36</c:v>
                </c:pt>
                <c:pt idx="3">
                  <c:v>0.6875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112936"/>
        <c:axId val="2114798008"/>
      </c:barChart>
      <c:catAx>
        <c:axId val="2114112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2114798008"/>
        <c:crosses val="autoZero"/>
        <c:auto val="1"/>
        <c:lblAlgn val="ctr"/>
        <c:lblOffset val="100"/>
        <c:noMultiLvlLbl val="1"/>
      </c:catAx>
      <c:valAx>
        <c:axId val="211479800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2114112936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Proporção de hipertensos com prescrição de medicamentos  da lista do Hiperdia ou da Farmácia Popular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4083"/>
          <c:y val="0.467027"/>
          <c:w val="0.845917"/>
          <c:h val="0.3680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Tabela'!$C$26</c:f>
              <c:strCache>
                <c:ptCount val="1"/>
                <c:pt idx="0">
                  <c:v>Proporção de hipertensos com prescrição de medicamentos  da lista do Hiperdia ou da Farmácia Popular</c:v>
                </c:pt>
              </c:strCache>
            </c:strRef>
          </c:tx>
          <c:spPr>
            <a:gradFill flip="none" rotWithShape="1">
              <a:gsLst>
                <a:gs pos="0">
                  <a:srgbClr val="3872A9"/>
                </a:gs>
                <a:gs pos="100000">
                  <a:srgbClr val="4B90D2"/>
                </a:gs>
              </a:gsLst>
              <a:lin ang="16200000" scaled="0"/>
              <a:tileRect/>
            </a:gradFill>
            <a:ln>
              <a:noFill/>
            </a:ln>
            <a:effectLst>
              <a:outerShdw blurRad="12700" dist="38100" dir="2700000" algn="tl">
                <a:srgbClr val="000000">
                  <a:alpha val="100000"/>
                </a:srgbClr>
              </a:outerShdw>
            </a:effectLst>
          </c:spPr>
          <c:invertIfNegative val="0"/>
          <c:cat>
            <c:strRef>
              <c:f>'Indicadores - Tabela 1 - Tabela'!$D$25:$G$25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Tabela'!$D$26:$G$26</c:f>
              <c:numCache>
                <c:formatCode>0.0%</c:formatCode>
                <c:ptCount val="4"/>
                <c:pt idx="0">
                  <c:v>0.645161290322581</c:v>
                </c:pt>
                <c:pt idx="1">
                  <c:v>0.714285714285714</c:v>
                </c:pt>
                <c:pt idx="2">
                  <c:v>0.852941176470588</c:v>
                </c:pt>
                <c:pt idx="3">
                  <c:v>0.918604651162791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5950040"/>
        <c:axId val="-2075272344"/>
      </c:barChart>
      <c:catAx>
        <c:axId val="-2075950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75272344"/>
        <c:crosses val="autoZero"/>
        <c:auto val="1"/>
        <c:lblAlgn val="ctr"/>
        <c:lblOffset val="100"/>
        <c:noMultiLvlLbl val="1"/>
      </c:catAx>
      <c:valAx>
        <c:axId val="-2075272344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75950040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0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 dirty="0" err="1">
                <a:solidFill>
                  <a:srgbClr val="000000"/>
                </a:solidFill>
                <a:latin typeface="Helvetica"/>
              </a:rPr>
              <a:t>Proporção</a:t>
            </a:r>
            <a:r>
              <a:rPr lang="en-US" sz="2400" b="1" i="0" u="none" strike="noStrike" dirty="0">
                <a:solidFill>
                  <a:srgbClr val="000000"/>
                </a:solidFill>
                <a:latin typeface="Helvetica"/>
              </a:rPr>
              <a:t> de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Helvetica"/>
              </a:rPr>
              <a:t>diabéticos</a:t>
            </a:r>
            <a:r>
              <a:rPr lang="en-US" sz="2400" b="1" i="0" u="none" strike="noStrike" dirty="0">
                <a:solidFill>
                  <a:srgbClr val="000000"/>
                </a:solidFill>
                <a:latin typeface="Helvetica"/>
              </a:rPr>
              <a:t> com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Helvetica"/>
              </a:rPr>
              <a:t>prescrição</a:t>
            </a:r>
            <a:r>
              <a:rPr lang="en-US" sz="2400" b="1" i="0" u="none" strike="noStrike" dirty="0">
                <a:solidFill>
                  <a:srgbClr val="000000"/>
                </a:solidFill>
                <a:latin typeface="Helvetica"/>
              </a:rPr>
              <a:t> de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Helvetica"/>
              </a:rPr>
              <a:t>medicamentos</a:t>
            </a:r>
            <a:r>
              <a:rPr lang="en-US" sz="2400" b="1" i="0" u="none" strike="noStrike" dirty="0">
                <a:solidFill>
                  <a:srgbClr val="000000"/>
                </a:solidFill>
                <a:latin typeface="Helvetica"/>
              </a:rPr>
              <a:t>  da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Helvetica"/>
              </a:rPr>
              <a:t>lista</a:t>
            </a:r>
            <a:r>
              <a:rPr lang="en-US" sz="2400" b="1" i="0" u="none" strike="noStrike" dirty="0">
                <a:solidFill>
                  <a:srgbClr val="000000"/>
                </a:solidFill>
                <a:latin typeface="Helvetica"/>
              </a:rPr>
              <a:t> do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Helvetica"/>
              </a:rPr>
              <a:t>Hiperdia</a:t>
            </a:r>
            <a:r>
              <a:rPr lang="en-US" sz="2400" b="1" i="0" u="none" strike="noStrike" dirty="0">
                <a:solidFill>
                  <a:srgbClr val="000000"/>
                </a:solidFill>
                <a:latin typeface="Helvetica"/>
              </a:rPr>
              <a:t>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Helvetica"/>
              </a:rPr>
              <a:t>ou</a:t>
            </a:r>
            <a:r>
              <a:rPr lang="en-US" sz="2400" b="1" i="0" u="none" strike="noStrike" dirty="0">
                <a:solidFill>
                  <a:srgbClr val="000000"/>
                </a:solidFill>
                <a:latin typeface="Helvetica"/>
              </a:rPr>
              <a:t> da </a:t>
            </a:r>
            <a:r>
              <a:rPr lang="en-US" sz="2400" b="1" i="0" u="none" strike="noStrike" dirty="0" err="1">
                <a:solidFill>
                  <a:srgbClr val="000000"/>
                </a:solidFill>
                <a:latin typeface="Helvetica"/>
              </a:rPr>
              <a:t>Farmácia</a:t>
            </a:r>
            <a:r>
              <a:rPr lang="en-US" sz="2400" b="1" i="0" u="none" strike="noStrike" dirty="0">
                <a:solidFill>
                  <a:srgbClr val="000000"/>
                </a:solidFill>
                <a:latin typeface="Helvetica"/>
              </a:rPr>
              <a:t> Popular</a:t>
            </a:r>
            <a:endParaRPr lang="en-US" sz="2400" dirty="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2511"/>
          <c:y val="0.38954"/>
          <c:w val="0.837489"/>
          <c:h val="0.470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Tabela'!$S$26</c:f>
              <c:strCache>
                <c:ptCount val="1"/>
                <c:pt idx="0">
                  <c:v>Proporção de diabéticos com prescrição de medicamentos  da lista do Hiperdia ou da Farmácia Popular</c:v>
                </c:pt>
              </c:strCache>
            </c:strRef>
          </c:tx>
          <c:spPr>
            <a:solidFill>
              <a:srgbClr val="6095C9"/>
            </a:solidFill>
            <a:ln>
              <a:noFill/>
            </a:ln>
            <a:effectLst/>
          </c:spPr>
          <c:invertIfNegative val="0"/>
          <c:cat>
            <c:strRef>
              <c:f>'Indicadores - Tabela 1 - Tabela'!$T$25:$W$25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Tabela'!$T$26:$W$26</c:f>
              <c:numCache>
                <c:formatCode>0.0%</c:formatCode>
                <c:ptCount val="4"/>
                <c:pt idx="0">
                  <c:v>0.3</c:v>
                </c:pt>
                <c:pt idx="1">
                  <c:v>0.470588235294118</c:v>
                </c:pt>
                <c:pt idx="2">
                  <c:v>0.76</c:v>
                </c:pt>
                <c:pt idx="3">
                  <c:v>0.9375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8066872"/>
        <c:axId val="-2058330248"/>
      </c:barChart>
      <c:catAx>
        <c:axId val="2088066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58330248"/>
        <c:crosses val="autoZero"/>
        <c:auto val="1"/>
        <c:lblAlgn val="ctr"/>
        <c:lblOffset val="100"/>
        <c:noMultiLvlLbl val="1"/>
      </c:catAx>
      <c:valAx>
        <c:axId val="-205833024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2088066872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2400" b="1" i="0" u="none" strike="noStrike">
                <a:solidFill>
                  <a:srgbClr val="000000"/>
                </a:solidFill>
                <a:latin typeface="Helvetica"/>
              </a:defRPr>
            </a:pPr>
            <a:r>
              <a:rPr lang="en-US" sz="2400" b="1" i="0" u="none" strike="noStrike">
                <a:solidFill>
                  <a:srgbClr val="000000"/>
                </a:solidFill>
                <a:latin typeface="Helvetica"/>
              </a:rPr>
              <a:t>Proporção de hipertensos com registro adequado na ficha de acompanhamento</a:t>
            </a:r>
            <a:endParaRPr lang="en-US" sz="2400">
              <a:solidFill>
                <a:srgbClr val="000000"/>
              </a:solidFill>
            </a:endParaRPr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9711"/>
          <c:y val="0.479467"/>
          <c:w val="0.820289"/>
          <c:h val="0.351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'Indicadores - Tabela 1 - Tabela'!$C$31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flip="none" rotWithShape="1">
              <a:gsLst>
                <a:gs pos="0">
                  <a:srgbClr val="3872A9"/>
                </a:gs>
                <a:gs pos="100000">
                  <a:srgbClr val="4B90D2"/>
                </a:gs>
              </a:gsLst>
              <a:lin ang="16200000" scaled="0"/>
              <a:tileRect/>
            </a:gradFill>
            <a:ln>
              <a:noFill/>
            </a:ln>
            <a:effectLst>
              <a:outerShdw blurRad="12700" dist="38100" dir="2700000" algn="tl">
                <a:srgbClr val="000000">
                  <a:alpha val="100000"/>
                </a:srgbClr>
              </a:outerShdw>
            </a:effectLst>
          </c:spPr>
          <c:invertIfNegative val="0"/>
          <c:cat>
            <c:strRef>
              <c:f>'Indicadores - Tabela 1 - Tabela'!$D$30:$G$30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'Indicadores - Tabela 1 - Tabela'!$D$31:$G$31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069368"/>
        <c:axId val="-2058863352"/>
      </c:barChart>
      <c:catAx>
        <c:axId val="2114069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-2058863352"/>
        <c:crosses val="autoZero"/>
        <c:auto val="1"/>
        <c:lblAlgn val="ctr"/>
        <c:lblOffset val="100"/>
        <c:noMultiLvlLbl val="1"/>
      </c:catAx>
      <c:valAx>
        <c:axId val="-2058863352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rgbClr val="929292"/>
              </a:solidFill>
              <a:prstDash val="solid"/>
              <a:headEnd type="none"/>
              <a:tailEnd type="none"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3175" cap="flat" cmpd="sng" algn="ctr">
            <a:solidFill>
              <a:srgbClr val="929292"/>
            </a:solidFill>
            <a:prstDash val="solid"/>
            <a:headEnd type="none"/>
            <a:tailEnd type="none"/>
          </a:ln>
          <a:effectLst/>
        </c:spPr>
        <c:txPr>
          <a:bodyPr rot="0" spcFirstLastPara="1" vertOverflow="overflow" horzOverflow="overflow" vert="horz" wrap="square" lIns="91440" tIns="45720" rIns="91440" bIns="45720" numCol="1" spcCol="38100" rtlCol="0" anchor="t">
            <a:prstTxWarp prst="textNoShape">
              <a:avLst/>
            </a:prstTxWarp>
            <a:noAutofit/>
          </a:bodyPr>
          <a:lstStyle/>
          <a:p>
            <a:pPr>
              <a:defRPr sz="1000" b="0" i="0" u="none" strike="noStrike">
                <a:solidFill>
                  <a:srgbClr val="000000"/>
                </a:solidFill>
                <a:latin typeface="Helvetica"/>
              </a:defRPr>
            </a:pPr>
            <a:endParaRPr lang="en-US"/>
          </a:p>
        </c:txPr>
        <c:crossAx val="211406936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D0DFF-8842-6D44-8F89-55BC7D1F18AA}" type="datetimeFigureOut">
              <a:rPr lang="en-US" smtClean="0"/>
              <a:t>10/04/14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54E62-72E1-F447-9505-927A0EFE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01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54E62-72E1-F447-9505-927A0EFE44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29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classificação de risco cardiovascular pelo score de Framinghan foi o sucesso da intervenção, todos os pacientes queriam saber qual era o seu risco e como fariam para reduzir. Foi uma forma prática de mostrar como a redução dos fatores de risco, como o tabagismo tem impacto na sobrevida dos pacientes.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54E62-72E1-F447-9505-927A0EFE4429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78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54E62-72E1-F447-9505-927A0EFE4429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1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Hipertensão Arterial Sistêmica (HAS) é a mais frequente das doenças cardiovasculares, é uma doença multifatorial caracterizada por níveis elevados e sustentados de pressão arterial. O diabetes mellitus (DM) é um transtorno metabólico de incidência crescente, e normalmente está associado à dislipidemia, à HAS e à disfunção endotelial. Ambos são considerados condições sensíveis à atenção primária, possuem evidências de que um bom manejo na atenção básica evite hospitalizações e mortes por complicações cardiovasculares e cerebrovasculares, principais causas de morte no Brasil. Estima-se que no Brasil em 2030 11,3% da população seja portadora de DM, dados anteriores de 2000 indicavam uma prevalência de 4,6%, ou seja, um aumento significativo. A prevalência de HAS no Brasil é em média 32%, e pode chegar até 75% em indivíduos com mais de 70 anos. O DM  e a HAS juntos são responsáveis por mais de metade do diagnóstico de pessoas com insuficiência renal crônica submetidas à diálise.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54E62-72E1-F447-9505-927A0EFE44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89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54E62-72E1-F447-9505-927A0EFE442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73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Nossa única fonte de dados é o Sistema de Informações da Atenção Básica (SIAB), que é alimentado exclusivamente por informações conseguidas pelas Agentes Comunitárias de Saúde (ACS). Comparando minha microárea com os dados do IBGE 2010, o estimado seria 396 hipertensos e  98 diabéticos para a área, quando na verdade temos conhecimento apenas de 294 e 57, respectivamente. O que corresponde a uma cobertura de 74% dos Hipertensos e 58% dos Diabéticos.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54E62-72E1-F447-9505-927A0EFE442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43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entanto, é interessante ressaltar que sem a intervenção estes pacientes continuariam desacompanhados, acredito que esse marcador foi o mais importante, para ressaltar a diferença que o projeto pode trazer para a comunidade. Além de mostrar o resultado da intervenção o retorno do paciente à unidade de saúde, o interesse em procurar tratamento, mesmo diante de tantas dificuldades como a falta de agendamento, tempo de espera excessivo devido a demanda espontânea e a dificuldade para realizar todos os exames, já que pela prefeitura o tempo de espera era de 1 mês e ainda não cobria todos os exames do protocolo.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54E62-72E1-F447-9505-927A0EFE442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63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Ambas as metas 7 e 8 dependiam do retorno do paciente para a unidade de saúde e do acesso deste aso exames solicitados nas consultas médicas, 100% dos pacientes atendidos foram rastreados laboratorialmente segundo o protocolo, o não alcance das metas provavelmente foi pela dificuldade de retorno para consulta devido à desorganização da unidade de saúde e a dificuldade de acesso aos exames laboratoriais, que em grande parte eram oferecidos pela prefeitura, mas para completar o protocolo o paciente precisava arcar com parte dos custos.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54E62-72E1-F447-9505-927A0EFE442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08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grande dificuldade das metas 15 e 16 foi o acesso ao dentista, nossa unidade de saúde não possui atendimento odontológico, todo o atendimento do município ocorre em outra unidade central. Outro empecilho foi o fechamento da odontologia por 2 meses, com funcionamento apenas em esquema de plantão. O único retorno dos pacientes foi no mês 4, quando dos 8 dos 86 pacientes conseguiram consulta odontológica, 9,3%. Fica a dúvida se esse número foi baixo apenas pela dificuldade de atendimento ou pela falta de interesse do paciente em buscar o atendimento.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54E62-72E1-F447-9505-927A0EFE4429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61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intervenção em minha comunidade possibilitou a implantação do programa HIPERDIA. Conseguimos implantar um protocolo de atendimento para o paciente hipertenso e/ou diabético na unidade de saúde, o que melhorou a qualidade e a efetividade do atendimento. Agora os pacientes podem ter ser inseridos em uma rotina acompanhamento clínico e laboratorial. Também foi melhorado o registro no prontuário desses pacientes o que permitirá uma visão da evolução da doença e suas comorbidades.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54E62-72E1-F447-9505-927A0EFE4429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81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atividade promoveu o trabalho integrado	da médica, da enfermeira da ESF, do enfermeiro de outro ESF que trabalhava no mesmo turno que a médica, de todos os técnicos e auxiliares	de enfermagem da unidade, das recepcionistas, da coordenadora de ESF e das agentes de saúde. </a:t>
            </a:r>
          </a:p>
          <a:p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trabalho de chamar o paciente para consulta médica, informar sobre o protocolo de atendimento e sobre o que é cada uma dessas doenças e suas possíveis comorbidades foi realizado por toda a equipe, na unidade de saúde, nas reuniões do HIPERDIA, nas visitas pelas agentes de saúde, nas consultas clínicas, na triagem para consulta e até mesmo na recepção. O cadastro dos pacientes no programa, o atendimento clínico, a solicitação de exames laboratoriais e a classificação de risco de cada paciente foram feitos pela médica. O enfermeiro que trabalhava no mesmo turno, algumas vezes registrava o retorno dos pacientes na ficha espelho que acompanhava o prontuário, dados como exames laboratoriais e eletrocardiograma. A coordenadora de ESF ficou responsável pelo monitoramento do programa, apesar de não conseguirmos preencher todas as fichas espelho individuais durante a intervenção, ela checou todas as preenchidas e também se reunia com as agentes de saúde uma vez por mês. Como a recepção muitas vezes não sabia de qual área era o paciente, todos os pacientes hipertensos e/ ou diabéticos que vieram consultar durante a intervenção no período da tarde foram encaminhados para mim.</a:t>
            </a:r>
          </a:p>
          <a:p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54E62-72E1-F447-9505-927A0EFE4429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55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10 de April de 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10 de April de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10 de April de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10 de April de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10 de April de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10 de April de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10 de April de 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10 de April de 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10 de April de 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10 de April de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10 de April de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80CB818-7379-467D-8E76-EF9D9074A26C}" type="datetime2">
              <a:rPr lang="en-US" smtClean="0"/>
              <a:t>Thursday, 10 de April de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1850"/>
            <a:ext cx="7772400" cy="3260891"/>
          </a:xfrm>
        </p:spPr>
        <p:txBody>
          <a:bodyPr/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Melhoria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na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atenção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à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saúde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dos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hipertensos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e/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diabéticos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na unidade de Estratégia de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Saúde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da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Família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3 do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município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de Salto do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Lontra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/PR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Audrey Gotardi</a:t>
            </a:r>
          </a:p>
          <a:p>
            <a:r>
              <a:rPr lang="en-US" dirty="0" err="1" smtClean="0"/>
              <a:t>Orientadora</a:t>
            </a:r>
            <a:r>
              <a:rPr lang="en-US" dirty="0" smtClean="0"/>
              <a:t>: Luíla </a:t>
            </a:r>
            <a:r>
              <a:rPr lang="en-US" dirty="0" err="1" smtClean="0"/>
              <a:t>Bittencourt</a:t>
            </a:r>
            <a:r>
              <a:rPr lang="en-US" dirty="0" smtClean="0"/>
              <a:t> Marques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52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 err="1" smtClean="0"/>
              <a:t>Versão</a:t>
            </a:r>
            <a:r>
              <a:rPr lang="en-US" sz="2400" dirty="0" smtClean="0"/>
              <a:t> </a:t>
            </a:r>
            <a:r>
              <a:rPr lang="en-US" sz="2400" dirty="0" err="1" smtClean="0"/>
              <a:t>impressa</a:t>
            </a:r>
            <a:r>
              <a:rPr lang="en-US" sz="2400" dirty="0" smtClean="0"/>
              <a:t> do </a:t>
            </a:r>
            <a:r>
              <a:rPr lang="en-US" sz="2400" dirty="0" err="1" smtClean="0"/>
              <a:t>protocolo</a:t>
            </a:r>
            <a:r>
              <a:rPr lang="en-US" sz="2400" dirty="0" smtClean="0"/>
              <a:t> na unidade;</a:t>
            </a:r>
          </a:p>
          <a:p>
            <a:pPr lvl="1"/>
            <a:r>
              <a:rPr lang="en-US" sz="2400" dirty="0" err="1" smtClean="0"/>
              <a:t>Solicitação</a:t>
            </a:r>
            <a:r>
              <a:rPr lang="en-US" sz="2400" dirty="0" smtClean="0"/>
              <a:t> e </a:t>
            </a:r>
            <a:r>
              <a:rPr lang="en-US" sz="2400" dirty="0" err="1" smtClean="0"/>
              <a:t>realização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exames</a:t>
            </a:r>
            <a:r>
              <a:rPr lang="en-US" sz="2400" dirty="0" smtClean="0"/>
              <a:t> </a:t>
            </a:r>
            <a:r>
              <a:rPr lang="en-US" sz="2400" dirty="0" err="1" smtClean="0"/>
              <a:t>complentares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err="1" smtClean="0"/>
              <a:t>Controle</a:t>
            </a:r>
            <a:r>
              <a:rPr lang="en-US" sz="2400" dirty="0" smtClean="0"/>
              <a:t> de </a:t>
            </a:r>
            <a:r>
              <a:rPr lang="en-US" sz="2400" dirty="0" err="1" smtClean="0"/>
              <a:t>estoque</a:t>
            </a:r>
            <a:r>
              <a:rPr lang="en-US" sz="2400" dirty="0" smtClean="0"/>
              <a:t> de </a:t>
            </a:r>
            <a:r>
              <a:rPr lang="en-US" sz="2400" dirty="0" err="1" smtClean="0"/>
              <a:t>medicamentos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err="1" smtClean="0"/>
              <a:t>Registro</a:t>
            </a:r>
            <a:r>
              <a:rPr lang="en-US" sz="2400" dirty="0" smtClean="0"/>
              <a:t> da </a:t>
            </a:r>
            <a:r>
              <a:rPr lang="en-US" sz="2400" dirty="0" err="1" smtClean="0"/>
              <a:t>necessidade</a:t>
            </a:r>
            <a:r>
              <a:rPr lang="en-US" sz="2400" dirty="0" smtClean="0"/>
              <a:t> de </a:t>
            </a:r>
            <a:r>
              <a:rPr lang="en-US" sz="2400" dirty="0" err="1" smtClean="0"/>
              <a:t>medicamentos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smtClean="0"/>
              <a:t>SIAB </a:t>
            </a:r>
            <a:r>
              <a:rPr lang="en-US" sz="2400" dirty="0" err="1" smtClean="0"/>
              <a:t>atualizado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err="1" smtClean="0"/>
              <a:t>Priorizar</a:t>
            </a:r>
            <a:r>
              <a:rPr lang="en-US" sz="2400" dirty="0" smtClean="0"/>
              <a:t> </a:t>
            </a:r>
            <a:r>
              <a:rPr lang="en-US" sz="2400" dirty="0" err="1" smtClean="0"/>
              <a:t>atendimento</a:t>
            </a:r>
            <a:r>
              <a:rPr lang="en-US" sz="2400" dirty="0" smtClean="0"/>
              <a:t> alto </a:t>
            </a:r>
            <a:r>
              <a:rPr lang="en-US" sz="2400" dirty="0" err="1" smtClean="0"/>
              <a:t>risco</a:t>
            </a:r>
            <a:r>
              <a:rPr lang="en-US" sz="2400" dirty="0" smtClean="0"/>
              <a:t>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76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2262"/>
            <a:ext cx="8229600" cy="5453902"/>
          </a:xfrm>
        </p:spPr>
        <p:txBody>
          <a:bodyPr/>
          <a:lstStyle/>
          <a:p>
            <a:pPr>
              <a:buFont typeface="Courier New"/>
              <a:buChar char="o"/>
            </a:pPr>
            <a:r>
              <a:rPr lang="en-US" dirty="0" smtClean="0"/>
              <a:t>	</a:t>
            </a:r>
            <a:r>
              <a:rPr lang="en-US" dirty="0" err="1" smtClean="0"/>
              <a:t>Demandar</a:t>
            </a:r>
            <a:r>
              <a:rPr lang="en-US" dirty="0" smtClean="0"/>
              <a:t> </a:t>
            </a:r>
            <a:r>
              <a:rPr lang="en-US" dirty="0" err="1" smtClean="0"/>
              <a:t>junto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gestor</a:t>
            </a:r>
            <a:r>
              <a:rPr lang="en-US" dirty="0" smtClean="0"/>
              <a:t>:</a:t>
            </a:r>
          </a:p>
          <a:p>
            <a:pPr lvl="4">
              <a:buFont typeface="Courier New"/>
              <a:buChar char="o"/>
            </a:pPr>
            <a:r>
              <a:rPr lang="en-US" sz="2400" dirty="0" err="1" smtClean="0"/>
              <a:t>Oferta</a:t>
            </a:r>
            <a:r>
              <a:rPr lang="en-US" sz="2400" dirty="0" smtClean="0"/>
              <a:t> </a:t>
            </a:r>
            <a:r>
              <a:rPr lang="en-US" sz="2400" dirty="0" err="1" smtClean="0"/>
              <a:t>consulta</a:t>
            </a:r>
            <a:r>
              <a:rPr lang="en-US" sz="2400" dirty="0" smtClean="0"/>
              <a:t> com </a:t>
            </a:r>
            <a:r>
              <a:rPr lang="en-US" sz="2400" dirty="0" err="1" smtClean="0"/>
              <a:t>dentista</a:t>
            </a:r>
            <a:r>
              <a:rPr lang="en-US" sz="2400" dirty="0" smtClean="0"/>
              <a:t>;</a:t>
            </a:r>
          </a:p>
          <a:p>
            <a:pPr lvl="4">
              <a:buFont typeface="Courier New"/>
              <a:buChar char="o"/>
            </a:pPr>
            <a:r>
              <a:rPr lang="en-US" sz="2400" dirty="0" err="1" smtClean="0"/>
              <a:t>Oferta</a:t>
            </a:r>
            <a:r>
              <a:rPr lang="en-US" sz="2400" dirty="0" smtClean="0"/>
              <a:t> </a:t>
            </a:r>
            <a:r>
              <a:rPr lang="en-US" sz="2400" dirty="0" err="1" smtClean="0"/>
              <a:t>nutricionistas</a:t>
            </a:r>
            <a:r>
              <a:rPr lang="en-US" sz="2400" dirty="0" smtClean="0"/>
              <a:t>;</a:t>
            </a:r>
          </a:p>
          <a:p>
            <a:pPr lvl="4">
              <a:buFont typeface="Courier New"/>
              <a:buChar char="o"/>
            </a:pPr>
            <a:r>
              <a:rPr lang="en-US" sz="2400" dirty="0" err="1" smtClean="0"/>
              <a:t>Panfletos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orientações</a:t>
            </a:r>
            <a:r>
              <a:rPr lang="en-US" sz="2400" dirty="0" smtClean="0"/>
              <a:t> </a:t>
            </a:r>
            <a:r>
              <a:rPr lang="en-US" sz="2400" dirty="0" err="1" smtClean="0"/>
              <a:t>hábitos</a:t>
            </a:r>
            <a:r>
              <a:rPr lang="en-US" sz="2400" dirty="0" smtClean="0"/>
              <a:t> de </a:t>
            </a:r>
            <a:r>
              <a:rPr lang="en-US" sz="2400" dirty="0" err="1" smtClean="0"/>
              <a:t>vida</a:t>
            </a:r>
            <a:r>
              <a:rPr lang="en-US" sz="2400" dirty="0" smtClean="0"/>
              <a:t> </a:t>
            </a:r>
            <a:r>
              <a:rPr lang="en-US" sz="2400" dirty="0" err="1" smtClean="0"/>
              <a:t>saudáveis</a:t>
            </a:r>
            <a:r>
              <a:rPr lang="en-US" sz="2400" dirty="0" smtClean="0"/>
              <a:t>;</a:t>
            </a:r>
          </a:p>
          <a:p>
            <a:pPr lvl="4">
              <a:buFont typeface="Courier New"/>
              <a:buChar char="o"/>
            </a:pPr>
            <a:endParaRPr lang="en-US" sz="2400" dirty="0" smtClean="0"/>
          </a:p>
          <a:p>
            <a:pPr lvl="4">
              <a:buFont typeface="Courier New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8528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8284"/>
            <a:ext cx="8229600" cy="5397880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7F7F7F"/>
                </a:solidFill>
              </a:rPr>
              <a:t>Engajamento</a:t>
            </a:r>
            <a:r>
              <a:rPr lang="en-US" sz="3200" b="1" dirty="0" smtClean="0">
                <a:solidFill>
                  <a:srgbClr val="7F7F7F"/>
                </a:solidFill>
              </a:rPr>
              <a:t> </a:t>
            </a:r>
            <a:r>
              <a:rPr lang="en-US" sz="3200" b="1" dirty="0" err="1" smtClean="0">
                <a:solidFill>
                  <a:srgbClr val="7F7F7F"/>
                </a:solidFill>
              </a:rPr>
              <a:t>Público</a:t>
            </a:r>
            <a:r>
              <a:rPr lang="en-US" sz="3200" b="1" dirty="0" smtClean="0">
                <a:solidFill>
                  <a:srgbClr val="7F7F7F"/>
                </a:solidFill>
              </a:rPr>
              <a:t>:</a:t>
            </a:r>
          </a:p>
          <a:p>
            <a:endParaRPr lang="en-US" sz="3200" b="1" dirty="0">
              <a:solidFill>
                <a:srgbClr val="7F7F7F"/>
              </a:solidFill>
            </a:endParaRPr>
          </a:p>
          <a:p>
            <a:pPr lvl="1"/>
            <a:r>
              <a:rPr lang="en-US" sz="2400" dirty="0" err="1" smtClean="0">
                <a:solidFill>
                  <a:srgbClr val="7F7F7F"/>
                </a:solidFill>
              </a:rPr>
              <a:t>Informar</a:t>
            </a:r>
            <a:r>
              <a:rPr lang="en-US" sz="2400" dirty="0" smtClean="0">
                <a:solidFill>
                  <a:srgbClr val="7F7F7F"/>
                </a:solidFill>
              </a:rPr>
              <a:t> a </a:t>
            </a:r>
            <a:r>
              <a:rPr lang="en-US" sz="2400" dirty="0" err="1" smtClean="0">
                <a:solidFill>
                  <a:srgbClr val="7F7F7F"/>
                </a:solidFill>
              </a:rPr>
              <a:t>comunidade</a:t>
            </a:r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</a:rPr>
              <a:t>sobre</a:t>
            </a:r>
            <a:r>
              <a:rPr lang="en-US" sz="2400" dirty="0" smtClean="0">
                <a:solidFill>
                  <a:srgbClr val="7F7F7F"/>
                </a:solidFill>
              </a:rPr>
              <a:t> o </a:t>
            </a:r>
            <a:r>
              <a:rPr lang="en-US" sz="2400" dirty="0" err="1" smtClean="0">
                <a:solidFill>
                  <a:srgbClr val="7F7F7F"/>
                </a:solidFill>
              </a:rPr>
              <a:t>programa</a:t>
            </a:r>
            <a:r>
              <a:rPr lang="en-US" sz="2400" dirty="0" smtClean="0">
                <a:solidFill>
                  <a:srgbClr val="7F7F7F"/>
                </a:solidFill>
              </a:rPr>
              <a:t>;</a:t>
            </a:r>
          </a:p>
          <a:p>
            <a:pPr lvl="1"/>
            <a:r>
              <a:rPr lang="en-US" sz="2400" dirty="0" err="1" smtClean="0">
                <a:solidFill>
                  <a:srgbClr val="7F7F7F"/>
                </a:solidFill>
              </a:rPr>
              <a:t>Importância</a:t>
            </a:r>
            <a:r>
              <a:rPr lang="en-US" sz="2400" dirty="0" smtClean="0">
                <a:solidFill>
                  <a:srgbClr val="7F7F7F"/>
                </a:solidFill>
              </a:rPr>
              <a:t> de </a:t>
            </a:r>
            <a:r>
              <a:rPr lang="en-US" sz="2400" dirty="0" err="1" smtClean="0">
                <a:solidFill>
                  <a:srgbClr val="7F7F7F"/>
                </a:solidFill>
              </a:rPr>
              <a:t>aferir</a:t>
            </a:r>
            <a:r>
              <a:rPr lang="en-US" sz="2400" dirty="0" smtClean="0">
                <a:solidFill>
                  <a:srgbClr val="7F7F7F"/>
                </a:solidFill>
              </a:rPr>
              <a:t> a PA a </a:t>
            </a:r>
            <a:r>
              <a:rPr lang="en-US" sz="2400" dirty="0" err="1" smtClean="0">
                <a:solidFill>
                  <a:srgbClr val="7F7F7F"/>
                </a:solidFill>
              </a:rPr>
              <a:t>partir</a:t>
            </a:r>
            <a:r>
              <a:rPr lang="en-US" sz="2400" dirty="0" smtClean="0">
                <a:solidFill>
                  <a:srgbClr val="7F7F7F"/>
                </a:solidFill>
              </a:rPr>
              <a:t> dos 18 </a:t>
            </a:r>
            <a:r>
              <a:rPr lang="en-US" sz="2400" dirty="0" err="1" smtClean="0">
                <a:solidFill>
                  <a:srgbClr val="7F7F7F"/>
                </a:solidFill>
              </a:rPr>
              <a:t>anos</a:t>
            </a:r>
            <a:r>
              <a:rPr lang="en-US" sz="2400" dirty="0" smtClean="0">
                <a:solidFill>
                  <a:srgbClr val="7F7F7F"/>
                </a:solidFill>
              </a:rPr>
              <a:t>;</a:t>
            </a:r>
          </a:p>
          <a:p>
            <a:pPr lvl="1"/>
            <a:r>
              <a:rPr lang="en-US" sz="2400" dirty="0" err="1" smtClean="0">
                <a:solidFill>
                  <a:srgbClr val="7F7F7F"/>
                </a:solidFill>
              </a:rPr>
              <a:t>Rastreamento</a:t>
            </a:r>
            <a:r>
              <a:rPr lang="en-US" sz="2400" dirty="0" smtClean="0">
                <a:solidFill>
                  <a:srgbClr val="7F7F7F"/>
                </a:solidFill>
              </a:rPr>
              <a:t> de DM </a:t>
            </a:r>
            <a:r>
              <a:rPr lang="en-US" sz="2400" dirty="0" err="1" smtClean="0">
                <a:solidFill>
                  <a:srgbClr val="7F7F7F"/>
                </a:solidFill>
              </a:rPr>
              <a:t>em</a:t>
            </a:r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</a:rPr>
              <a:t>hipertensos</a:t>
            </a:r>
            <a:r>
              <a:rPr lang="en-US" sz="2400" dirty="0" smtClean="0">
                <a:solidFill>
                  <a:srgbClr val="7F7F7F"/>
                </a:solidFill>
              </a:rPr>
              <a:t>;</a:t>
            </a:r>
          </a:p>
          <a:p>
            <a:pPr lvl="1"/>
            <a:r>
              <a:rPr lang="en-US" sz="2400" dirty="0" err="1" smtClean="0">
                <a:solidFill>
                  <a:srgbClr val="7F7F7F"/>
                </a:solidFill>
              </a:rPr>
              <a:t>Fatores</a:t>
            </a:r>
            <a:r>
              <a:rPr lang="en-US" sz="2400" dirty="0" smtClean="0">
                <a:solidFill>
                  <a:srgbClr val="7F7F7F"/>
                </a:solidFill>
              </a:rPr>
              <a:t> de </a:t>
            </a:r>
            <a:r>
              <a:rPr lang="en-US" sz="2400" dirty="0" err="1" smtClean="0">
                <a:solidFill>
                  <a:srgbClr val="7F7F7F"/>
                </a:solidFill>
              </a:rPr>
              <a:t>risco</a:t>
            </a:r>
            <a:r>
              <a:rPr lang="en-US" sz="2400" dirty="0" smtClean="0">
                <a:solidFill>
                  <a:srgbClr val="7F7F7F"/>
                </a:solidFill>
              </a:rPr>
              <a:t>;</a:t>
            </a:r>
          </a:p>
          <a:p>
            <a:pPr lvl="1"/>
            <a:r>
              <a:rPr lang="en-US" sz="2400" dirty="0" err="1" smtClean="0">
                <a:solidFill>
                  <a:srgbClr val="7F7F7F"/>
                </a:solidFill>
              </a:rPr>
              <a:t>Importância</a:t>
            </a:r>
            <a:r>
              <a:rPr lang="en-US" sz="2400" dirty="0" smtClean="0">
                <a:solidFill>
                  <a:srgbClr val="7F7F7F"/>
                </a:solidFill>
              </a:rPr>
              <a:t> do </a:t>
            </a:r>
            <a:r>
              <a:rPr lang="en-US" sz="2400" dirty="0" err="1" smtClean="0">
                <a:solidFill>
                  <a:srgbClr val="7F7F7F"/>
                </a:solidFill>
              </a:rPr>
              <a:t>acompanhamento</a:t>
            </a:r>
            <a:r>
              <a:rPr lang="en-US" sz="2400" dirty="0" smtClean="0">
                <a:solidFill>
                  <a:srgbClr val="7F7F7F"/>
                </a:solidFill>
              </a:rPr>
              <a:t> e da </a:t>
            </a:r>
            <a:r>
              <a:rPr lang="en-US" sz="2400" dirty="0" err="1" smtClean="0">
                <a:solidFill>
                  <a:srgbClr val="7F7F7F"/>
                </a:solidFill>
              </a:rPr>
              <a:t>periodicidade</a:t>
            </a:r>
            <a:r>
              <a:rPr lang="en-US" sz="2400" dirty="0" smtClean="0">
                <a:solidFill>
                  <a:srgbClr val="7F7F7F"/>
                </a:solidFill>
              </a:rPr>
              <a:t> das </a:t>
            </a:r>
            <a:r>
              <a:rPr lang="en-US" sz="2400" dirty="0" err="1" smtClean="0">
                <a:solidFill>
                  <a:srgbClr val="7F7F7F"/>
                </a:solidFill>
              </a:rPr>
              <a:t>consultas</a:t>
            </a:r>
            <a:r>
              <a:rPr lang="en-US" sz="2400" dirty="0" smtClean="0">
                <a:solidFill>
                  <a:srgbClr val="7F7F7F"/>
                </a:solidFill>
              </a:rPr>
              <a:t>;</a:t>
            </a:r>
            <a:endParaRPr lang="en-US" sz="2400" dirty="0">
              <a:solidFill>
                <a:srgbClr val="7F7F7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85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8892"/>
            <a:ext cx="8229600" cy="5547271"/>
          </a:xfrm>
        </p:spPr>
        <p:txBody>
          <a:bodyPr/>
          <a:lstStyle/>
          <a:p>
            <a:r>
              <a:rPr lang="en-US" dirty="0" err="1" smtClean="0"/>
              <a:t>Orientações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err="1" smtClean="0"/>
              <a:t>Risco</a:t>
            </a:r>
            <a:r>
              <a:rPr lang="en-US" sz="2400" dirty="0" smtClean="0"/>
              <a:t> de </a:t>
            </a:r>
            <a:r>
              <a:rPr lang="en-US" sz="2400" dirty="0" err="1" smtClean="0"/>
              <a:t>doenças</a:t>
            </a:r>
            <a:r>
              <a:rPr lang="en-US" sz="2400" dirty="0" smtClean="0"/>
              <a:t> </a:t>
            </a:r>
            <a:r>
              <a:rPr lang="en-US" sz="2400" dirty="0" err="1" smtClean="0"/>
              <a:t>cardiovasculares</a:t>
            </a:r>
            <a:r>
              <a:rPr lang="en-US" sz="2400" dirty="0" smtClean="0"/>
              <a:t> e a </a:t>
            </a:r>
            <a:r>
              <a:rPr lang="en-US" sz="2400" dirty="0" err="1" smtClean="0"/>
              <a:t>possibilidade</a:t>
            </a:r>
            <a:r>
              <a:rPr lang="en-US" sz="2400" dirty="0" smtClean="0"/>
              <a:t> de </a:t>
            </a:r>
            <a:r>
              <a:rPr lang="en-US" sz="2400" dirty="0" err="1" smtClean="0"/>
              <a:t>avaliação</a:t>
            </a:r>
            <a:r>
              <a:rPr lang="en-US" sz="2400" dirty="0" smtClean="0"/>
              <a:t> dele;</a:t>
            </a:r>
          </a:p>
          <a:p>
            <a:pPr lvl="1"/>
            <a:r>
              <a:rPr lang="en-US" sz="2400" dirty="0" err="1" smtClean="0"/>
              <a:t>Necessidade</a:t>
            </a:r>
            <a:r>
              <a:rPr lang="en-US" sz="2400" dirty="0" smtClean="0"/>
              <a:t> de </a:t>
            </a:r>
            <a:r>
              <a:rPr lang="en-US" sz="2400" dirty="0" err="1" smtClean="0"/>
              <a:t>exame</a:t>
            </a:r>
            <a:r>
              <a:rPr lang="en-US" sz="2400" dirty="0" smtClean="0"/>
              <a:t> </a:t>
            </a:r>
            <a:r>
              <a:rPr lang="en-US" sz="2400" dirty="0" err="1" smtClean="0"/>
              <a:t>clínico</a:t>
            </a:r>
            <a:r>
              <a:rPr lang="en-US" sz="2400" dirty="0" smtClean="0"/>
              <a:t> e laboratorial;</a:t>
            </a:r>
          </a:p>
          <a:p>
            <a:pPr lvl="1"/>
            <a:r>
              <a:rPr lang="en-US" sz="2400" dirty="0" err="1" smtClean="0"/>
              <a:t>Acesso</a:t>
            </a:r>
            <a:r>
              <a:rPr lang="en-US" sz="2400" dirty="0" smtClean="0"/>
              <a:t> </a:t>
            </a:r>
            <a:r>
              <a:rPr lang="en-US" sz="2400" dirty="0" err="1" smtClean="0"/>
              <a:t>à</a:t>
            </a:r>
            <a:r>
              <a:rPr lang="en-US" sz="2400" dirty="0" smtClean="0"/>
              <a:t> </a:t>
            </a:r>
            <a:r>
              <a:rPr lang="en-US" sz="2400" dirty="0" err="1" smtClean="0"/>
              <a:t>farmácia</a:t>
            </a:r>
            <a:r>
              <a:rPr lang="en-US" sz="2400" dirty="0" smtClean="0"/>
              <a:t> popular;</a:t>
            </a:r>
          </a:p>
          <a:p>
            <a:pPr lvl="1"/>
            <a:r>
              <a:rPr lang="en-US" sz="2400" dirty="0" err="1" smtClean="0"/>
              <a:t>Direito</a:t>
            </a:r>
            <a:r>
              <a:rPr lang="en-US" sz="2400" dirty="0" smtClean="0"/>
              <a:t>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registro</a:t>
            </a:r>
            <a:r>
              <a:rPr lang="en-US" sz="2400" dirty="0" smtClean="0"/>
              <a:t> </a:t>
            </a:r>
            <a:r>
              <a:rPr lang="en-US" sz="2400" dirty="0" err="1" smtClean="0"/>
              <a:t>adequado</a:t>
            </a:r>
            <a:r>
              <a:rPr lang="en-US" sz="2400" dirty="0" smtClean="0"/>
              <a:t> e o </a:t>
            </a:r>
            <a:r>
              <a:rPr lang="en-US" sz="2400" dirty="0" err="1" smtClean="0"/>
              <a:t>acesso</a:t>
            </a:r>
            <a:r>
              <a:rPr lang="en-US" sz="2400" dirty="0" smtClean="0"/>
              <a:t> </a:t>
            </a:r>
            <a:r>
              <a:rPr lang="en-US" sz="2400" dirty="0" err="1" smtClean="0"/>
              <a:t>à</a:t>
            </a:r>
            <a:r>
              <a:rPr lang="en-US" sz="2400" dirty="0" smtClean="0"/>
              <a:t> </a:t>
            </a:r>
            <a:r>
              <a:rPr lang="en-US" sz="2400" dirty="0" err="1" smtClean="0"/>
              <a:t>ele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err="1" smtClean="0"/>
              <a:t>Importância</a:t>
            </a:r>
            <a:r>
              <a:rPr lang="en-US" sz="2400" dirty="0" smtClean="0"/>
              <a:t> do </a:t>
            </a:r>
            <a:r>
              <a:rPr lang="en-US" sz="2400" dirty="0" err="1" smtClean="0"/>
              <a:t>controle</a:t>
            </a:r>
            <a:r>
              <a:rPr lang="en-US" sz="2400" dirty="0" smtClean="0"/>
              <a:t> dos </a:t>
            </a:r>
            <a:r>
              <a:rPr lang="en-US" sz="2400" dirty="0" err="1" smtClean="0"/>
              <a:t>fatores</a:t>
            </a:r>
            <a:r>
              <a:rPr lang="en-US" sz="2400" dirty="0" smtClean="0"/>
              <a:t> de </a:t>
            </a:r>
            <a:r>
              <a:rPr lang="en-US" sz="2400" dirty="0" err="1" smtClean="0"/>
              <a:t>risco</a:t>
            </a:r>
            <a:r>
              <a:rPr lang="en-US" sz="2400" dirty="0" smtClean="0"/>
              <a:t>;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01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0936"/>
            <a:ext cx="8229600" cy="5435228"/>
          </a:xfrm>
        </p:spPr>
        <p:txBody>
          <a:bodyPr/>
          <a:lstStyle/>
          <a:p>
            <a:pPr lvl="1"/>
            <a:r>
              <a:rPr lang="en-US" sz="2400" dirty="0" err="1" smtClean="0"/>
              <a:t>Orientar</a:t>
            </a:r>
            <a:r>
              <a:rPr lang="en-US" sz="2400" dirty="0" smtClean="0"/>
              <a:t>:</a:t>
            </a:r>
          </a:p>
          <a:p>
            <a:pPr lvl="2"/>
            <a:r>
              <a:rPr lang="en-US" sz="2400" dirty="0" err="1" smtClean="0"/>
              <a:t>Direito</a:t>
            </a:r>
            <a:r>
              <a:rPr lang="en-US" sz="2400" dirty="0" smtClean="0"/>
              <a:t> de </a:t>
            </a:r>
            <a:r>
              <a:rPr lang="en-US" sz="2400" dirty="0" err="1" smtClean="0"/>
              <a:t>consultar</a:t>
            </a:r>
            <a:r>
              <a:rPr lang="en-US" sz="2400" dirty="0" smtClean="0"/>
              <a:t> com o </a:t>
            </a:r>
            <a:r>
              <a:rPr lang="en-US" sz="2400" dirty="0" err="1" smtClean="0"/>
              <a:t>dentista</a:t>
            </a:r>
            <a:r>
              <a:rPr lang="en-US" sz="2400" dirty="0" smtClean="0"/>
              <a:t>;</a:t>
            </a:r>
          </a:p>
          <a:p>
            <a:pPr lvl="2"/>
            <a:r>
              <a:rPr lang="en-US" sz="2400" dirty="0" err="1" smtClean="0"/>
              <a:t>Importância</a:t>
            </a:r>
            <a:r>
              <a:rPr lang="en-US" sz="2400" dirty="0" smtClean="0"/>
              <a:t> de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alimentação</a:t>
            </a:r>
            <a:r>
              <a:rPr lang="en-US" sz="2400" dirty="0" smtClean="0"/>
              <a:t> </a:t>
            </a:r>
            <a:r>
              <a:rPr lang="en-US" sz="2400" dirty="0" err="1" smtClean="0"/>
              <a:t>saudável</a:t>
            </a:r>
            <a:r>
              <a:rPr lang="en-US" sz="2400" dirty="0" smtClean="0"/>
              <a:t>;</a:t>
            </a:r>
          </a:p>
          <a:p>
            <a:pPr lvl="2"/>
            <a:r>
              <a:rPr lang="en-US" sz="2400" dirty="0" err="1" smtClean="0"/>
              <a:t>Importância</a:t>
            </a:r>
            <a:r>
              <a:rPr lang="en-US" sz="2400" dirty="0" smtClean="0"/>
              <a:t> da </a:t>
            </a:r>
            <a:r>
              <a:rPr lang="en-US" sz="2400" dirty="0" err="1" smtClean="0"/>
              <a:t>atividade</a:t>
            </a:r>
            <a:r>
              <a:rPr lang="en-US" sz="2400" dirty="0" smtClean="0"/>
              <a:t> </a:t>
            </a:r>
            <a:r>
              <a:rPr lang="en-US" sz="2400" dirty="0" err="1" smtClean="0"/>
              <a:t>física</a:t>
            </a:r>
            <a:r>
              <a:rPr lang="en-US" sz="2400" dirty="0" smtClean="0"/>
              <a:t> regular.</a:t>
            </a:r>
          </a:p>
          <a:p>
            <a:pPr lvl="2"/>
            <a:r>
              <a:rPr lang="en-US" sz="2400" dirty="0" err="1" smtClean="0"/>
              <a:t>Malefícios</a:t>
            </a:r>
            <a:r>
              <a:rPr lang="en-US" sz="2400" dirty="0" smtClean="0"/>
              <a:t> do </a:t>
            </a:r>
            <a:r>
              <a:rPr lang="en-US" sz="2400" dirty="0" err="1" smtClean="0"/>
              <a:t>cigarro</a:t>
            </a:r>
            <a:r>
              <a:rPr lang="en-US" sz="2400" dirty="0"/>
              <a:t>.</a:t>
            </a:r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86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2980"/>
            <a:ext cx="8229600" cy="5323184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7F7F7F"/>
                </a:solidFill>
              </a:rPr>
              <a:t>Qualificação</a:t>
            </a:r>
            <a:r>
              <a:rPr lang="en-US" sz="3200" b="1" dirty="0" smtClean="0">
                <a:solidFill>
                  <a:srgbClr val="7F7F7F"/>
                </a:solidFill>
              </a:rPr>
              <a:t> da </a:t>
            </a:r>
            <a:r>
              <a:rPr lang="en-US" sz="3200" b="1" dirty="0" err="1" smtClean="0">
                <a:solidFill>
                  <a:srgbClr val="7F7F7F"/>
                </a:solidFill>
              </a:rPr>
              <a:t>prática</a:t>
            </a:r>
            <a:r>
              <a:rPr lang="en-US" sz="3200" b="1" dirty="0" smtClean="0">
                <a:solidFill>
                  <a:srgbClr val="7F7F7F"/>
                </a:solidFill>
              </a:rPr>
              <a:t> </a:t>
            </a:r>
            <a:r>
              <a:rPr lang="en-US" sz="3200" b="1" dirty="0" err="1" smtClean="0">
                <a:solidFill>
                  <a:srgbClr val="7F7F7F"/>
                </a:solidFill>
              </a:rPr>
              <a:t>clínica</a:t>
            </a:r>
            <a:r>
              <a:rPr lang="en-US" sz="3200" b="1" dirty="0" smtClean="0">
                <a:solidFill>
                  <a:srgbClr val="7F7F7F"/>
                </a:solidFill>
              </a:rPr>
              <a:t>:</a:t>
            </a:r>
          </a:p>
          <a:p>
            <a:endParaRPr lang="en-US" sz="3200" b="1" dirty="0">
              <a:solidFill>
                <a:srgbClr val="7F7F7F"/>
              </a:solidFill>
            </a:endParaRPr>
          </a:p>
          <a:p>
            <a:pPr lvl="1"/>
            <a:r>
              <a:rPr lang="en-US" sz="2400" dirty="0" err="1" smtClean="0"/>
              <a:t>Capacitação</a:t>
            </a:r>
            <a:r>
              <a:rPr lang="en-US" sz="2400" dirty="0"/>
              <a:t> </a:t>
            </a:r>
            <a:r>
              <a:rPr lang="en-US" sz="2400" dirty="0" smtClean="0"/>
              <a:t>da </a:t>
            </a:r>
            <a:r>
              <a:rPr lang="en-US" sz="2400" dirty="0" err="1" smtClean="0"/>
              <a:t>equipe</a:t>
            </a:r>
            <a:r>
              <a:rPr lang="en-US" sz="2400" dirty="0" smtClean="0"/>
              <a:t> de </a:t>
            </a:r>
            <a:r>
              <a:rPr lang="en-US" sz="2400" dirty="0" err="1" smtClean="0"/>
              <a:t>saúde</a:t>
            </a:r>
            <a:r>
              <a:rPr lang="en-US" sz="2400" dirty="0" smtClean="0"/>
              <a:t>:</a:t>
            </a:r>
          </a:p>
          <a:p>
            <a:pPr lvl="2"/>
            <a:r>
              <a:rPr lang="en-US" sz="2400" dirty="0" err="1" smtClean="0"/>
              <a:t>Cadastramento</a:t>
            </a:r>
            <a:r>
              <a:rPr lang="en-US" sz="2400" dirty="0" smtClean="0"/>
              <a:t>;</a:t>
            </a:r>
          </a:p>
          <a:p>
            <a:pPr lvl="2"/>
            <a:r>
              <a:rPr lang="en-US" sz="2400" dirty="0" err="1" smtClean="0"/>
              <a:t>Verificação</a:t>
            </a:r>
            <a:r>
              <a:rPr lang="en-US" sz="2400" dirty="0" smtClean="0"/>
              <a:t> da PA e </a:t>
            </a:r>
            <a:r>
              <a:rPr lang="en-US" sz="2400" dirty="0" err="1" smtClean="0"/>
              <a:t>realização</a:t>
            </a:r>
            <a:r>
              <a:rPr lang="en-US" sz="2400" dirty="0" smtClean="0"/>
              <a:t> do HGT;</a:t>
            </a:r>
          </a:p>
          <a:p>
            <a:pPr lvl="2"/>
            <a:r>
              <a:rPr lang="en-US" sz="2400" dirty="0" err="1" smtClean="0"/>
              <a:t>Importância</a:t>
            </a:r>
            <a:r>
              <a:rPr lang="en-US" sz="2400" dirty="0" smtClean="0"/>
              <a:t> e </a:t>
            </a:r>
            <a:r>
              <a:rPr lang="en-US" sz="2400" dirty="0" err="1" smtClean="0"/>
              <a:t>periodicidade</a:t>
            </a:r>
            <a:r>
              <a:rPr lang="en-US" sz="2400" dirty="0" smtClean="0"/>
              <a:t> das </a:t>
            </a:r>
            <a:r>
              <a:rPr lang="en-US" sz="2400" dirty="0" err="1" smtClean="0"/>
              <a:t>consultas</a:t>
            </a:r>
            <a:r>
              <a:rPr lang="en-US" sz="2400" dirty="0" smtClean="0"/>
              <a:t>;</a:t>
            </a:r>
          </a:p>
          <a:p>
            <a:pPr lvl="2"/>
            <a:r>
              <a:rPr lang="en-US" sz="2400" dirty="0" err="1" smtClean="0"/>
              <a:t>Exame</a:t>
            </a:r>
            <a:r>
              <a:rPr lang="en-US" sz="2400" dirty="0" smtClean="0"/>
              <a:t> </a:t>
            </a:r>
            <a:r>
              <a:rPr lang="en-US" sz="2400" dirty="0" err="1" smtClean="0"/>
              <a:t>clínico</a:t>
            </a:r>
            <a:r>
              <a:rPr lang="en-US" sz="2400" dirty="0" smtClean="0"/>
              <a:t>;</a:t>
            </a:r>
          </a:p>
          <a:p>
            <a:pPr lvl="2"/>
            <a:r>
              <a:rPr lang="en-US" sz="2400" dirty="0" err="1" smtClean="0"/>
              <a:t>Solicitação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exames</a:t>
            </a:r>
            <a:r>
              <a:rPr lang="en-US" sz="2400" dirty="0" smtClean="0"/>
              <a:t> </a:t>
            </a:r>
            <a:r>
              <a:rPr lang="en-US" sz="2400" dirty="0" err="1" smtClean="0"/>
              <a:t>complementares</a:t>
            </a:r>
            <a:r>
              <a:rPr lang="en-US" sz="2400" dirty="0" smtClean="0"/>
              <a:t>;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3394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2400" dirty="0" err="1"/>
              <a:t>Orientação</a:t>
            </a:r>
            <a:r>
              <a:rPr lang="en-US" sz="2400" dirty="0"/>
              <a:t> </a:t>
            </a:r>
            <a:r>
              <a:rPr lang="en-US" sz="2400" dirty="0" err="1"/>
              <a:t>quanto</a:t>
            </a:r>
            <a:r>
              <a:rPr lang="en-US" sz="2400" dirty="0"/>
              <a:t> a </a:t>
            </a:r>
            <a:r>
              <a:rPr lang="en-US" sz="2400" dirty="0" err="1"/>
              <a:t>farmácia</a:t>
            </a:r>
            <a:r>
              <a:rPr lang="en-US" sz="2400" dirty="0"/>
              <a:t> popular.</a:t>
            </a:r>
          </a:p>
          <a:p>
            <a:r>
              <a:rPr lang="en-US" dirty="0" err="1" smtClean="0"/>
              <a:t>Resgistro</a:t>
            </a:r>
            <a:r>
              <a:rPr lang="en-US" dirty="0" smtClean="0"/>
              <a:t> </a:t>
            </a:r>
            <a:r>
              <a:rPr lang="en-US" dirty="0" err="1" smtClean="0"/>
              <a:t>adequado</a:t>
            </a:r>
            <a:r>
              <a:rPr lang="en-US" dirty="0" smtClean="0"/>
              <a:t>;</a:t>
            </a:r>
          </a:p>
          <a:p>
            <a:r>
              <a:rPr lang="en-US" dirty="0" smtClean="0"/>
              <a:t>Score de Framinghan;</a:t>
            </a:r>
          </a:p>
          <a:p>
            <a:r>
              <a:rPr lang="en-US" dirty="0" err="1" smtClean="0"/>
              <a:t>Fatores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r>
              <a:rPr lang="en-US" dirty="0" smtClean="0"/>
              <a:t> e </a:t>
            </a:r>
            <a:r>
              <a:rPr lang="en-US" dirty="0" err="1" smtClean="0"/>
              <a:t>estratégias</a:t>
            </a:r>
            <a:r>
              <a:rPr lang="en-US" dirty="0" smtClean="0"/>
              <a:t> de </a:t>
            </a:r>
            <a:r>
              <a:rPr lang="en-US" dirty="0" err="1" smtClean="0"/>
              <a:t>mudança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modificáveis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Metodologia</a:t>
            </a:r>
            <a:r>
              <a:rPr lang="en-US" dirty="0" smtClean="0"/>
              <a:t> de </a:t>
            </a:r>
            <a:r>
              <a:rPr lang="en-US" dirty="0" err="1" smtClean="0"/>
              <a:t>educação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saúde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72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</a:t>
            </a:r>
            <a:r>
              <a:rPr lang="en-US" dirty="0" err="1" smtClean="0"/>
              <a:t>ística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Protocolo</a:t>
            </a:r>
            <a:r>
              <a:rPr lang="en-US" dirty="0" smtClean="0"/>
              <a:t> – </a:t>
            </a:r>
            <a:r>
              <a:rPr lang="en-US" dirty="0" err="1" smtClean="0"/>
              <a:t>Diretrizes</a:t>
            </a:r>
            <a:r>
              <a:rPr lang="en-US" dirty="0" smtClean="0"/>
              <a:t> </a:t>
            </a:r>
            <a:r>
              <a:rPr lang="en-US" dirty="0" err="1" smtClean="0"/>
              <a:t>Minist</a:t>
            </a:r>
            <a:r>
              <a:rPr lang="en-US" dirty="0" err="1" smtClean="0"/>
              <a:t>ério</a:t>
            </a:r>
            <a:r>
              <a:rPr lang="en-US" dirty="0" smtClean="0"/>
              <a:t> da </a:t>
            </a:r>
            <a:r>
              <a:rPr lang="en-US" dirty="0" err="1" smtClean="0"/>
              <a:t>Saúde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Fichas</a:t>
            </a:r>
            <a:r>
              <a:rPr lang="en-US" dirty="0" smtClean="0"/>
              <a:t> </a:t>
            </a:r>
            <a:r>
              <a:rPr lang="en-US" dirty="0" err="1" smtClean="0"/>
              <a:t>pré-existentes</a:t>
            </a:r>
            <a:r>
              <a:rPr lang="en-US" dirty="0" smtClean="0"/>
              <a:t> e </a:t>
            </a:r>
            <a:r>
              <a:rPr lang="en-US" dirty="0" err="1" smtClean="0"/>
              <a:t>espelho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Divisão</a:t>
            </a:r>
            <a:r>
              <a:rPr lang="en-US" dirty="0" smtClean="0"/>
              <a:t> de </a:t>
            </a:r>
            <a:r>
              <a:rPr lang="en-US" dirty="0" err="1" smtClean="0"/>
              <a:t>tarefas</a:t>
            </a:r>
            <a:r>
              <a:rPr lang="en-US" dirty="0" smtClean="0"/>
              <a:t>: </a:t>
            </a:r>
            <a:r>
              <a:rPr lang="en-US" dirty="0" err="1" smtClean="0"/>
              <a:t>cadastro</a:t>
            </a:r>
            <a:r>
              <a:rPr lang="en-US" dirty="0" smtClean="0"/>
              <a:t>, </a:t>
            </a:r>
            <a:r>
              <a:rPr lang="en-US" dirty="0" err="1" smtClean="0"/>
              <a:t>exame</a:t>
            </a:r>
            <a:r>
              <a:rPr lang="en-US" dirty="0" smtClean="0"/>
              <a:t> </a:t>
            </a:r>
            <a:r>
              <a:rPr lang="en-US" dirty="0" err="1" smtClean="0"/>
              <a:t>clínico</a:t>
            </a:r>
            <a:r>
              <a:rPr lang="en-US" dirty="0" smtClean="0"/>
              <a:t> e </a:t>
            </a:r>
            <a:r>
              <a:rPr lang="en-US" dirty="0" err="1" smtClean="0"/>
              <a:t>monitoramento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Reunião</a:t>
            </a:r>
            <a:r>
              <a:rPr lang="en-US" dirty="0" smtClean="0"/>
              <a:t> com a </a:t>
            </a:r>
            <a:r>
              <a:rPr lang="en-US" dirty="0" err="1" smtClean="0"/>
              <a:t>gestão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Capacitação</a:t>
            </a:r>
            <a:r>
              <a:rPr lang="en-US" dirty="0" smtClean="0"/>
              <a:t> da </a:t>
            </a:r>
            <a:r>
              <a:rPr lang="en-US" dirty="0" err="1" smtClean="0"/>
              <a:t>equipe</a:t>
            </a:r>
            <a:r>
              <a:rPr lang="en-US" dirty="0" smtClean="0"/>
              <a:t> de </a:t>
            </a:r>
            <a:r>
              <a:rPr lang="en-US" dirty="0" err="1" smtClean="0"/>
              <a:t>saúde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Reuniões</a:t>
            </a:r>
            <a:r>
              <a:rPr lang="en-US" dirty="0" smtClean="0"/>
              <a:t> </a:t>
            </a:r>
            <a:r>
              <a:rPr lang="en-US" dirty="0" err="1" smtClean="0"/>
              <a:t>Hiperdia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Reuniões</a:t>
            </a:r>
            <a:r>
              <a:rPr lang="en-US" smtClean="0"/>
              <a:t> ACS.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16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4041"/>
            <a:ext cx="8229600" cy="1600200"/>
          </a:xfrm>
        </p:spPr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, </a:t>
            </a:r>
            <a:r>
              <a:rPr lang="en-US" dirty="0" err="1" smtClean="0"/>
              <a:t>Metas</a:t>
            </a:r>
            <a:r>
              <a:rPr lang="en-US" dirty="0" smtClean="0"/>
              <a:t> e </a:t>
            </a:r>
            <a:r>
              <a:rPr lang="en-US" dirty="0" err="1" smtClean="0"/>
              <a:t>Resultados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50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0300"/>
            <a:ext cx="8229600" cy="1600200"/>
          </a:xfrm>
        </p:spPr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1 - </a:t>
            </a:r>
            <a:r>
              <a:rPr lang="en-US" dirty="0" err="1" smtClean="0"/>
              <a:t>Ampliar</a:t>
            </a:r>
            <a:r>
              <a:rPr lang="en-US" dirty="0" smtClean="0"/>
              <a:t> a </a:t>
            </a:r>
            <a:r>
              <a:rPr lang="en-US" dirty="0" err="1" smtClean="0"/>
              <a:t>cobertura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hipertensos</a:t>
            </a:r>
            <a:r>
              <a:rPr lang="en-US" dirty="0" smtClean="0"/>
              <a:t> e/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diabéticos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2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/>
              <a:buChar char="o"/>
            </a:pPr>
            <a:r>
              <a:rPr lang="en-US" dirty="0" err="1" smtClean="0"/>
              <a:t>Hipertensão</a:t>
            </a:r>
            <a:r>
              <a:rPr lang="en-US" dirty="0" smtClean="0"/>
              <a:t> arterial </a:t>
            </a:r>
            <a:r>
              <a:rPr lang="en-US" dirty="0" err="1" smtClean="0"/>
              <a:t>sistêmica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das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frequentes</a:t>
            </a:r>
            <a:r>
              <a:rPr lang="en-US" dirty="0" smtClean="0"/>
              <a:t> </a:t>
            </a:r>
            <a:r>
              <a:rPr lang="en-US" dirty="0" err="1" smtClean="0"/>
              <a:t>doenças</a:t>
            </a:r>
            <a:r>
              <a:rPr lang="en-US" dirty="0" smtClean="0"/>
              <a:t> </a:t>
            </a:r>
            <a:r>
              <a:rPr lang="en-US" dirty="0" err="1" smtClean="0"/>
              <a:t>cardiovasvulares</a:t>
            </a:r>
            <a:r>
              <a:rPr lang="en-US" dirty="0" smtClean="0"/>
              <a:t>;</a:t>
            </a:r>
          </a:p>
          <a:p>
            <a:pPr>
              <a:buFont typeface="Courier New"/>
              <a:buChar char="o"/>
            </a:pPr>
            <a:endParaRPr lang="en-US" dirty="0" smtClean="0"/>
          </a:p>
          <a:p>
            <a:pPr>
              <a:buFont typeface="Courier New"/>
              <a:buChar char="o"/>
            </a:pPr>
            <a:r>
              <a:rPr lang="en-US" dirty="0" smtClean="0"/>
              <a:t>Diabetes Mellitus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uam</a:t>
            </a:r>
            <a:r>
              <a:rPr lang="en-US" dirty="0" smtClean="0"/>
              <a:t> </a:t>
            </a:r>
            <a:r>
              <a:rPr lang="en-US" dirty="0" err="1" smtClean="0"/>
              <a:t>patologia</a:t>
            </a:r>
            <a:r>
              <a:rPr lang="en-US" dirty="0" smtClean="0"/>
              <a:t> de </a:t>
            </a:r>
            <a:r>
              <a:rPr lang="en-US" dirty="0" err="1" smtClean="0"/>
              <a:t>incidência</a:t>
            </a:r>
            <a:r>
              <a:rPr lang="en-US" dirty="0" smtClean="0"/>
              <a:t> </a:t>
            </a:r>
            <a:r>
              <a:rPr lang="en-US" dirty="0" err="1" smtClean="0"/>
              <a:t>crescente</a:t>
            </a:r>
            <a:r>
              <a:rPr lang="en-US" dirty="0" smtClean="0"/>
              <a:t>;</a:t>
            </a:r>
          </a:p>
          <a:p>
            <a:pPr>
              <a:buFont typeface="Courier New"/>
              <a:buChar char="o"/>
            </a:pPr>
            <a:endParaRPr lang="en-US" dirty="0" smtClean="0"/>
          </a:p>
          <a:p>
            <a:pPr>
              <a:buFont typeface="Courier New"/>
              <a:buChar char="o"/>
            </a:pPr>
            <a:r>
              <a:rPr lang="en-US" dirty="0" smtClean="0"/>
              <a:t>Ambos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condições</a:t>
            </a:r>
            <a:r>
              <a:rPr lang="en-US" dirty="0" smtClean="0"/>
              <a:t> </a:t>
            </a:r>
            <a:r>
              <a:rPr lang="en-US" dirty="0" err="1" smtClean="0"/>
              <a:t>sensíveis</a:t>
            </a:r>
            <a:r>
              <a:rPr lang="en-US" dirty="0" smtClean="0"/>
              <a:t> a </a:t>
            </a:r>
            <a:r>
              <a:rPr lang="en-US" dirty="0" err="1" smtClean="0"/>
              <a:t>atenção</a:t>
            </a:r>
            <a:r>
              <a:rPr lang="en-US" dirty="0" smtClean="0"/>
              <a:t> </a:t>
            </a:r>
            <a:r>
              <a:rPr lang="en-US" dirty="0" err="1" smtClean="0"/>
              <a:t>báisica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6230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Metas</a:t>
            </a:r>
            <a:r>
              <a:rPr lang="en-US" dirty="0" smtClean="0"/>
              <a:t> – </a:t>
            </a:r>
            <a:r>
              <a:rPr lang="en-US" dirty="0" err="1" smtClean="0"/>
              <a:t>Objetivo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err="1" smtClean="0"/>
              <a:t>Cadastrar</a:t>
            </a:r>
            <a:r>
              <a:rPr lang="en-US" dirty="0" smtClean="0"/>
              <a:t> 80% dos </a:t>
            </a:r>
            <a:r>
              <a:rPr lang="en-US" dirty="0" err="1" smtClean="0"/>
              <a:t>hipertensos</a:t>
            </a:r>
            <a:r>
              <a:rPr lang="en-US" dirty="0" smtClean="0"/>
              <a:t> de </a:t>
            </a:r>
            <a:r>
              <a:rPr lang="en-US" dirty="0" err="1" smtClean="0"/>
              <a:t>abrangência</a:t>
            </a:r>
            <a:r>
              <a:rPr lang="en-US" dirty="0" smtClean="0"/>
              <a:t> no </a:t>
            </a:r>
            <a:r>
              <a:rPr lang="en-US" dirty="0" err="1" smtClean="0"/>
              <a:t>Programa</a:t>
            </a:r>
            <a:r>
              <a:rPr lang="en-US" dirty="0" smtClean="0"/>
              <a:t> de </a:t>
            </a:r>
            <a:r>
              <a:rPr lang="en-US" dirty="0" err="1" smtClean="0"/>
              <a:t>Atenção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Hipertensão</a:t>
            </a:r>
            <a:r>
              <a:rPr lang="en-US" dirty="0" smtClean="0"/>
              <a:t> e </a:t>
            </a:r>
            <a:r>
              <a:rPr lang="en-US" dirty="0" err="1" smtClean="0"/>
              <a:t>à</a:t>
            </a:r>
            <a:r>
              <a:rPr lang="en-US" dirty="0" smtClean="0"/>
              <a:t> Diabetes Mellitus na Unidade de </a:t>
            </a:r>
            <a:r>
              <a:rPr lang="en-US" dirty="0" err="1" smtClean="0"/>
              <a:t>Saúde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err="1"/>
              <a:t>Cadastrar</a:t>
            </a:r>
            <a:r>
              <a:rPr lang="en-US" dirty="0"/>
              <a:t> </a:t>
            </a:r>
            <a:r>
              <a:rPr lang="en-US" dirty="0" smtClean="0"/>
              <a:t>60</a:t>
            </a:r>
            <a:r>
              <a:rPr lang="en-US" dirty="0"/>
              <a:t>% dos </a:t>
            </a:r>
            <a:r>
              <a:rPr lang="en-US" dirty="0" err="1" smtClean="0"/>
              <a:t>diabéticos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abrangência</a:t>
            </a:r>
            <a:r>
              <a:rPr lang="en-US" dirty="0"/>
              <a:t> no </a:t>
            </a:r>
            <a:r>
              <a:rPr lang="en-US" dirty="0" err="1"/>
              <a:t>Programa</a:t>
            </a:r>
            <a:r>
              <a:rPr lang="en-US" dirty="0"/>
              <a:t> de </a:t>
            </a:r>
            <a:r>
              <a:rPr lang="en-US" dirty="0" err="1"/>
              <a:t>Atenção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Hipertensão</a:t>
            </a:r>
            <a:r>
              <a:rPr lang="en-US" dirty="0"/>
              <a:t> e </a:t>
            </a:r>
            <a:r>
              <a:rPr lang="en-US" dirty="0" err="1"/>
              <a:t>à</a:t>
            </a:r>
            <a:r>
              <a:rPr lang="en-US" dirty="0"/>
              <a:t> Diabetes Mellitus na Unidade de </a:t>
            </a:r>
            <a:r>
              <a:rPr lang="en-US" dirty="0" err="1"/>
              <a:t>Saúde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82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4465"/>
            <a:ext cx="8229600" cy="1600200"/>
          </a:xfrm>
        </p:spPr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2 – </a:t>
            </a:r>
            <a:r>
              <a:rPr lang="en-US" dirty="0" err="1" smtClean="0"/>
              <a:t>Melhorar</a:t>
            </a:r>
            <a:r>
              <a:rPr lang="en-US" dirty="0" smtClean="0"/>
              <a:t> a </a:t>
            </a:r>
            <a:r>
              <a:rPr lang="en-US" dirty="0" err="1" smtClean="0"/>
              <a:t>adesão</a:t>
            </a:r>
            <a:r>
              <a:rPr lang="en-US" dirty="0" smtClean="0"/>
              <a:t> do </a:t>
            </a:r>
            <a:r>
              <a:rPr lang="en-US" dirty="0" err="1" smtClean="0"/>
              <a:t>hipertenso</a:t>
            </a:r>
            <a:r>
              <a:rPr lang="en-US" dirty="0" smtClean="0"/>
              <a:t> e/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diabético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355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2 - </a:t>
            </a:r>
            <a:r>
              <a:rPr lang="en-US" dirty="0" err="1" smtClean="0"/>
              <a:t>Metas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3) </a:t>
            </a:r>
            <a:r>
              <a:rPr lang="pt-BR" dirty="0"/>
              <a:t>Agendar consultas de acompanhamento para 100% dos pacientes hipertensos, seguindo um </a:t>
            </a:r>
            <a:r>
              <a:rPr lang="pt-BR" dirty="0" smtClean="0"/>
              <a:t>protocolo;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 4) </a:t>
            </a:r>
            <a:r>
              <a:rPr lang="pt-BR" dirty="0"/>
              <a:t>Agendar consultas de acompanhamento para 100% dos pacientes diabéticos, seguindo um protocolo;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21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860"/>
            <a:ext cx="8229600" cy="1600200"/>
          </a:xfrm>
        </p:spPr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3 – </a:t>
            </a:r>
            <a:r>
              <a:rPr lang="en-US" dirty="0" err="1" smtClean="0"/>
              <a:t>Melhorar</a:t>
            </a:r>
            <a:r>
              <a:rPr lang="en-US" dirty="0" smtClean="0"/>
              <a:t> a </a:t>
            </a:r>
            <a:r>
              <a:rPr lang="en-US" dirty="0" err="1" smtClean="0"/>
              <a:t>qualidade</a:t>
            </a:r>
            <a:r>
              <a:rPr lang="en-US" dirty="0" smtClean="0"/>
              <a:t> do </a:t>
            </a:r>
            <a:r>
              <a:rPr lang="en-US" dirty="0" err="1" smtClean="0"/>
              <a:t>atendimento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paciente</a:t>
            </a:r>
            <a:r>
              <a:rPr lang="en-US" dirty="0" smtClean="0"/>
              <a:t> </a:t>
            </a:r>
            <a:r>
              <a:rPr lang="en-US" dirty="0" err="1" smtClean="0"/>
              <a:t>hipertenso</a:t>
            </a:r>
            <a:r>
              <a:rPr lang="en-US" dirty="0" smtClean="0"/>
              <a:t> e/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diabético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906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3 - </a:t>
            </a:r>
            <a:r>
              <a:rPr lang="en-US" dirty="0" err="1" smtClean="0"/>
              <a:t>Metas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0262"/>
          </a:xfrm>
        </p:spPr>
        <p:txBody>
          <a:bodyPr>
            <a:noAutofit/>
          </a:bodyPr>
          <a:lstStyle/>
          <a:p>
            <a:r>
              <a:rPr lang="pt-BR" dirty="0" smtClean="0"/>
              <a:t>5) Realizar </a:t>
            </a:r>
            <a:r>
              <a:rPr lang="pt-BR" dirty="0"/>
              <a:t>exame clínico apropriado em 100% dos hipertensos; </a:t>
            </a:r>
            <a:endParaRPr lang="pt-BR" dirty="0" smtClean="0"/>
          </a:p>
          <a:p>
            <a:endParaRPr lang="pt-BR" dirty="0"/>
          </a:p>
          <a:p>
            <a:pPr lvl="0"/>
            <a:r>
              <a:rPr lang="pt-BR" dirty="0" smtClean="0"/>
              <a:t>6) </a:t>
            </a:r>
            <a:r>
              <a:rPr lang="pt-BR" dirty="0"/>
              <a:t>Realizar exame clínico apropriado em 100% dos diabéticos; </a:t>
            </a:r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dirty="0" smtClean="0"/>
              <a:t>7) Garantir </a:t>
            </a:r>
            <a:r>
              <a:rPr lang="pt-BR" dirty="0"/>
              <a:t>a 100% dos hipertensos a realização de exames complementares em dia de acordo com o </a:t>
            </a:r>
            <a:r>
              <a:rPr lang="pt-BR" dirty="0" smtClean="0"/>
              <a:t>protocolo</a:t>
            </a:r>
          </a:p>
          <a:p>
            <a:pPr lvl="0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4823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3 - </a:t>
            </a:r>
            <a:r>
              <a:rPr lang="en-US" dirty="0" err="1" smtClean="0"/>
              <a:t>Metas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9653"/>
          </a:xfrm>
        </p:spPr>
        <p:txBody>
          <a:bodyPr>
            <a:normAutofit lnSpcReduction="10000"/>
          </a:bodyPr>
          <a:lstStyle/>
          <a:p>
            <a:pPr lvl="0"/>
            <a:r>
              <a:rPr lang="pt-BR" dirty="0"/>
              <a:t>8) Garantir a 100% dos diabéticos a realização de exames complementares em dia de acordo com o </a:t>
            </a:r>
            <a:r>
              <a:rPr lang="pt-BR" dirty="0" smtClean="0"/>
              <a:t>protocolo;</a:t>
            </a:r>
          </a:p>
          <a:p>
            <a:pPr lvl="0"/>
            <a:endParaRPr lang="pt-BR" dirty="0"/>
          </a:p>
          <a:p>
            <a:pPr lvl="0"/>
            <a:r>
              <a:rPr lang="pt-BR" dirty="0" smtClean="0"/>
              <a:t>9) </a:t>
            </a:r>
            <a:r>
              <a:rPr lang="pt-BR" dirty="0"/>
              <a:t>Garantir a totalidade da prescrição de medicamentos da farmácia popular ou da farmácia do município para 100% dos hipertensos cadastrados na unidade de saúde; </a:t>
            </a:r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dirty="0" smtClean="0"/>
              <a:t>10) </a:t>
            </a:r>
            <a:r>
              <a:rPr lang="pt-BR" dirty="0"/>
              <a:t>Garantir a totalidade da prescrição de medicamentos da farmácia popular ou da farmácia do município para 100% dos </a:t>
            </a:r>
            <a:r>
              <a:rPr lang="pt-BR" dirty="0" smtClean="0"/>
              <a:t>diabéticos </a:t>
            </a:r>
            <a:r>
              <a:rPr lang="pt-BR" dirty="0"/>
              <a:t>cadastrados na unidade de saúde; </a:t>
            </a:r>
            <a:endParaRPr lang="pt-BR" dirty="0" smtClean="0"/>
          </a:p>
          <a:p>
            <a:pPr lvl="0"/>
            <a:endParaRPr lang="pt-BR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278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7426"/>
            <a:ext cx="8229600" cy="1600200"/>
          </a:xfrm>
        </p:spPr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4 – </a:t>
            </a:r>
            <a:r>
              <a:rPr lang="en-US" dirty="0" err="1" smtClean="0"/>
              <a:t>Melhorar</a:t>
            </a:r>
            <a:r>
              <a:rPr lang="en-US" dirty="0" smtClean="0"/>
              <a:t> o </a:t>
            </a:r>
            <a:r>
              <a:rPr lang="en-US" dirty="0" err="1" smtClean="0"/>
              <a:t>registro</a:t>
            </a:r>
            <a:r>
              <a:rPr lang="en-US" dirty="0" smtClean="0"/>
              <a:t> das </a:t>
            </a:r>
            <a:r>
              <a:rPr lang="en-US" dirty="0" err="1" smtClean="0"/>
              <a:t>informações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12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4 - </a:t>
            </a:r>
            <a:r>
              <a:rPr lang="en-US" dirty="0" err="1" smtClean="0"/>
              <a:t>Metas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11) </a:t>
            </a:r>
            <a:r>
              <a:rPr lang="pt-BR" dirty="0"/>
              <a:t>Manter ficha de acompanhamento de 100% dos  hipertensos cadastrados na unidade de saúde; </a:t>
            </a:r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dirty="0" smtClean="0"/>
              <a:t>12</a:t>
            </a:r>
            <a:r>
              <a:rPr lang="pt-BR" dirty="0"/>
              <a:t>)</a:t>
            </a:r>
            <a:r>
              <a:rPr lang="pt-BR" dirty="0" smtClean="0"/>
              <a:t> </a:t>
            </a:r>
            <a:r>
              <a:rPr lang="pt-BR" dirty="0"/>
              <a:t>Manter ficha de acompanhamento de 100% dos  diabéticos cadastrados na unidade de saúde;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61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30486"/>
            <a:ext cx="8229600" cy="1600200"/>
          </a:xfrm>
        </p:spPr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5 – </a:t>
            </a:r>
            <a:r>
              <a:rPr lang="en-US" dirty="0" err="1" smtClean="0"/>
              <a:t>Mapear</a:t>
            </a:r>
            <a:r>
              <a:rPr lang="en-US" dirty="0" smtClean="0"/>
              <a:t> </a:t>
            </a:r>
            <a:r>
              <a:rPr lang="en-US" dirty="0" err="1" smtClean="0"/>
              <a:t>hipertensos</a:t>
            </a:r>
            <a:r>
              <a:rPr lang="en-US" dirty="0" smtClean="0"/>
              <a:t> e/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diabéticos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doença</a:t>
            </a:r>
            <a:r>
              <a:rPr lang="en-US" dirty="0" smtClean="0"/>
              <a:t> cardiovascular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586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5 - </a:t>
            </a:r>
            <a:r>
              <a:rPr lang="en-US" dirty="0" err="1" smtClean="0"/>
              <a:t>Metas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13) </a:t>
            </a:r>
            <a:r>
              <a:rPr lang="pt-BR" dirty="0"/>
              <a:t>Realizar estratificação do risco cardiovascular em 100% dos hipertensos cadastrados na unidade de saúde; </a:t>
            </a:r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dirty="0" smtClean="0"/>
              <a:t>14</a:t>
            </a:r>
            <a:r>
              <a:rPr lang="pt-BR" dirty="0"/>
              <a:t>)</a:t>
            </a:r>
            <a:r>
              <a:rPr lang="pt-BR" dirty="0" smtClean="0"/>
              <a:t> </a:t>
            </a:r>
            <a:r>
              <a:rPr lang="pt-BR" dirty="0"/>
              <a:t>Realizar estratificação do risco cardiovascular em 100% dos diabéticos cadastrados na unidade de saúde; </a:t>
            </a:r>
          </a:p>
        </p:txBody>
      </p:sp>
    </p:spTree>
    <p:extLst>
      <p:ext uri="{BB962C8B-B14F-4D97-AF65-F5344CB8AC3E}">
        <p14:creationId xmlns:p14="http://schemas.microsoft.com/office/powerpoint/2010/main" val="66981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Caracterização</a:t>
            </a:r>
            <a:r>
              <a:rPr lang="en-US" dirty="0" smtClean="0"/>
              <a:t> do </a:t>
            </a:r>
            <a:r>
              <a:rPr lang="en-US" dirty="0" err="1" smtClean="0"/>
              <a:t>município</a:t>
            </a:r>
            <a:r>
              <a:rPr lang="en-US" dirty="0" smtClean="0"/>
              <a:t>:</a:t>
            </a:r>
          </a:p>
          <a:p>
            <a:pPr>
              <a:buFont typeface="Courier New"/>
              <a:buChar char="o"/>
            </a:pPr>
            <a:r>
              <a:rPr lang="en-US" sz="2400" dirty="0"/>
              <a:t>	</a:t>
            </a:r>
            <a:r>
              <a:rPr lang="en-US" sz="2400" dirty="0" err="1" smtClean="0"/>
              <a:t>População</a:t>
            </a:r>
            <a:r>
              <a:rPr lang="en-US" sz="2400" dirty="0" smtClean="0"/>
              <a:t> </a:t>
            </a:r>
            <a:r>
              <a:rPr lang="en-US" sz="2400" dirty="0"/>
              <a:t>do </a:t>
            </a:r>
            <a:r>
              <a:rPr lang="en-US" sz="2400" dirty="0" err="1"/>
              <a:t>município</a:t>
            </a:r>
            <a:r>
              <a:rPr lang="en-US" sz="2400" dirty="0"/>
              <a:t> – 13689 </a:t>
            </a:r>
            <a:r>
              <a:rPr lang="en-US" sz="2400" dirty="0" err="1"/>
              <a:t>pessoas</a:t>
            </a:r>
            <a:r>
              <a:rPr lang="en-US" sz="2400" dirty="0"/>
              <a:t> – IBGE </a:t>
            </a:r>
            <a:r>
              <a:rPr lang="en-US" sz="2400" dirty="0" smtClean="0"/>
              <a:t>2010;</a:t>
            </a:r>
          </a:p>
          <a:p>
            <a:pPr>
              <a:buFont typeface="Courier New"/>
              <a:buChar char="o"/>
            </a:pPr>
            <a:r>
              <a:rPr lang="en-US" dirty="0"/>
              <a:t>	</a:t>
            </a:r>
            <a:r>
              <a:rPr lang="en-US" sz="2400" dirty="0" smtClean="0"/>
              <a:t>4 </a:t>
            </a:r>
            <a:r>
              <a:rPr lang="en-US" sz="2400" dirty="0"/>
              <a:t>ESF;</a:t>
            </a:r>
          </a:p>
          <a:p>
            <a:endParaRPr lang="en-US" dirty="0" smtClean="0"/>
          </a:p>
          <a:p>
            <a:r>
              <a:rPr lang="en-US" dirty="0" err="1" smtClean="0"/>
              <a:t>Caracterização</a:t>
            </a:r>
            <a:r>
              <a:rPr lang="en-US" dirty="0" smtClean="0"/>
              <a:t> da unidade de </a:t>
            </a:r>
            <a:r>
              <a:rPr lang="en-US" dirty="0" err="1" smtClean="0"/>
              <a:t>saúde</a:t>
            </a:r>
            <a:r>
              <a:rPr lang="en-US" dirty="0" smtClean="0"/>
              <a:t>: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	ESF </a:t>
            </a:r>
            <a:r>
              <a:rPr lang="en-US" dirty="0"/>
              <a:t>3: </a:t>
            </a:r>
            <a:r>
              <a:rPr lang="en-US" dirty="0" err="1"/>
              <a:t>Área</a:t>
            </a:r>
            <a:r>
              <a:rPr lang="en-US" dirty="0"/>
              <a:t> </a:t>
            </a:r>
            <a:r>
              <a:rPr lang="en-US" dirty="0" err="1"/>
              <a:t>urbana</a:t>
            </a:r>
            <a:r>
              <a:rPr lang="en-US" dirty="0"/>
              <a:t> e rural, 2601 </a:t>
            </a:r>
            <a:r>
              <a:rPr lang="en-US" dirty="0" err="1"/>
              <a:t>pessoas</a:t>
            </a:r>
            <a:r>
              <a:rPr lang="en-US" dirty="0"/>
              <a:t>, 851 </a:t>
            </a:r>
            <a:r>
              <a:rPr lang="en-US" dirty="0" err="1"/>
              <a:t>famílias</a:t>
            </a:r>
            <a:r>
              <a:rPr lang="en-US" dirty="0" smtClean="0"/>
              <a:t>;</a:t>
            </a:r>
          </a:p>
          <a:p>
            <a:pPr>
              <a:buFont typeface="Courier New"/>
              <a:buChar char="o"/>
            </a:pPr>
            <a:r>
              <a:rPr lang="en-US" dirty="0"/>
              <a:t>	</a:t>
            </a:r>
            <a:r>
              <a:rPr lang="en-US" dirty="0" smtClean="0"/>
              <a:t>NIS </a:t>
            </a:r>
            <a:r>
              <a:rPr lang="en-US" dirty="0"/>
              <a:t>I;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316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2467"/>
            <a:ext cx="8229600" cy="1600200"/>
          </a:xfrm>
        </p:spPr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6 – </a:t>
            </a:r>
            <a:r>
              <a:rPr lang="en-US" dirty="0" err="1" smtClean="0"/>
              <a:t>Promoção</a:t>
            </a:r>
            <a:r>
              <a:rPr lang="en-US" dirty="0" smtClean="0"/>
              <a:t> da </a:t>
            </a:r>
            <a:r>
              <a:rPr lang="en-US" dirty="0" err="1" smtClean="0"/>
              <a:t>Saúde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4800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6 - </a:t>
            </a:r>
            <a:r>
              <a:rPr lang="en-US" dirty="0" err="1" smtClean="0"/>
              <a:t>Metas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 smtClean="0"/>
              <a:t>15) Garantir </a:t>
            </a:r>
            <a:r>
              <a:rPr lang="pt-BR" dirty="0"/>
              <a:t>avaliação odontológica a 100% dos pacientes hipertensos; </a:t>
            </a:r>
          </a:p>
          <a:p>
            <a:pPr lvl="0"/>
            <a:endParaRPr lang="pt-BR" dirty="0"/>
          </a:p>
          <a:p>
            <a:pPr lvl="0"/>
            <a:r>
              <a:rPr lang="pt-BR" dirty="0" smtClean="0"/>
              <a:t>16) </a:t>
            </a:r>
            <a:r>
              <a:rPr lang="pt-BR" dirty="0"/>
              <a:t>Garantir avaliação odontológica a 100% dos pacientes diabéticos</a:t>
            </a:r>
            <a:r>
              <a:rPr lang="pt-BR" dirty="0" smtClean="0"/>
              <a:t>;</a:t>
            </a:r>
          </a:p>
          <a:p>
            <a:pPr lvl="0"/>
            <a:endParaRPr lang="pt-BR" dirty="0"/>
          </a:p>
          <a:p>
            <a:pPr lvl="0"/>
            <a:r>
              <a:rPr lang="pt-BR" dirty="0" smtClean="0"/>
              <a:t>17) Garantir </a:t>
            </a:r>
            <a:r>
              <a:rPr lang="pt-BR" dirty="0"/>
              <a:t>orientação nutricional sobre alimentação saudável a 100% dos hipertensos; </a:t>
            </a:r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dirty="0" smtClean="0"/>
              <a:t>18) </a:t>
            </a:r>
            <a:r>
              <a:rPr lang="pt-BR" dirty="0"/>
              <a:t>Garantir orientação nutricional sobre alimentação saudável a 100% dos diabéticos</a:t>
            </a:r>
            <a:r>
              <a:rPr lang="pt-BR" dirty="0" smtClean="0"/>
              <a:t>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4483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0109"/>
            <a:ext cx="8229600" cy="1600200"/>
          </a:xfrm>
        </p:spPr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6 - </a:t>
            </a:r>
            <a:r>
              <a:rPr lang="en-US" dirty="0" err="1" smtClean="0"/>
              <a:t>Metas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091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pt-BR" dirty="0"/>
              <a:t>19) Garantir orientação em relação à prática de atividade física regular  a 100% dos pacientes hipertensos</a:t>
            </a:r>
            <a:r>
              <a:rPr lang="pt-BR" dirty="0" smtClean="0"/>
              <a:t>;</a:t>
            </a:r>
          </a:p>
          <a:p>
            <a:pPr lvl="0"/>
            <a:r>
              <a:rPr lang="pt-BR" dirty="0" smtClean="0"/>
              <a:t> </a:t>
            </a:r>
            <a:endParaRPr lang="pt-BR" dirty="0"/>
          </a:p>
          <a:p>
            <a:pPr lvl="0"/>
            <a:r>
              <a:rPr lang="pt-BR" dirty="0" smtClean="0"/>
              <a:t>20</a:t>
            </a:r>
            <a:r>
              <a:rPr lang="pt-BR" dirty="0"/>
              <a:t>) Garantir orientação em relação à prática de atividade física regular  a 100% dos pacientes diabéticos; </a:t>
            </a:r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21) </a:t>
            </a:r>
            <a:r>
              <a:rPr lang="pt-BR" dirty="0"/>
              <a:t>Garantir orientação  sobre os riscos do tabagismo a 100% dos pacientes hipertensos; </a:t>
            </a:r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dirty="0" smtClean="0"/>
              <a:t>22) Garantir </a:t>
            </a:r>
            <a:r>
              <a:rPr lang="pt-BR" dirty="0"/>
              <a:t>orientação  sobre os riscos do tabagismo a 100% dos pacientes diabéticos;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466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1 : 80% – </a:t>
            </a:r>
            <a:r>
              <a:rPr lang="en-US" dirty="0" err="1" smtClean="0"/>
              <a:t>Cadastro</a:t>
            </a:r>
            <a:r>
              <a:rPr lang="en-US" dirty="0" smtClean="0"/>
              <a:t> 29,3% </a:t>
            </a:r>
            <a:r>
              <a:rPr lang="en-US" dirty="0" err="1" smtClean="0"/>
              <a:t>pacientes</a:t>
            </a:r>
            <a:r>
              <a:rPr lang="en-US" dirty="0" smtClean="0"/>
              <a:t> (86).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870630126"/>
              </p:ext>
            </p:extLst>
          </p:nvPr>
        </p:nvGraphicFramePr>
        <p:xfrm>
          <a:off x="1045828" y="2558328"/>
          <a:ext cx="7059345" cy="3342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3900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havia</a:t>
            </a:r>
            <a:r>
              <a:rPr lang="en-US" dirty="0" smtClean="0"/>
              <a:t> </a:t>
            </a:r>
            <a:r>
              <a:rPr lang="en-US" dirty="0" err="1" smtClean="0"/>
              <a:t>cadastro</a:t>
            </a:r>
            <a:r>
              <a:rPr lang="en-US" dirty="0" smtClean="0"/>
              <a:t> antes de </a:t>
            </a:r>
            <a:r>
              <a:rPr lang="en-US" dirty="0" err="1" smtClean="0"/>
              <a:t>iniciar</a:t>
            </a:r>
            <a:r>
              <a:rPr lang="en-US" dirty="0" smtClean="0"/>
              <a:t> o </a:t>
            </a:r>
            <a:r>
              <a:rPr lang="en-US" dirty="0" err="1" smtClean="0"/>
              <a:t>programa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Novos</a:t>
            </a:r>
            <a:r>
              <a:rPr lang="en-US" dirty="0" smtClean="0"/>
              <a:t> </a:t>
            </a:r>
            <a:r>
              <a:rPr lang="en-US" dirty="0" err="1" smtClean="0"/>
              <a:t>diagnósticos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024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2 – 60% - </a:t>
            </a:r>
            <a:r>
              <a:rPr lang="en-US" dirty="0" err="1" smtClean="0"/>
              <a:t>Cadastro</a:t>
            </a:r>
            <a:r>
              <a:rPr lang="en-US" dirty="0" smtClean="0"/>
              <a:t> 56,7%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22941318"/>
              </p:ext>
            </p:extLst>
          </p:nvPr>
        </p:nvGraphicFramePr>
        <p:xfrm>
          <a:off x="1029334" y="2408937"/>
          <a:ext cx="7131867" cy="3662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57716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havia</a:t>
            </a:r>
            <a:r>
              <a:rPr lang="en-US" dirty="0"/>
              <a:t> </a:t>
            </a:r>
            <a:r>
              <a:rPr lang="en-US" dirty="0" err="1"/>
              <a:t>cadastro</a:t>
            </a:r>
            <a:r>
              <a:rPr lang="en-US" dirty="0"/>
              <a:t> antes de </a:t>
            </a:r>
            <a:r>
              <a:rPr lang="en-US" dirty="0" err="1"/>
              <a:t>iniciar</a:t>
            </a:r>
            <a:r>
              <a:rPr lang="en-US" dirty="0"/>
              <a:t> o </a:t>
            </a:r>
            <a:r>
              <a:rPr lang="en-US" dirty="0" err="1"/>
              <a:t>programa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/>
              <a:t>Novos</a:t>
            </a:r>
            <a:r>
              <a:rPr lang="en-US" dirty="0"/>
              <a:t> </a:t>
            </a:r>
            <a:r>
              <a:rPr lang="en-US" dirty="0" err="1"/>
              <a:t>diagnósticos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659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3 – </a:t>
            </a:r>
            <a:r>
              <a:rPr lang="en-US" dirty="0" err="1" smtClean="0"/>
              <a:t>Não</a:t>
            </a:r>
            <a:r>
              <a:rPr lang="en-US" dirty="0" smtClean="0"/>
              <a:t> realizada.</a:t>
            </a:r>
          </a:p>
          <a:p>
            <a:r>
              <a:rPr lang="en-US" dirty="0" smtClean="0"/>
              <a:t>Meta 4 – </a:t>
            </a:r>
            <a:r>
              <a:rPr lang="en-US" dirty="0" err="1" smtClean="0"/>
              <a:t>Não</a:t>
            </a:r>
            <a:r>
              <a:rPr lang="en-US" dirty="0" smtClean="0"/>
              <a:t> realizada.</a:t>
            </a:r>
          </a:p>
          <a:p>
            <a:endParaRPr lang="en-US" dirty="0"/>
          </a:p>
          <a:p>
            <a:r>
              <a:rPr lang="en-US" dirty="0" err="1" smtClean="0"/>
              <a:t>Demanda</a:t>
            </a:r>
            <a:r>
              <a:rPr lang="en-US" dirty="0" smtClean="0"/>
              <a:t> </a:t>
            </a:r>
            <a:r>
              <a:rPr lang="en-US" dirty="0" err="1" smtClean="0"/>
              <a:t>Espôntanea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Apoio</a:t>
            </a:r>
            <a:r>
              <a:rPr lang="en-US" dirty="0" smtClean="0"/>
              <a:t> da </a:t>
            </a:r>
            <a:r>
              <a:rPr lang="en-US" dirty="0" err="1" smtClean="0"/>
              <a:t>Gestão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Número</a:t>
            </a:r>
            <a:r>
              <a:rPr lang="en-US" dirty="0" smtClean="0"/>
              <a:t> </a:t>
            </a:r>
            <a:r>
              <a:rPr lang="en-US" dirty="0" err="1" smtClean="0"/>
              <a:t>reduzido</a:t>
            </a:r>
            <a:r>
              <a:rPr lang="en-US" dirty="0" smtClean="0"/>
              <a:t> de </a:t>
            </a:r>
            <a:r>
              <a:rPr lang="en-US" dirty="0" err="1" smtClean="0"/>
              <a:t>médicos</a:t>
            </a:r>
            <a:r>
              <a:rPr lang="en-US" dirty="0" smtClean="0"/>
              <a:t>;</a:t>
            </a:r>
          </a:p>
          <a:p>
            <a:r>
              <a:rPr lang="en-US" dirty="0" smtClean="0"/>
              <a:t>‘’</a:t>
            </a:r>
            <a:r>
              <a:rPr lang="en-US" dirty="0" err="1" smtClean="0"/>
              <a:t>Tentativa</a:t>
            </a:r>
            <a:r>
              <a:rPr lang="en-US" dirty="0" smtClean="0"/>
              <a:t> de </a:t>
            </a:r>
            <a:r>
              <a:rPr lang="en-US" dirty="0" err="1" smtClean="0"/>
              <a:t>agendamento</a:t>
            </a:r>
            <a:r>
              <a:rPr lang="en-US" dirty="0" smtClean="0"/>
              <a:t>’’;</a:t>
            </a:r>
          </a:p>
          <a:p>
            <a:r>
              <a:rPr lang="en-US" dirty="0" err="1" smtClean="0"/>
              <a:t>Ausência</a:t>
            </a:r>
            <a:r>
              <a:rPr lang="en-US" dirty="0" smtClean="0"/>
              <a:t> de </a:t>
            </a:r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err="1" smtClean="0"/>
              <a:t>ativa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663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5 – 100%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88003098"/>
              </p:ext>
            </p:extLst>
          </p:nvPr>
        </p:nvGraphicFramePr>
        <p:xfrm>
          <a:off x="634968" y="2315568"/>
          <a:ext cx="7544907" cy="3660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3095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havia</a:t>
            </a:r>
            <a:r>
              <a:rPr lang="en-US" dirty="0"/>
              <a:t> </a:t>
            </a:r>
            <a:r>
              <a:rPr lang="en-US" dirty="0" err="1" smtClean="0"/>
              <a:t>protocolo</a:t>
            </a:r>
            <a:r>
              <a:rPr lang="en-US" dirty="0" smtClean="0"/>
              <a:t> </a:t>
            </a:r>
            <a:r>
              <a:rPr lang="en-US" dirty="0"/>
              <a:t>antes de </a:t>
            </a:r>
            <a:r>
              <a:rPr lang="en-US" dirty="0" err="1"/>
              <a:t>iniciar</a:t>
            </a:r>
            <a:r>
              <a:rPr lang="en-US" dirty="0"/>
              <a:t> o </a:t>
            </a:r>
            <a:r>
              <a:rPr lang="en-US" dirty="0" err="1"/>
              <a:t>programa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Consultas</a:t>
            </a:r>
            <a:r>
              <a:rPr lang="en-US" dirty="0" smtClean="0"/>
              <a:t> </a:t>
            </a:r>
            <a:r>
              <a:rPr lang="en-US" dirty="0" err="1" smtClean="0"/>
              <a:t>atrasadas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cadastrados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examinados</a:t>
            </a:r>
            <a:r>
              <a:rPr lang="en-US" dirty="0" smtClean="0"/>
              <a:t> </a:t>
            </a:r>
            <a:r>
              <a:rPr lang="en-US" dirty="0" err="1" smtClean="0"/>
              <a:t>conforme</a:t>
            </a:r>
            <a:r>
              <a:rPr lang="en-US" dirty="0" smtClean="0"/>
              <a:t> as </a:t>
            </a:r>
            <a:r>
              <a:rPr lang="en-US" dirty="0" err="1" smtClean="0"/>
              <a:t>diretrizes</a:t>
            </a:r>
            <a:r>
              <a:rPr lang="en-US" dirty="0" smtClean="0"/>
              <a:t> do </a:t>
            </a:r>
            <a:r>
              <a:rPr lang="en-US" dirty="0" err="1" smtClean="0"/>
              <a:t>ministério</a:t>
            </a:r>
            <a:r>
              <a:rPr lang="en-US" dirty="0" smtClean="0"/>
              <a:t> da </a:t>
            </a:r>
            <a:r>
              <a:rPr lang="en-US" dirty="0" err="1" smtClean="0"/>
              <a:t>saúde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Situação</a:t>
            </a:r>
            <a:r>
              <a:rPr lang="en-US" dirty="0" smtClean="0"/>
              <a:t> do HIPERDIA antes da </a:t>
            </a:r>
            <a:r>
              <a:rPr lang="en-US" dirty="0" err="1" smtClean="0"/>
              <a:t>intervenção</a:t>
            </a:r>
            <a:r>
              <a:rPr lang="en-US" dirty="0" smtClean="0"/>
              <a:t>: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	</a:t>
            </a:r>
            <a:r>
              <a:rPr lang="en-US" dirty="0" err="1"/>
              <a:t>R</a:t>
            </a:r>
            <a:r>
              <a:rPr lang="en-US" dirty="0" err="1" smtClean="0"/>
              <a:t>euniões</a:t>
            </a:r>
            <a:r>
              <a:rPr lang="en-US" dirty="0" smtClean="0"/>
              <a:t> </a:t>
            </a:r>
            <a:r>
              <a:rPr lang="en-US" dirty="0" err="1"/>
              <a:t>bimensais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distribuição</a:t>
            </a:r>
            <a:r>
              <a:rPr lang="en-US" dirty="0"/>
              <a:t> de </a:t>
            </a:r>
            <a:r>
              <a:rPr lang="en-US" dirty="0" err="1"/>
              <a:t>medicamentos</a:t>
            </a:r>
            <a:r>
              <a:rPr lang="en-US" dirty="0"/>
              <a:t>.</a:t>
            </a:r>
          </a:p>
          <a:p>
            <a:pPr>
              <a:buFont typeface="Courier New"/>
              <a:buChar char="o"/>
            </a:pPr>
            <a:r>
              <a:rPr lang="en-US" dirty="0" smtClean="0"/>
              <a:t>	</a:t>
            </a:r>
            <a:r>
              <a:rPr lang="en-US" dirty="0" err="1" smtClean="0"/>
              <a:t>Ausência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protocolo</a:t>
            </a:r>
            <a:r>
              <a:rPr lang="en-US" dirty="0"/>
              <a:t> de </a:t>
            </a:r>
            <a:r>
              <a:rPr lang="en-US" dirty="0" err="1"/>
              <a:t>atendimento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968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6 – 100%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28068495"/>
              </p:ext>
            </p:extLst>
          </p:nvPr>
        </p:nvGraphicFramePr>
        <p:xfrm>
          <a:off x="968113" y="2334242"/>
          <a:ext cx="7025008" cy="3791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72978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havia</a:t>
            </a:r>
            <a:r>
              <a:rPr lang="en-US" dirty="0"/>
              <a:t> </a:t>
            </a:r>
            <a:r>
              <a:rPr lang="en-US" dirty="0" err="1"/>
              <a:t>protocolo</a:t>
            </a:r>
            <a:r>
              <a:rPr lang="en-US" dirty="0"/>
              <a:t> antes de </a:t>
            </a:r>
            <a:r>
              <a:rPr lang="en-US" dirty="0" err="1"/>
              <a:t>iniciar</a:t>
            </a:r>
            <a:r>
              <a:rPr lang="en-US" dirty="0"/>
              <a:t> o </a:t>
            </a:r>
            <a:r>
              <a:rPr lang="en-US" dirty="0" err="1"/>
              <a:t>programa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/>
              <a:t>Consultas</a:t>
            </a:r>
            <a:r>
              <a:rPr lang="en-US" dirty="0"/>
              <a:t> </a:t>
            </a:r>
            <a:r>
              <a:rPr lang="en-US" dirty="0" err="1"/>
              <a:t>atrasadas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pacientes</a:t>
            </a:r>
            <a:r>
              <a:rPr lang="en-US" dirty="0"/>
              <a:t> </a:t>
            </a:r>
            <a:r>
              <a:rPr lang="en-US" dirty="0" err="1"/>
              <a:t>cadastrados</a:t>
            </a:r>
            <a:r>
              <a:rPr lang="en-US" dirty="0"/>
              <a:t> </a:t>
            </a:r>
            <a:r>
              <a:rPr lang="en-US" dirty="0" err="1"/>
              <a:t>foram</a:t>
            </a:r>
            <a:r>
              <a:rPr lang="en-US" dirty="0"/>
              <a:t> </a:t>
            </a:r>
            <a:r>
              <a:rPr lang="en-US" dirty="0" err="1"/>
              <a:t>examinados</a:t>
            </a:r>
            <a:r>
              <a:rPr lang="en-US" dirty="0"/>
              <a:t> </a:t>
            </a:r>
            <a:r>
              <a:rPr lang="en-US" dirty="0" err="1"/>
              <a:t>conforme</a:t>
            </a:r>
            <a:r>
              <a:rPr lang="en-US" dirty="0"/>
              <a:t> as </a:t>
            </a:r>
            <a:r>
              <a:rPr lang="en-US" dirty="0" err="1"/>
              <a:t>diretrizes</a:t>
            </a:r>
            <a:r>
              <a:rPr lang="en-US" dirty="0"/>
              <a:t> do </a:t>
            </a:r>
            <a:r>
              <a:rPr lang="en-US" dirty="0" err="1"/>
              <a:t>ministério</a:t>
            </a:r>
            <a:r>
              <a:rPr lang="en-US" dirty="0"/>
              <a:t> da </a:t>
            </a:r>
            <a:r>
              <a:rPr lang="en-US" dirty="0" err="1"/>
              <a:t>saúde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407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7 – 62,8%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79551562"/>
              </p:ext>
            </p:extLst>
          </p:nvPr>
        </p:nvGraphicFramePr>
        <p:xfrm>
          <a:off x="967486" y="2315567"/>
          <a:ext cx="6820205" cy="3462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76738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Antes da </a:t>
            </a:r>
            <a:r>
              <a:rPr lang="en-US" dirty="0" err="1" smtClean="0"/>
              <a:t>intervenção</a:t>
            </a:r>
            <a:r>
              <a:rPr lang="en-US" dirty="0" smtClean="0"/>
              <a:t> – </a:t>
            </a:r>
            <a:r>
              <a:rPr lang="en-US" dirty="0" err="1" smtClean="0"/>
              <a:t>nenhum</a:t>
            </a:r>
            <a:r>
              <a:rPr lang="en-US" dirty="0" smtClean="0"/>
              <a:t> </a:t>
            </a:r>
            <a:r>
              <a:rPr lang="en-US" dirty="0" err="1" smtClean="0"/>
              <a:t>paciente</a:t>
            </a:r>
            <a:r>
              <a:rPr lang="en-US" dirty="0" smtClean="0"/>
              <a:t> com </a:t>
            </a:r>
            <a:r>
              <a:rPr lang="en-US" dirty="0" err="1" smtClean="0"/>
              <a:t>exame</a:t>
            </a:r>
            <a:r>
              <a:rPr lang="en-US" dirty="0" smtClean="0"/>
              <a:t> laboratorial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tiveram</a:t>
            </a:r>
            <a:r>
              <a:rPr lang="en-US" dirty="0" smtClean="0"/>
              <a:t> </a:t>
            </a:r>
            <a:r>
              <a:rPr lang="en-US" dirty="0" err="1" smtClean="0"/>
              <a:t>exames</a:t>
            </a:r>
            <a:r>
              <a:rPr lang="en-US" dirty="0" smtClean="0"/>
              <a:t> </a:t>
            </a:r>
            <a:r>
              <a:rPr lang="en-US" dirty="0" err="1" smtClean="0"/>
              <a:t>solicitados</a:t>
            </a:r>
            <a:r>
              <a:rPr lang="en-US" dirty="0" smtClean="0"/>
              <a:t> – </a:t>
            </a: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retornaram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mês</a:t>
            </a:r>
            <a:r>
              <a:rPr lang="en-US" dirty="0" smtClean="0"/>
              <a:t> 1 – 0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mês</a:t>
            </a:r>
            <a:r>
              <a:rPr lang="en-US" dirty="0" smtClean="0"/>
              <a:t> 2 – 9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mês</a:t>
            </a:r>
            <a:r>
              <a:rPr lang="en-US" dirty="0" smtClean="0"/>
              <a:t> 3 – 18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mês</a:t>
            </a:r>
            <a:r>
              <a:rPr lang="en-US" dirty="0" smtClean="0"/>
              <a:t> 4 – 54</a:t>
            </a:r>
          </a:p>
          <a:p>
            <a:endParaRPr lang="en-US" dirty="0"/>
          </a:p>
          <a:p>
            <a:r>
              <a:rPr lang="en-US" dirty="0" err="1" smtClean="0"/>
              <a:t>Importância</a:t>
            </a:r>
            <a:r>
              <a:rPr lang="en-US" dirty="0" smtClean="0"/>
              <a:t> do </a:t>
            </a:r>
            <a:r>
              <a:rPr lang="en-US" dirty="0" err="1" smtClean="0"/>
              <a:t>retorno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interesse</a:t>
            </a:r>
            <a:r>
              <a:rPr lang="en-US" dirty="0" smtClean="0"/>
              <a:t> do </a:t>
            </a:r>
            <a:r>
              <a:rPr lang="en-US" dirty="0" err="1" smtClean="0"/>
              <a:t>paciente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0555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8 – 68,8%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32610266"/>
              </p:ext>
            </p:extLst>
          </p:nvPr>
        </p:nvGraphicFramePr>
        <p:xfrm>
          <a:off x="1008208" y="2296893"/>
          <a:ext cx="6723456" cy="3370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12897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Antes da </a:t>
            </a:r>
            <a:r>
              <a:rPr lang="en-US" dirty="0" err="1"/>
              <a:t>intervenção</a:t>
            </a:r>
            <a:r>
              <a:rPr lang="en-US" dirty="0"/>
              <a:t> – </a:t>
            </a:r>
            <a:r>
              <a:rPr lang="en-US" dirty="0" err="1"/>
              <a:t>nenhum</a:t>
            </a:r>
            <a:r>
              <a:rPr lang="en-US" dirty="0"/>
              <a:t> </a:t>
            </a:r>
            <a:r>
              <a:rPr lang="en-US" dirty="0" err="1"/>
              <a:t>paciente</a:t>
            </a:r>
            <a:r>
              <a:rPr lang="en-US" dirty="0"/>
              <a:t> com </a:t>
            </a:r>
            <a:r>
              <a:rPr lang="en-US" dirty="0" err="1"/>
              <a:t>exame</a:t>
            </a:r>
            <a:r>
              <a:rPr lang="en-US" dirty="0"/>
              <a:t> laboratorial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pacientes</a:t>
            </a:r>
            <a:r>
              <a:rPr lang="en-US" dirty="0"/>
              <a:t> </a:t>
            </a:r>
            <a:r>
              <a:rPr lang="en-US" dirty="0" err="1"/>
              <a:t>tiveram</a:t>
            </a:r>
            <a:r>
              <a:rPr lang="en-US" dirty="0"/>
              <a:t> </a:t>
            </a:r>
            <a:r>
              <a:rPr lang="en-US" dirty="0" err="1"/>
              <a:t>exames</a:t>
            </a:r>
            <a:r>
              <a:rPr lang="en-US" dirty="0"/>
              <a:t> </a:t>
            </a:r>
            <a:r>
              <a:rPr lang="en-US" dirty="0" err="1"/>
              <a:t>solicitados</a:t>
            </a:r>
            <a:r>
              <a:rPr lang="en-US" dirty="0"/>
              <a:t> – </a:t>
            </a:r>
            <a:r>
              <a:rPr lang="en-US" dirty="0" err="1"/>
              <a:t>alguns</a:t>
            </a:r>
            <a:r>
              <a:rPr lang="en-US" dirty="0"/>
              <a:t> </a:t>
            </a:r>
            <a:r>
              <a:rPr lang="en-US" dirty="0" err="1"/>
              <a:t>retornaram</a:t>
            </a:r>
            <a:r>
              <a:rPr lang="en-US" dirty="0"/>
              <a:t>:</a:t>
            </a:r>
          </a:p>
          <a:p>
            <a:r>
              <a:rPr lang="en-US" dirty="0"/>
              <a:t>1) </a:t>
            </a:r>
            <a:r>
              <a:rPr lang="en-US" dirty="0" err="1"/>
              <a:t>mês</a:t>
            </a:r>
            <a:r>
              <a:rPr lang="en-US" dirty="0"/>
              <a:t> 1 – 0</a:t>
            </a:r>
          </a:p>
          <a:p>
            <a:r>
              <a:rPr lang="en-US" dirty="0"/>
              <a:t>2) </a:t>
            </a:r>
            <a:r>
              <a:rPr lang="en-US" dirty="0" err="1"/>
              <a:t>mês</a:t>
            </a:r>
            <a:r>
              <a:rPr lang="en-US" dirty="0"/>
              <a:t> 2 – </a:t>
            </a:r>
            <a:r>
              <a:rPr lang="en-US" dirty="0" smtClean="0"/>
              <a:t>1</a:t>
            </a:r>
            <a:endParaRPr lang="en-US" dirty="0"/>
          </a:p>
          <a:p>
            <a:r>
              <a:rPr lang="en-US" dirty="0"/>
              <a:t>3) </a:t>
            </a:r>
            <a:r>
              <a:rPr lang="en-US" dirty="0" err="1"/>
              <a:t>mês</a:t>
            </a:r>
            <a:r>
              <a:rPr lang="en-US" dirty="0"/>
              <a:t> 3 – 9</a:t>
            </a:r>
          </a:p>
          <a:p>
            <a:r>
              <a:rPr lang="en-US" dirty="0"/>
              <a:t>4) </a:t>
            </a:r>
            <a:r>
              <a:rPr lang="en-US" dirty="0" err="1"/>
              <a:t>mês</a:t>
            </a:r>
            <a:r>
              <a:rPr lang="en-US" dirty="0"/>
              <a:t> 4 – </a:t>
            </a:r>
            <a:r>
              <a:rPr lang="en-US" dirty="0" smtClean="0"/>
              <a:t>22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Importância</a:t>
            </a:r>
            <a:r>
              <a:rPr lang="en-US" dirty="0"/>
              <a:t> do </a:t>
            </a:r>
            <a:r>
              <a:rPr lang="en-US" dirty="0" err="1"/>
              <a:t>retorno</a:t>
            </a:r>
            <a:r>
              <a:rPr lang="en-US" dirty="0"/>
              <a:t> – </a:t>
            </a:r>
            <a:r>
              <a:rPr lang="en-US" dirty="0" err="1"/>
              <a:t>interesse</a:t>
            </a:r>
            <a:r>
              <a:rPr lang="en-US" dirty="0"/>
              <a:t> do </a:t>
            </a:r>
            <a:r>
              <a:rPr lang="en-US" dirty="0" err="1"/>
              <a:t>paciente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02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9 – 91,9%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08918912"/>
              </p:ext>
            </p:extLst>
          </p:nvPr>
        </p:nvGraphicFramePr>
        <p:xfrm>
          <a:off x="1137659" y="2483632"/>
          <a:ext cx="6799436" cy="3118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86997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Farmácia</a:t>
            </a:r>
            <a:r>
              <a:rPr lang="en-US" dirty="0" smtClean="0"/>
              <a:t> popular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difundida</a:t>
            </a:r>
            <a:r>
              <a:rPr lang="en-US" dirty="0" smtClean="0"/>
              <a:t> no </a:t>
            </a:r>
            <a:r>
              <a:rPr lang="en-US" dirty="0" err="1" smtClean="0"/>
              <a:t>município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utilizam</a:t>
            </a:r>
            <a:r>
              <a:rPr lang="en-US" dirty="0" smtClean="0"/>
              <a:t> (</a:t>
            </a:r>
            <a:r>
              <a:rPr lang="en-US" dirty="0" err="1" smtClean="0"/>
              <a:t>maioria</a:t>
            </a:r>
            <a:r>
              <a:rPr lang="en-US" dirty="0" smtClean="0"/>
              <a:t>) – </a:t>
            </a:r>
            <a:r>
              <a:rPr lang="en-US" dirty="0" err="1" smtClean="0"/>
              <a:t>orientados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médicos</a:t>
            </a:r>
            <a:r>
              <a:rPr lang="en-US" dirty="0" smtClean="0"/>
              <a:t> </a:t>
            </a:r>
            <a:r>
              <a:rPr lang="en-US" dirty="0" err="1" smtClean="0"/>
              <a:t>especialistas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874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10 – 93,8%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64702086"/>
              </p:ext>
            </p:extLst>
          </p:nvPr>
        </p:nvGraphicFramePr>
        <p:xfrm>
          <a:off x="857249" y="2240871"/>
          <a:ext cx="7359977" cy="3496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57862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Farmácia</a:t>
            </a:r>
            <a:r>
              <a:rPr lang="en-US" dirty="0"/>
              <a:t> popular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bem</a:t>
            </a:r>
            <a:r>
              <a:rPr lang="en-US" dirty="0"/>
              <a:t> </a:t>
            </a:r>
            <a:r>
              <a:rPr lang="en-US" dirty="0" err="1"/>
              <a:t>difundida</a:t>
            </a:r>
            <a:r>
              <a:rPr lang="en-US" dirty="0"/>
              <a:t> no </a:t>
            </a:r>
            <a:r>
              <a:rPr lang="en-US" dirty="0" err="1"/>
              <a:t>município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Pacientes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utilizam</a:t>
            </a:r>
            <a:r>
              <a:rPr lang="en-US" dirty="0"/>
              <a:t> (</a:t>
            </a:r>
            <a:r>
              <a:rPr lang="en-US" dirty="0" err="1"/>
              <a:t>maioria</a:t>
            </a:r>
            <a:r>
              <a:rPr lang="en-US" dirty="0"/>
              <a:t>) – </a:t>
            </a:r>
            <a:r>
              <a:rPr lang="en-US" dirty="0" err="1"/>
              <a:t>orientados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médicos</a:t>
            </a:r>
            <a:r>
              <a:rPr lang="en-US" dirty="0"/>
              <a:t> </a:t>
            </a:r>
            <a:r>
              <a:rPr lang="en-US" dirty="0" err="1"/>
              <a:t>especialistas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3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92"/>
            <a:ext cx="8229600" cy="1600200"/>
          </a:xfrm>
        </p:spPr>
        <p:txBody>
          <a:bodyPr/>
          <a:lstStyle/>
          <a:p>
            <a:r>
              <a:rPr lang="en-US" dirty="0" err="1" smtClean="0"/>
              <a:t>Objetivo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43709"/>
            <a:ext cx="8229600" cy="1697503"/>
          </a:xfrm>
        </p:spPr>
        <p:txBody>
          <a:bodyPr/>
          <a:lstStyle/>
          <a:p>
            <a:r>
              <a:rPr lang="en-US" dirty="0" err="1" smtClean="0"/>
              <a:t>Melhorar</a:t>
            </a:r>
            <a:r>
              <a:rPr lang="en-US" dirty="0" smtClean="0"/>
              <a:t> a </a:t>
            </a:r>
            <a:r>
              <a:rPr lang="en-US" dirty="0" err="1" smtClean="0"/>
              <a:t>atenção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adultos</a:t>
            </a:r>
            <a:r>
              <a:rPr lang="en-US" dirty="0" smtClean="0"/>
              <a:t> </a:t>
            </a:r>
            <a:r>
              <a:rPr lang="en-US" dirty="0" err="1" smtClean="0"/>
              <a:t>portadores</a:t>
            </a:r>
            <a:r>
              <a:rPr lang="en-US" dirty="0" smtClean="0"/>
              <a:t> de </a:t>
            </a:r>
            <a:r>
              <a:rPr lang="en-US" dirty="0" err="1" smtClean="0"/>
              <a:t>Hipertensão</a:t>
            </a:r>
            <a:r>
              <a:rPr lang="en-US" dirty="0" smtClean="0"/>
              <a:t> Arterial </a:t>
            </a:r>
            <a:r>
              <a:rPr lang="en-US" dirty="0" err="1" smtClean="0"/>
              <a:t>Sistêmica</a:t>
            </a:r>
            <a:r>
              <a:rPr lang="en-US" dirty="0" smtClean="0"/>
              <a:t> e/</a:t>
            </a:r>
            <a:r>
              <a:rPr lang="en-US" dirty="0" err="1" smtClean="0"/>
              <a:t>ou</a:t>
            </a:r>
            <a:r>
              <a:rPr lang="en-US" dirty="0" smtClean="0"/>
              <a:t> Diabetes Mellitus na ESF 3 no </a:t>
            </a:r>
            <a:r>
              <a:rPr lang="en-US" dirty="0" err="1" smtClean="0"/>
              <a:t>município</a:t>
            </a:r>
            <a:r>
              <a:rPr lang="en-US" dirty="0" smtClean="0"/>
              <a:t> de Salto do </a:t>
            </a:r>
            <a:r>
              <a:rPr lang="en-US" dirty="0" err="1" smtClean="0"/>
              <a:t>Lontra</a:t>
            </a:r>
            <a:r>
              <a:rPr lang="en-US" dirty="0" smtClean="0"/>
              <a:t>, PR.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587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11 – 100%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17672555"/>
              </p:ext>
            </p:extLst>
          </p:nvPr>
        </p:nvGraphicFramePr>
        <p:xfrm>
          <a:off x="1006197" y="2334242"/>
          <a:ext cx="6912221" cy="3349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60557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havia</a:t>
            </a:r>
            <a:r>
              <a:rPr lang="en-US" dirty="0" smtClean="0"/>
              <a:t> </a:t>
            </a:r>
            <a:r>
              <a:rPr lang="en-US" dirty="0" err="1" smtClean="0"/>
              <a:t>ficha</a:t>
            </a:r>
            <a:r>
              <a:rPr lang="en-US" dirty="0" smtClean="0"/>
              <a:t> de </a:t>
            </a:r>
            <a:r>
              <a:rPr lang="en-US" dirty="0" err="1" smtClean="0"/>
              <a:t>acompanhamento</a:t>
            </a:r>
            <a:r>
              <a:rPr lang="en-US" dirty="0" smtClean="0"/>
              <a:t> </a:t>
            </a:r>
            <a:r>
              <a:rPr lang="en-US" dirty="0" err="1" smtClean="0"/>
              <a:t>prévia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devidamente</a:t>
            </a:r>
            <a:r>
              <a:rPr lang="en-US" dirty="0" smtClean="0"/>
              <a:t> </a:t>
            </a:r>
            <a:r>
              <a:rPr lang="en-US" dirty="0" err="1" smtClean="0"/>
              <a:t>registrados</a:t>
            </a:r>
            <a:r>
              <a:rPr lang="en-US" dirty="0" smtClean="0"/>
              <a:t> no </a:t>
            </a:r>
            <a:r>
              <a:rPr lang="en-US" dirty="0" err="1" smtClean="0"/>
              <a:t>prontuário</a:t>
            </a:r>
            <a:r>
              <a:rPr lang="en-US" dirty="0" smtClean="0"/>
              <a:t>, na </a:t>
            </a:r>
            <a:r>
              <a:rPr lang="en-US" dirty="0" err="1" smtClean="0"/>
              <a:t>ficha</a:t>
            </a:r>
            <a:r>
              <a:rPr lang="en-US" dirty="0" smtClean="0"/>
              <a:t> </a:t>
            </a:r>
            <a:r>
              <a:rPr lang="en-US" dirty="0" err="1" smtClean="0"/>
              <a:t>espelho</a:t>
            </a:r>
            <a:r>
              <a:rPr lang="en-US" dirty="0" smtClean="0"/>
              <a:t> </a:t>
            </a:r>
            <a:r>
              <a:rPr lang="en-US" dirty="0" err="1" smtClean="0"/>
              <a:t>anexa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Dificuldade</a:t>
            </a:r>
            <a:r>
              <a:rPr lang="en-US" dirty="0" smtClean="0"/>
              <a:t> de </a:t>
            </a:r>
            <a:r>
              <a:rPr lang="en-US" dirty="0" err="1" smtClean="0"/>
              <a:t>preenchimento</a:t>
            </a:r>
            <a:r>
              <a:rPr lang="en-US" dirty="0" smtClean="0"/>
              <a:t> da </a:t>
            </a:r>
            <a:r>
              <a:rPr lang="en-US" dirty="0" err="1" smtClean="0"/>
              <a:t>ficha</a:t>
            </a:r>
            <a:r>
              <a:rPr lang="en-US" dirty="0" smtClean="0"/>
              <a:t> </a:t>
            </a:r>
            <a:r>
              <a:rPr lang="en-US" dirty="0" err="1" smtClean="0"/>
              <a:t>espelho</a:t>
            </a:r>
            <a:r>
              <a:rPr lang="en-US" dirty="0" smtClean="0"/>
              <a:t> –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controle</a:t>
            </a:r>
            <a:r>
              <a:rPr lang="en-US" dirty="0" smtClean="0"/>
              <a:t> (</a:t>
            </a:r>
            <a:r>
              <a:rPr lang="en-US" dirty="0" err="1" smtClean="0"/>
              <a:t>passar</a:t>
            </a:r>
            <a:r>
              <a:rPr lang="en-US" dirty="0" smtClean="0"/>
              <a:t> a </a:t>
            </a:r>
            <a:r>
              <a:rPr lang="en-US" dirty="0" err="1" smtClean="0"/>
              <a:t>limpo</a:t>
            </a:r>
            <a:r>
              <a:rPr lang="en-US" dirty="0" smtClean="0"/>
              <a:t>) – </a:t>
            </a:r>
            <a:r>
              <a:rPr lang="en-US" dirty="0" err="1" smtClean="0"/>
              <a:t>durante</a:t>
            </a:r>
            <a:r>
              <a:rPr lang="en-US" dirty="0" smtClean="0"/>
              <a:t> a </a:t>
            </a:r>
            <a:r>
              <a:rPr lang="en-US" dirty="0" err="1" smtClean="0"/>
              <a:t>intervenção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Dificulta</a:t>
            </a:r>
            <a:r>
              <a:rPr lang="en-US" dirty="0" smtClean="0"/>
              <a:t> </a:t>
            </a:r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err="1" smtClean="0"/>
              <a:t>ativa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164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12 – 100%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59835440"/>
              </p:ext>
            </p:extLst>
          </p:nvPr>
        </p:nvGraphicFramePr>
        <p:xfrm>
          <a:off x="791811" y="2222198"/>
          <a:ext cx="7276011" cy="3903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7576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havia</a:t>
            </a:r>
            <a:r>
              <a:rPr lang="en-US" dirty="0"/>
              <a:t> </a:t>
            </a:r>
            <a:r>
              <a:rPr lang="en-US" dirty="0" err="1"/>
              <a:t>ficha</a:t>
            </a:r>
            <a:r>
              <a:rPr lang="en-US" dirty="0"/>
              <a:t> de </a:t>
            </a:r>
            <a:r>
              <a:rPr lang="en-US" dirty="0" err="1"/>
              <a:t>acompanhamento</a:t>
            </a:r>
            <a:r>
              <a:rPr lang="en-US" dirty="0"/>
              <a:t> </a:t>
            </a:r>
            <a:r>
              <a:rPr lang="en-US" dirty="0" err="1"/>
              <a:t>prévia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pacientes</a:t>
            </a:r>
            <a:r>
              <a:rPr lang="en-US" dirty="0"/>
              <a:t> </a:t>
            </a:r>
            <a:r>
              <a:rPr lang="en-US" dirty="0" err="1"/>
              <a:t>foram</a:t>
            </a:r>
            <a:r>
              <a:rPr lang="en-US" dirty="0"/>
              <a:t> </a:t>
            </a:r>
            <a:r>
              <a:rPr lang="en-US" dirty="0" err="1"/>
              <a:t>devidamente</a:t>
            </a:r>
            <a:r>
              <a:rPr lang="en-US" dirty="0"/>
              <a:t> </a:t>
            </a:r>
            <a:r>
              <a:rPr lang="en-US" dirty="0" err="1"/>
              <a:t>registrados</a:t>
            </a:r>
            <a:r>
              <a:rPr lang="en-US" dirty="0"/>
              <a:t> no </a:t>
            </a:r>
            <a:r>
              <a:rPr lang="en-US" dirty="0" err="1"/>
              <a:t>prontuário</a:t>
            </a:r>
            <a:r>
              <a:rPr lang="en-US" dirty="0"/>
              <a:t>, na </a:t>
            </a:r>
            <a:r>
              <a:rPr lang="en-US" dirty="0" err="1"/>
              <a:t>ficha</a:t>
            </a:r>
            <a:r>
              <a:rPr lang="en-US" dirty="0"/>
              <a:t> </a:t>
            </a:r>
            <a:r>
              <a:rPr lang="en-US" dirty="0" err="1"/>
              <a:t>espelho</a:t>
            </a:r>
            <a:r>
              <a:rPr lang="en-US" dirty="0"/>
              <a:t> </a:t>
            </a:r>
            <a:r>
              <a:rPr lang="en-US" dirty="0" err="1"/>
              <a:t>anexa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Dificuldade</a:t>
            </a:r>
            <a:r>
              <a:rPr lang="en-US" dirty="0"/>
              <a:t> de </a:t>
            </a:r>
            <a:r>
              <a:rPr lang="en-US" dirty="0" err="1"/>
              <a:t>preenchimento</a:t>
            </a:r>
            <a:r>
              <a:rPr lang="en-US" dirty="0"/>
              <a:t> da </a:t>
            </a:r>
            <a:r>
              <a:rPr lang="en-US" dirty="0" err="1"/>
              <a:t>ficha</a:t>
            </a:r>
            <a:r>
              <a:rPr lang="en-US" dirty="0"/>
              <a:t> </a:t>
            </a:r>
            <a:r>
              <a:rPr lang="en-US" dirty="0" err="1"/>
              <a:t>espelho</a:t>
            </a:r>
            <a:r>
              <a:rPr lang="en-US" dirty="0"/>
              <a:t> –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controle</a:t>
            </a:r>
            <a:r>
              <a:rPr lang="en-US" dirty="0"/>
              <a:t> (</a:t>
            </a:r>
            <a:r>
              <a:rPr lang="en-US" dirty="0" err="1"/>
              <a:t>passar</a:t>
            </a:r>
            <a:r>
              <a:rPr lang="en-US" dirty="0"/>
              <a:t> a </a:t>
            </a:r>
            <a:r>
              <a:rPr lang="en-US" dirty="0" err="1"/>
              <a:t>limpo</a:t>
            </a:r>
            <a:r>
              <a:rPr lang="en-US" dirty="0"/>
              <a:t>) – </a:t>
            </a:r>
            <a:r>
              <a:rPr lang="en-US" dirty="0" err="1"/>
              <a:t>durante</a:t>
            </a:r>
            <a:r>
              <a:rPr lang="en-US" dirty="0"/>
              <a:t> a </a:t>
            </a:r>
            <a:r>
              <a:rPr lang="en-US" dirty="0" err="1"/>
              <a:t>intervenção</a:t>
            </a:r>
            <a:r>
              <a:rPr lang="en-US" dirty="0"/>
              <a:t> – </a:t>
            </a:r>
            <a:r>
              <a:rPr lang="en-US" dirty="0" err="1"/>
              <a:t>Dificulta</a:t>
            </a:r>
            <a:r>
              <a:rPr lang="en-US" dirty="0"/>
              <a:t> </a:t>
            </a:r>
            <a:r>
              <a:rPr lang="en-US" dirty="0" err="1"/>
              <a:t>busca</a:t>
            </a:r>
            <a:r>
              <a:rPr lang="en-US" dirty="0"/>
              <a:t> </a:t>
            </a:r>
            <a:r>
              <a:rPr lang="en-US" dirty="0" err="1"/>
              <a:t>ativa</a:t>
            </a:r>
            <a:r>
              <a:rPr lang="en-US" dirty="0"/>
              <a:t>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826885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13 – 62,8%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38825073"/>
              </p:ext>
            </p:extLst>
          </p:nvPr>
        </p:nvGraphicFramePr>
        <p:xfrm>
          <a:off x="780732" y="2147503"/>
          <a:ext cx="7175038" cy="3703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2178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/>
              <a:t> </a:t>
            </a:r>
            <a:r>
              <a:rPr lang="en-US" dirty="0" smtClean="0"/>
              <a:t>– Meta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existia</a:t>
            </a:r>
            <a:r>
              <a:rPr lang="en-US" dirty="0" smtClean="0"/>
              <a:t> </a:t>
            </a:r>
            <a:r>
              <a:rPr lang="en-US" dirty="0" err="1" smtClean="0"/>
              <a:t>avaliação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r>
              <a:rPr lang="en-US" dirty="0" smtClean="0"/>
              <a:t> cardiovascular </a:t>
            </a:r>
            <a:r>
              <a:rPr lang="en-US" dirty="0" err="1" smtClean="0"/>
              <a:t>prévia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Evolução</a:t>
            </a:r>
            <a:r>
              <a:rPr lang="en-US" dirty="0" smtClean="0"/>
              <a:t> </a:t>
            </a:r>
            <a:r>
              <a:rPr lang="en-US" dirty="0" err="1" smtClean="0"/>
              <a:t>positiva</a:t>
            </a:r>
            <a:r>
              <a:rPr lang="en-US" dirty="0" smtClean="0"/>
              <a:t> – </a:t>
            </a:r>
            <a:r>
              <a:rPr lang="en-US" dirty="0" err="1" smtClean="0"/>
              <a:t>retorno</a:t>
            </a:r>
            <a:r>
              <a:rPr lang="en-US" dirty="0" smtClean="0"/>
              <a:t> do </a:t>
            </a:r>
            <a:r>
              <a:rPr lang="en-US" dirty="0" err="1" smtClean="0"/>
              <a:t>paciente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Mês</a:t>
            </a:r>
            <a:r>
              <a:rPr lang="en-US" dirty="0" smtClean="0"/>
              <a:t> 1 - 0</a:t>
            </a:r>
          </a:p>
          <a:p>
            <a:r>
              <a:rPr lang="en-US" dirty="0" err="1" smtClean="0"/>
              <a:t>Mês</a:t>
            </a:r>
            <a:r>
              <a:rPr lang="en-US" dirty="0" smtClean="0"/>
              <a:t> 2 - 9</a:t>
            </a:r>
          </a:p>
          <a:p>
            <a:r>
              <a:rPr lang="en-US" dirty="0" err="1" smtClean="0"/>
              <a:t>Mês</a:t>
            </a:r>
            <a:r>
              <a:rPr lang="en-US" dirty="0" smtClean="0"/>
              <a:t> 3 - 18</a:t>
            </a:r>
          </a:p>
          <a:p>
            <a:r>
              <a:rPr lang="en-US" dirty="0" err="1" smtClean="0"/>
              <a:t>Mês</a:t>
            </a:r>
            <a:r>
              <a:rPr lang="en-US" dirty="0" smtClean="0"/>
              <a:t> 4 - 54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763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14 – 65,6%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73241320"/>
              </p:ext>
            </p:extLst>
          </p:nvPr>
        </p:nvGraphicFramePr>
        <p:xfrm>
          <a:off x="784372" y="2334241"/>
          <a:ext cx="7902427" cy="3791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05485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existia</a:t>
            </a:r>
            <a:r>
              <a:rPr lang="en-US" dirty="0"/>
              <a:t> </a:t>
            </a:r>
            <a:r>
              <a:rPr lang="en-US" dirty="0" err="1"/>
              <a:t>avaliação</a:t>
            </a:r>
            <a:r>
              <a:rPr lang="en-US" dirty="0"/>
              <a:t> de </a:t>
            </a:r>
            <a:r>
              <a:rPr lang="en-US" dirty="0" err="1"/>
              <a:t>risco</a:t>
            </a:r>
            <a:r>
              <a:rPr lang="en-US" dirty="0"/>
              <a:t> cardiovascular </a:t>
            </a:r>
            <a:r>
              <a:rPr lang="en-US" dirty="0" err="1"/>
              <a:t>prévia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Evolução</a:t>
            </a:r>
            <a:r>
              <a:rPr lang="en-US" dirty="0"/>
              <a:t> </a:t>
            </a:r>
            <a:r>
              <a:rPr lang="en-US" dirty="0" err="1"/>
              <a:t>positiva</a:t>
            </a:r>
            <a:r>
              <a:rPr lang="en-US" dirty="0"/>
              <a:t> – </a:t>
            </a:r>
            <a:r>
              <a:rPr lang="en-US" dirty="0" err="1"/>
              <a:t>retorno</a:t>
            </a:r>
            <a:r>
              <a:rPr lang="en-US" dirty="0"/>
              <a:t> do </a:t>
            </a:r>
            <a:r>
              <a:rPr lang="en-US" dirty="0" err="1"/>
              <a:t>paciente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Mês</a:t>
            </a:r>
            <a:r>
              <a:rPr lang="en-US" dirty="0"/>
              <a:t> 1 - 0</a:t>
            </a:r>
          </a:p>
          <a:p>
            <a:r>
              <a:rPr lang="en-US" dirty="0" err="1"/>
              <a:t>Mês</a:t>
            </a:r>
            <a:r>
              <a:rPr lang="en-US" dirty="0"/>
              <a:t> 2 - </a:t>
            </a:r>
            <a:r>
              <a:rPr lang="en-US" dirty="0" smtClean="0"/>
              <a:t>1</a:t>
            </a:r>
            <a:endParaRPr lang="en-US" dirty="0"/>
          </a:p>
          <a:p>
            <a:r>
              <a:rPr lang="en-US" dirty="0" err="1"/>
              <a:t>Mês</a:t>
            </a:r>
            <a:r>
              <a:rPr lang="en-US" dirty="0"/>
              <a:t> 3 - 9</a:t>
            </a:r>
          </a:p>
          <a:p>
            <a:r>
              <a:rPr lang="en-US" dirty="0" err="1"/>
              <a:t>Mês</a:t>
            </a:r>
            <a:r>
              <a:rPr lang="en-US" dirty="0"/>
              <a:t> 4 </a:t>
            </a:r>
            <a:r>
              <a:rPr lang="en-US" dirty="0" smtClean="0"/>
              <a:t>– 21</a:t>
            </a:r>
          </a:p>
          <a:p>
            <a:endParaRPr lang="en-US" dirty="0"/>
          </a:p>
          <a:p>
            <a:r>
              <a:rPr lang="en-US" dirty="0" smtClean="0"/>
              <a:t>* Um </a:t>
            </a:r>
            <a:r>
              <a:rPr lang="en-US" dirty="0" err="1" smtClean="0"/>
              <a:t>paciente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realizou</a:t>
            </a:r>
            <a:r>
              <a:rPr lang="en-US" dirty="0" smtClean="0"/>
              <a:t> HDL.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822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15 – 9,3%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78398049"/>
              </p:ext>
            </p:extLst>
          </p:nvPr>
        </p:nvGraphicFramePr>
        <p:xfrm>
          <a:off x="915100" y="2222197"/>
          <a:ext cx="7227425" cy="3678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37247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Indicador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baixo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orientados</a:t>
            </a:r>
            <a:r>
              <a:rPr lang="en-US" dirty="0" smtClean="0"/>
              <a:t> a </a:t>
            </a:r>
            <a:r>
              <a:rPr lang="en-US" dirty="0" err="1" smtClean="0"/>
              <a:t>procurar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8 no </a:t>
            </a:r>
            <a:r>
              <a:rPr lang="en-US" dirty="0" err="1" smtClean="0"/>
              <a:t>mês</a:t>
            </a:r>
            <a:r>
              <a:rPr lang="en-US" dirty="0" smtClean="0"/>
              <a:t> 4 – No </a:t>
            </a:r>
            <a:r>
              <a:rPr lang="en-US" dirty="0" err="1" smtClean="0"/>
              <a:t>retorno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Dificuldade</a:t>
            </a:r>
            <a:r>
              <a:rPr lang="en-US" dirty="0" smtClean="0"/>
              <a:t> de </a:t>
            </a:r>
            <a:r>
              <a:rPr lang="en-US" dirty="0" err="1" smtClean="0"/>
              <a:t>acesso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odontologia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retornaram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58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</a:t>
            </a:r>
            <a:r>
              <a:rPr lang="en-US" dirty="0" err="1" smtClean="0"/>
              <a:t>ções</a:t>
            </a:r>
            <a:r>
              <a:rPr lang="en-US" dirty="0" smtClean="0"/>
              <a:t> </a:t>
            </a:r>
            <a:r>
              <a:rPr lang="en-US" dirty="0" err="1" smtClean="0"/>
              <a:t>divididas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4 </a:t>
            </a:r>
            <a:r>
              <a:rPr lang="en-US" dirty="0" err="1" smtClean="0"/>
              <a:t>eixos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2"/>
            <a:r>
              <a:rPr lang="en-US" sz="2400" dirty="0" err="1" smtClean="0"/>
              <a:t>Monitoramento</a:t>
            </a:r>
            <a:r>
              <a:rPr lang="en-US" sz="2400" dirty="0" smtClean="0"/>
              <a:t> e </a:t>
            </a:r>
            <a:r>
              <a:rPr lang="en-US" sz="2400" dirty="0" err="1" smtClean="0"/>
              <a:t>avaliação</a:t>
            </a:r>
            <a:r>
              <a:rPr lang="en-US" sz="2400" dirty="0" smtClean="0"/>
              <a:t>;</a:t>
            </a:r>
          </a:p>
          <a:p>
            <a:pPr lvl="2"/>
            <a:r>
              <a:rPr lang="en-US" sz="2400" dirty="0" err="1" smtClean="0"/>
              <a:t>Organização</a:t>
            </a:r>
            <a:r>
              <a:rPr lang="en-US" sz="2400" dirty="0" smtClean="0"/>
              <a:t> e </a:t>
            </a:r>
            <a:r>
              <a:rPr lang="en-US" sz="2400" dirty="0" err="1" smtClean="0"/>
              <a:t>gestão</a:t>
            </a:r>
            <a:r>
              <a:rPr lang="en-US" sz="2400" dirty="0" smtClean="0"/>
              <a:t> do </a:t>
            </a:r>
            <a:r>
              <a:rPr lang="en-US" sz="2400" dirty="0" err="1" smtClean="0"/>
              <a:t>serviço</a:t>
            </a:r>
            <a:r>
              <a:rPr lang="en-US" sz="2400" dirty="0" smtClean="0"/>
              <a:t>;</a:t>
            </a:r>
          </a:p>
          <a:p>
            <a:pPr lvl="2"/>
            <a:r>
              <a:rPr lang="en-US" sz="2400" dirty="0" err="1" smtClean="0"/>
              <a:t>Engajamento</a:t>
            </a:r>
            <a:r>
              <a:rPr lang="en-US" sz="2400" dirty="0" smtClean="0"/>
              <a:t> </a:t>
            </a:r>
            <a:r>
              <a:rPr lang="en-US" sz="2400" dirty="0" err="1" smtClean="0"/>
              <a:t>público</a:t>
            </a:r>
            <a:r>
              <a:rPr lang="en-US" sz="2400" dirty="0" smtClean="0"/>
              <a:t>;</a:t>
            </a:r>
          </a:p>
          <a:p>
            <a:pPr lvl="2"/>
            <a:r>
              <a:rPr lang="en-US" sz="2400" dirty="0" err="1" smtClean="0"/>
              <a:t>Qualificação</a:t>
            </a:r>
            <a:r>
              <a:rPr lang="en-US" sz="2400" dirty="0" smtClean="0"/>
              <a:t> da </a:t>
            </a:r>
            <a:r>
              <a:rPr lang="en-US" sz="2400" dirty="0" err="1" smtClean="0"/>
              <a:t>prática</a:t>
            </a:r>
            <a:r>
              <a:rPr lang="en-US" sz="2400" dirty="0" smtClean="0"/>
              <a:t> </a:t>
            </a:r>
            <a:r>
              <a:rPr lang="en-US" sz="2400" dirty="0" err="1" smtClean="0"/>
              <a:t>clínica</a:t>
            </a:r>
            <a:r>
              <a:rPr lang="en-US" sz="2400" dirty="0" smtClean="0"/>
              <a:t>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566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16 - 9,3%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36904430"/>
              </p:ext>
            </p:extLst>
          </p:nvPr>
        </p:nvGraphicFramePr>
        <p:xfrm>
          <a:off x="672319" y="2296893"/>
          <a:ext cx="7582260" cy="3829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1154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Resutados</a:t>
            </a:r>
            <a:r>
              <a:rPr lang="en-US" dirty="0" smtClean="0"/>
              <a:t> – Meta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Indicador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baixo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pacientes</a:t>
            </a:r>
            <a:r>
              <a:rPr lang="en-US" dirty="0"/>
              <a:t> </a:t>
            </a:r>
            <a:r>
              <a:rPr lang="en-US" dirty="0" err="1"/>
              <a:t>foram</a:t>
            </a:r>
            <a:r>
              <a:rPr lang="en-US" dirty="0"/>
              <a:t> </a:t>
            </a:r>
            <a:r>
              <a:rPr lang="en-US" dirty="0" err="1"/>
              <a:t>orientados</a:t>
            </a:r>
            <a:r>
              <a:rPr lang="en-US" dirty="0"/>
              <a:t> a </a:t>
            </a:r>
            <a:r>
              <a:rPr lang="en-US" dirty="0" err="1"/>
              <a:t>procurar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smtClean="0"/>
              <a:t>3 </a:t>
            </a:r>
            <a:r>
              <a:rPr lang="en-US" dirty="0"/>
              <a:t>no </a:t>
            </a:r>
            <a:r>
              <a:rPr lang="en-US" dirty="0" err="1"/>
              <a:t>mês</a:t>
            </a:r>
            <a:r>
              <a:rPr lang="en-US" dirty="0"/>
              <a:t> 4 – No </a:t>
            </a:r>
            <a:r>
              <a:rPr lang="en-US" dirty="0" err="1"/>
              <a:t>retorno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Dificuldade</a:t>
            </a:r>
            <a:r>
              <a:rPr lang="en-US" dirty="0"/>
              <a:t> de </a:t>
            </a:r>
            <a:r>
              <a:rPr lang="en-US" dirty="0" err="1"/>
              <a:t>acesso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odontologia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pacientes</a:t>
            </a:r>
            <a:r>
              <a:rPr lang="en-US" dirty="0"/>
              <a:t> </a:t>
            </a:r>
            <a:r>
              <a:rPr lang="en-US" dirty="0" err="1"/>
              <a:t>retornaram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447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17 – 100%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43071971"/>
              </p:ext>
            </p:extLst>
          </p:nvPr>
        </p:nvGraphicFramePr>
        <p:xfrm>
          <a:off x="803047" y="2240872"/>
          <a:ext cx="7451532" cy="3660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81045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orientados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Ação realizada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consultas</a:t>
            </a:r>
            <a:r>
              <a:rPr lang="en-US" dirty="0" smtClean="0"/>
              <a:t> </a:t>
            </a:r>
            <a:r>
              <a:rPr lang="en-US" dirty="0" err="1" smtClean="0"/>
              <a:t>clínicas</a:t>
            </a:r>
            <a:r>
              <a:rPr lang="en-US" dirty="0" smtClean="0"/>
              <a:t> e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reuniões</a:t>
            </a:r>
            <a:r>
              <a:rPr lang="en-US" dirty="0" smtClean="0"/>
              <a:t> do HIPERDIA.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5329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18 – 100%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54391510"/>
              </p:ext>
            </p:extLst>
          </p:nvPr>
        </p:nvGraphicFramePr>
        <p:xfrm>
          <a:off x="653642" y="2203524"/>
          <a:ext cx="7619611" cy="3922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122525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pacientes</a:t>
            </a:r>
            <a:r>
              <a:rPr lang="en-US" dirty="0"/>
              <a:t> </a:t>
            </a:r>
            <a:r>
              <a:rPr lang="en-US" dirty="0" err="1"/>
              <a:t>foram</a:t>
            </a:r>
            <a:r>
              <a:rPr lang="en-US" dirty="0"/>
              <a:t> </a:t>
            </a:r>
            <a:r>
              <a:rPr lang="en-US" dirty="0" err="1"/>
              <a:t>orientados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Ação realizada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consultas</a:t>
            </a:r>
            <a:r>
              <a:rPr lang="en-US" dirty="0"/>
              <a:t> </a:t>
            </a:r>
            <a:r>
              <a:rPr lang="en-US" dirty="0" err="1"/>
              <a:t>clínicas</a:t>
            </a:r>
            <a:r>
              <a:rPr lang="en-US" dirty="0"/>
              <a:t> e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reuniões</a:t>
            </a:r>
            <a:r>
              <a:rPr lang="en-US" dirty="0"/>
              <a:t> do HIPERDIA.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93964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19 – 100%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65755739"/>
              </p:ext>
            </p:extLst>
          </p:nvPr>
        </p:nvGraphicFramePr>
        <p:xfrm>
          <a:off x="653643" y="2180704"/>
          <a:ext cx="7806366" cy="3794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72000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pacientes</a:t>
            </a:r>
            <a:r>
              <a:rPr lang="en-US" dirty="0"/>
              <a:t> </a:t>
            </a:r>
            <a:r>
              <a:rPr lang="en-US" dirty="0" err="1"/>
              <a:t>foram</a:t>
            </a:r>
            <a:r>
              <a:rPr lang="en-US" dirty="0"/>
              <a:t> </a:t>
            </a:r>
            <a:r>
              <a:rPr lang="en-US" dirty="0" err="1"/>
              <a:t>orientados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Ação realizada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consultas</a:t>
            </a:r>
            <a:r>
              <a:rPr lang="en-US" dirty="0"/>
              <a:t> </a:t>
            </a:r>
            <a:r>
              <a:rPr lang="en-US" dirty="0" err="1"/>
              <a:t>clínicas</a:t>
            </a:r>
            <a:r>
              <a:rPr lang="en-US" dirty="0"/>
              <a:t> e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reuniões</a:t>
            </a:r>
            <a:r>
              <a:rPr lang="en-US" dirty="0"/>
              <a:t> do HIPERDIA.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3850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20 – 100%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5855554"/>
              </p:ext>
            </p:extLst>
          </p:nvPr>
        </p:nvGraphicFramePr>
        <p:xfrm>
          <a:off x="457200" y="2371590"/>
          <a:ext cx="8229600" cy="3754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354569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pacientes</a:t>
            </a:r>
            <a:r>
              <a:rPr lang="en-US" dirty="0"/>
              <a:t> </a:t>
            </a:r>
            <a:r>
              <a:rPr lang="en-US" dirty="0" err="1"/>
              <a:t>foram</a:t>
            </a:r>
            <a:r>
              <a:rPr lang="en-US" dirty="0"/>
              <a:t> </a:t>
            </a:r>
            <a:r>
              <a:rPr lang="en-US" dirty="0" err="1"/>
              <a:t>orientados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Ação realizada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consultas</a:t>
            </a:r>
            <a:r>
              <a:rPr lang="en-US" dirty="0"/>
              <a:t> </a:t>
            </a:r>
            <a:r>
              <a:rPr lang="en-US" dirty="0" err="1"/>
              <a:t>clínicas</a:t>
            </a:r>
            <a:r>
              <a:rPr lang="en-US" dirty="0"/>
              <a:t> e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reuniões</a:t>
            </a:r>
            <a:r>
              <a:rPr lang="en-US" dirty="0"/>
              <a:t> do HIPERDIA.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rgbClr val="7F7F7F"/>
                </a:solidFill>
              </a:rPr>
              <a:t>Monitoramento</a:t>
            </a:r>
            <a:r>
              <a:rPr lang="en-US" sz="3200" b="1" dirty="0" smtClean="0">
                <a:solidFill>
                  <a:srgbClr val="7F7F7F"/>
                </a:solidFill>
              </a:rPr>
              <a:t> e </a:t>
            </a:r>
            <a:r>
              <a:rPr lang="en-US" sz="3200" b="1" dirty="0" err="1" smtClean="0">
                <a:solidFill>
                  <a:srgbClr val="7F7F7F"/>
                </a:solidFill>
              </a:rPr>
              <a:t>avaliação</a:t>
            </a:r>
            <a:r>
              <a:rPr lang="en-US" sz="3200" b="1" dirty="0" smtClean="0">
                <a:solidFill>
                  <a:srgbClr val="7F7F7F"/>
                </a:solidFill>
              </a:rPr>
              <a:t>:</a:t>
            </a:r>
          </a:p>
          <a:p>
            <a:pPr lvl="1"/>
            <a:r>
              <a:rPr lang="en-US" sz="2400" dirty="0" err="1" smtClean="0">
                <a:solidFill>
                  <a:srgbClr val="7F7F7F"/>
                </a:solidFill>
              </a:rPr>
              <a:t>Implantar</a:t>
            </a:r>
            <a:r>
              <a:rPr lang="en-US" sz="2400" dirty="0" smtClean="0">
                <a:solidFill>
                  <a:srgbClr val="7F7F7F"/>
                </a:solidFill>
              </a:rPr>
              <a:t> um </a:t>
            </a:r>
            <a:r>
              <a:rPr lang="en-US" sz="2400" dirty="0" err="1" smtClean="0">
                <a:solidFill>
                  <a:srgbClr val="7F7F7F"/>
                </a:solidFill>
              </a:rPr>
              <a:t>protocolo</a:t>
            </a:r>
            <a:r>
              <a:rPr lang="en-US" sz="2400" dirty="0">
                <a:solidFill>
                  <a:srgbClr val="7F7F7F"/>
                </a:solidFill>
              </a:rPr>
              <a:t> </a:t>
            </a:r>
            <a:r>
              <a:rPr lang="en-US" sz="2400" dirty="0" smtClean="0">
                <a:solidFill>
                  <a:srgbClr val="7F7F7F"/>
                </a:solidFill>
              </a:rPr>
              <a:t>de </a:t>
            </a:r>
            <a:r>
              <a:rPr lang="en-US" sz="2400" dirty="0" err="1" smtClean="0">
                <a:solidFill>
                  <a:srgbClr val="7F7F7F"/>
                </a:solidFill>
              </a:rPr>
              <a:t>atendimento</a:t>
            </a:r>
            <a:r>
              <a:rPr lang="en-US" sz="2400" dirty="0" smtClean="0">
                <a:solidFill>
                  <a:srgbClr val="7F7F7F"/>
                </a:solidFill>
              </a:rPr>
              <a:t> e de </a:t>
            </a:r>
            <a:r>
              <a:rPr lang="en-US" sz="2400" dirty="0" err="1" smtClean="0">
                <a:solidFill>
                  <a:srgbClr val="7F7F7F"/>
                </a:solidFill>
              </a:rPr>
              <a:t>registro</a:t>
            </a:r>
            <a:endParaRPr lang="en-US" sz="2400" dirty="0" smtClean="0">
              <a:solidFill>
                <a:srgbClr val="7F7F7F"/>
              </a:solidFill>
            </a:endParaRPr>
          </a:p>
          <a:p>
            <a:pPr lvl="1"/>
            <a:endParaRPr lang="en-US" sz="2400" dirty="0" smtClean="0">
              <a:solidFill>
                <a:srgbClr val="7F7F7F"/>
              </a:solidFill>
            </a:endParaRPr>
          </a:p>
          <a:p>
            <a:pPr lvl="1"/>
            <a:r>
              <a:rPr lang="en-US" sz="2400" dirty="0" err="1" smtClean="0">
                <a:solidFill>
                  <a:srgbClr val="7F7F7F"/>
                </a:solidFill>
              </a:rPr>
              <a:t>Monitorar</a:t>
            </a:r>
            <a:r>
              <a:rPr lang="en-US" sz="2400" dirty="0" smtClean="0">
                <a:solidFill>
                  <a:srgbClr val="7F7F7F"/>
                </a:solidFill>
              </a:rPr>
              <a:t>:</a:t>
            </a:r>
          </a:p>
          <a:p>
            <a:pPr lvl="2"/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</a:rPr>
              <a:t>número</a:t>
            </a:r>
            <a:r>
              <a:rPr lang="en-US" sz="2400" dirty="0" smtClean="0">
                <a:solidFill>
                  <a:srgbClr val="7F7F7F"/>
                </a:solidFill>
              </a:rPr>
              <a:t> de </a:t>
            </a:r>
            <a:r>
              <a:rPr lang="en-US" sz="2400" dirty="0" err="1" smtClean="0">
                <a:solidFill>
                  <a:srgbClr val="7F7F7F"/>
                </a:solidFill>
              </a:rPr>
              <a:t>hipertensos</a:t>
            </a:r>
            <a:r>
              <a:rPr lang="en-US" sz="2400" dirty="0" smtClean="0">
                <a:solidFill>
                  <a:srgbClr val="7F7F7F"/>
                </a:solidFill>
              </a:rPr>
              <a:t> e/</a:t>
            </a:r>
            <a:r>
              <a:rPr lang="en-US" sz="2400" dirty="0" err="1" smtClean="0">
                <a:solidFill>
                  <a:srgbClr val="7F7F7F"/>
                </a:solidFill>
              </a:rPr>
              <a:t>ou</a:t>
            </a:r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</a:rPr>
              <a:t>diabéticos</a:t>
            </a:r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</a:rPr>
              <a:t>cadastrados</a:t>
            </a:r>
            <a:r>
              <a:rPr lang="en-US" sz="2400" dirty="0" smtClean="0">
                <a:solidFill>
                  <a:srgbClr val="7F7F7F"/>
                </a:solidFill>
              </a:rPr>
              <a:t>;</a:t>
            </a:r>
          </a:p>
          <a:p>
            <a:pPr lvl="2"/>
            <a:r>
              <a:rPr lang="en-US" sz="2400" dirty="0" err="1" smtClean="0">
                <a:solidFill>
                  <a:srgbClr val="7F7F7F"/>
                </a:solidFill>
              </a:rPr>
              <a:t>cumprimento</a:t>
            </a:r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</a:rPr>
              <a:t>periodicidade</a:t>
            </a:r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</a:rPr>
              <a:t>consultas</a:t>
            </a:r>
            <a:r>
              <a:rPr lang="en-US" sz="2400" dirty="0" smtClean="0">
                <a:solidFill>
                  <a:srgbClr val="7F7F7F"/>
                </a:solidFill>
              </a:rPr>
              <a:t> e dos </a:t>
            </a:r>
            <a:r>
              <a:rPr lang="en-US" sz="2400" dirty="0" err="1" smtClean="0">
                <a:solidFill>
                  <a:srgbClr val="7F7F7F"/>
                </a:solidFill>
              </a:rPr>
              <a:t>exames</a:t>
            </a:r>
            <a:r>
              <a:rPr lang="en-US" sz="2400" dirty="0" smtClean="0">
                <a:solidFill>
                  <a:srgbClr val="7F7F7F"/>
                </a:solidFill>
              </a:rPr>
              <a:t>;</a:t>
            </a:r>
          </a:p>
          <a:p>
            <a:pPr marL="914400" lvl="2" indent="0">
              <a:buNone/>
            </a:pPr>
            <a:endParaRPr lang="en-US" sz="2400" dirty="0" smtClean="0">
              <a:solidFill>
                <a:srgbClr val="7F7F7F"/>
              </a:solidFill>
            </a:endParaRPr>
          </a:p>
          <a:p>
            <a:pPr lvl="2"/>
            <a:endParaRPr lang="en-US" sz="2400" dirty="0" smtClean="0">
              <a:solidFill>
                <a:srgbClr val="7F7F7F"/>
              </a:solidFill>
            </a:endParaRPr>
          </a:p>
          <a:p>
            <a:pPr lvl="1"/>
            <a:endParaRPr lang="en-US" sz="2400" dirty="0" smtClean="0">
              <a:solidFill>
                <a:srgbClr val="7F7F7F"/>
              </a:solidFill>
            </a:endParaRPr>
          </a:p>
          <a:p>
            <a:pPr lvl="1"/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41589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21 – 100%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239501546"/>
              </p:ext>
            </p:extLst>
          </p:nvPr>
        </p:nvGraphicFramePr>
        <p:xfrm>
          <a:off x="457200" y="2292748"/>
          <a:ext cx="7853405" cy="3833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991862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pacientes</a:t>
            </a:r>
            <a:r>
              <a:rPr lang="en-US" dirty="0"/>
              <a:t> </a:t>
            </a:r>
            <a:r>
              <a:rPr lang="en-US" dirty="0" err="1"/>
              <a:t>foram</a:t>
            </a:r>
            <a:r>
              <a:rPr lang="en-US" dirty="0"/>
              <a:t> </a:t>
            </a:r>
            <a:r>
              <a:rPr lang="en-US" dirty="0" err="1"/>
              <a:t>orientados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Ação realizada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consultas</a:t>
            </a:r>
            <a:r>
              <a:rPr lang="en-US" dirty="0"/>
              <a:t> </a:t>
            </a:r>
            <a:r>
              <a:rPr lang="en-US" dirty="0" err="1"/>
              <a:t>clínicas</a:t>
            </a:r>
            <a:r>
              <a:rPr lang="en-US" dirty="0"/>
              <a:t> e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reuniões</a:t>
            </a:r>
            <a:r>
              <a:rPr lang="en-US" dirty="0"/>
              <a:t> do HIPERDIA.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734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 22 – 100%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30583961"/>
              </p:ext>
            </p:extLst>
          </p:nvPr>
        </p:nvGraphicFramePr>
        <p:xfrm>
          <a:off x="457200" y="2222198"/>
          <a:ext cx="7928107" cy="3903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946890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– Meta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pacientes</a:t>
            </a:r>
            <a:r>
              <a:rPr lang="en-US" dirty="0"/>
              <a:t> </a:t>
            </a:r>
            <a:r>
              <a:rPr lang="en-US" dirty="0" err="1"/>
              <a:t>foram</a:t>
            </a:r>
            <a:r>
              <a:rPr lang="en-US" dirty="0"/>
              <a:t> </a:t>
            </a:r>
            <a:r>
              <a:rPr lang="en-US" dirty="0" err="1"/>
              <a:t>orientados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Ação realizada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consultas</a:t>
            </a:r>
            <a:r>
              <a:rPr lang="en-US" dirty="0"/>
              <a:t> </a:t>
            </a:r>
            <a:r>
              <a:rPr lang="en-US" dirty="0" err="1"/>
              <a:t>clínicas</a:t>
            </a:r>
            <a:r>
              <a:rPr lang="en-US" dirty="0"/>
              <a:t> e </a:t>
            </a:r>
            <a:r>
              <a:rPr lang="en-US" dirty="0" err="1"/>
              <a:t>nas</a:t>
            </a:r>
            <a:r>
              <a:rPr lang="en-US" dirty="0"/>
              <a:t> </a:t>
            </a:r>
            <a:r>
              <a:rPr lang="en-US" dirty="0" err="1"/>
              <a:t>reuniões</a:t>
            </a:r>
            <a:r>
              <a:rPr lang="en-US" dirty="0"/>
              <a:t> do HIPERDIA.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8363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Possibilidade</a:t>
            </a:r>
            <a:r>
              <a:rPr lang="en-US" dirty="0" smtClean="0"/>
              <a:t> de </a:t>
            </a:r>
            <a:r>
              <a:rPr lang="en-US" dirty="0" err="1" smtClean="0"/>
              <a:t>implantar</a:t>
            </a:r>
            <a:r>
              <a:rPr lang="en-US" dirty="0" smtClean="0"/>
              <a:t> um </a:t>
            </a:r>
            <a:r>
              <a:rPr lang="en-US" dirty="0" err="1" smtClean="0"/>
              <a:t>protocolo</a:t>
            </a:r>
            <a:r>
              <a:rPr lang="en-US" dirty="0" smtClean="0"/>
              <a:t> de </a:t>
            </a:r>
            <a:r>
              <a:rPr lang="en-US" dirty="0" err="1" smtClean="0"/>
              <a:t>atendimento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Melhora</a:t>
            </a:r>
            <a:r>
              <a:rPr lang="en-US" dirty="0" smtClean="0"/>
              <a:t> na </a:t>
            </a:r>
            <a:r>
              <a:rPr lang="en-US" dirty="0" err="1" smtClean="0"/>
              <a:t>qualidade</a:t>
            </a:r>
            <a:r>
              <a:rPr lang="en-US" dirty="0" smtClean="0"/>
              <a:t> do </a:t>
            </a:r>
            <a:r>
              <a:rPr lang="en-US" dirty="0" err="1" smtClean="0"/>
              <a:t>atendimento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hipertenso</a:t>
            </a:r>
            <a:r>
              <a:rPr lang="en-US" dirty="0" smtClean="0"/>
              <a:t> e/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diabético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Melhora</a:t>
            </a:r>
            <a:r>
              <a:rPr lang="en-US" dirty="0" smtClean="0"/>
              <a:t> do </a:t>
            </a:r>
            <a:r>
              <a:rPr lang="en-US" dirty="0" err="1" smtClean="0"/>
              <a:t>registro</a:t>
            </a:r>
            <a:r>
              <a:rPr lang="en-US" dirty="0" smtClean="0"/>
              <a:t> de </a:t>
            </a:r>
            <a:r>
              <a:rPr lang="en-US" dirty="0" err="1" smtClean="0"/>
              <a:t>informações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Atualização</a:t>
            </a:r>
            <a:r>
              <a:rPr lang="en-US" dirty="0" smtClean="0"/>
              <a:t> da </a:t>
            </a:r>
            <a:r>
              <a:rPr lang="en-US" dirty="0" err="1" smtClean="0"/>
              <a:t>equipe</a:t>
            </a:r>
            <a:r>
              <a:rPr lang="en-US" dirty="0" smtClean="0"/>
              <a:t> da unidade de </a:t>
            </a:r>
            <a:r>
              <a:rPr lang="en-US" dirty="0" err="1" smtClean="0"/>
              <a:t>saúde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da </a:t>
            </a:r>
            <a:r>
              <a:rPr lang="en-US" dirty="0" err="1" smtClean="0"/>
              <a:t>capacitação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91095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Integração</a:t>
            </a:r>
            <a:r>
              <a:rPr lang="en-US" dirty="0" smtClean="0"/>
              <a:t> da </a:t>
            </a:r>
            <a:r>
              <a:rPr lang="en-US" dirty="0" err="1" smtClean="0"/>
              <a:t>equipe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1) ACS;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2) </a:t>
            </a:r>
            <a:r>
              <a:rPr lang="en-US" dirty="0" err="1" smtClean="0"/>
              <a:t>Reuniões</a:t>
            </a:r>
            <a:r>
              <a:rPr lang="en-US" dirty="0" smtClean="0"/>
              <a:t> HIPERDIA;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3) </a:t>
            </a:r>
            <a:r>
              <a:rPr lang="en-US" dirty="0" err="1" smtClean="0"/>
              <a:t>Médica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4) </a:t>
            </a:r>
            <a:r>
              <a:rPr lang="en-US" dirty="0" err="1" smtClean="0"/>
              <a:t>Enfermeira</a:t>
            </a:r>
            <a:r>
              <a:rPr lang="en-US" dirty="0" smtClean="0"/>
              <a:t> do ESF 3 e do ESF4;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5) </a:t>
            </a:r>
            <a:r>
              <a:rPr lang="en-US" dirty="0" err="1" smtClean="0"/>
              <a:t>Coordenadora</a:t>
            </a:r>
            <a:r>
              <a:rPr lang="en-US" dirty="0" smtClean="0"/>
              <a:t> de ESF;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6) </a:t>
            </a:r>
            <a:r>
              <a:rPr lang="en-US" dirty="0" err="1" smtClean="0"/>
              <a:t>Secretária</a:t>
            </a:r>
            <a:r>
              <a:rPr lang="en-US" dirty="0" smtClean="0"/>
              <a:t> da </a:t>
            </a:r>
            <a:r>
              <a:rPr lang="en-US" dirty="0" err="1" smtClean="0"/>
              <a:t>coordenadora</a:t>
            </a:r>
            <a:r>
              <a:rPr lang="en-US" dirty="0" smtClean="0"/>
              <a:t> de ESF;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7) </a:t>
            </a:r>
            <a:r>
              <a:rPr lang="en-US" dirty="0" err="1" smtClean="0"/>
              <a:t>Recepcionistas</a:t>
            </a:r>
            <a:r>
              <a:rPr lang="en-US" dirty="0" smtClean="0"/>
              <a:t>,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4995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Atendimento</a:t>
            </a:r>
            <a:r>
              <a:rPr lang="en-US" dirty="0" smtClean="0"/>
              <a:t> integral </a:t>
            </a:r>
            <a:r>
              <a:rPr lang="en-US" dirty="0" err="1" smtClean="0"/>
              <a:t>disponível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comunidade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Orientações</a:t>
            </a:r>
            <a:r>
              <a:rPr lang="en-US" dirty="0" smtClean="0"/>
              <a:t> </a:t>
            </a:r>
            <a:r>
              <a:rPr lang="en-US" dirty="0" err="1" smtClean="0"/>
              <a:t>básicas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história</a:t>
            </a:r>
            <a:r>
              <a:rPr lang="en-US" dirty="0" smtClean="0"/>
              <a:t> natural da </a:t>
            </a:r>
            <a:r>
              <a:rPr lang="en-US" dirty="0" err="1" smtClean="0"/>
              <a:t>doença</a:t>
            </a:r>
            <a:r>
              <a:rPr lang="en-US" dirty="0" smtClean="0"/>
              <a:t> e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fatores</a:t>
            </a:r>
            <a:r>
              <a:rPr lang="en-US" dirty="0" smtClean="0"/>
              <a:t> de </a:t>
            </a:r>
            <a:r>
              <a:rPr lang="en-US" dirty="0" err="1" smtClean="0"/>
              <a:t>risco</a:t>
            </a:r>
            <a:r>
              <a:rPr lang="en-US" dirty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comunidade</a:t>
            </a:r>
            <a:r>
              <a:rPr lang="en-US" dirty="0" smtClean="0"/>
              <a:t> e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equipe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Score de </a:t>
            </a:r>
            <a:r>
              <a:rPr lang="en-US" dirty="0" err="1" smtClean="0"/>
              <a:t>Risco</a:t>
            </a:r>
            <a:r>
              <a:rPr lang="en-US" dirty="0" smtClean="0"/>
              <a:t> de Framinghan – </a:t>
            </a:r>
            <a:r>
              <a:rPr lang="en-US" dirty="0" err="1" smtClean="0"/>
              <a:t>sucesso</a:t>
            </a:r>
            <a:r>
              <a:rPr lang="en-US" dirty="0" smtClean="0"/>
              <a:t> – </a:t>
            </a:r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procuravam</a:t>
            </a:r>
            <a:r>
              <a:rPr lang="en-US" dirty="0" smtClean="0"/>
              <a:t> o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calcular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42167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Farmácias</a:t>
            </a:r>
            <a:r>
              <a:rPr lang="en-US" dirty="0" smtClean="0"/>
              <a:t> </a:t>
            </a:r>
            <a:r>
              <a:rPr lang="en-US" dirty="0" err="1" smtClean="0"/>
              <a:t>particulares</a:t>
            </a:r>
            <a:r>
              <a:rPr lang="en-US" dirty="0" smtClean="0"/>
              <a:t> – </a:t>
            </a:r>
            <a:r>
              <a:rPr lang="en-US" dirty="0" err="1" smtClean="0"/>
              <a:t>orientavam</a:t>
            </a:r>
            <a:r>
              <a:rPr lang="en-US" dirty="0" smtClean="0"/>
              <a:t>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Pacientes</a:t>
            </a:r>
            <a:r>
              <a:rPr lang="en-US" dirty="0" smtClean="0"/>
              <a:t> de </a:t>
            </a:r>
            <a:r>
              <a:rPr lang="en-US" dirty="0" err="1" smtClean="0"/>
              <a:t>outras</a:t>
            </a:r>
            <a:r>
              <a:rPr lang="en-US" dirty="0" smtClean="0"/>
              <a:t> ESF </a:t>
            </a:r>
            <a:r>
              <a:rPr lang="en-US" dirty="0" err="1" smtClean="0"/>
              <a:t>também</a:t>
            </a:r>
            <a:r>
              <a:rPr lang="en-US" dirty="0" smtClean="0"/>
              <a:t> se </a:t>
            </a:r>
            <a:r>
              <a:rPr lang="en-US" dirty="0" err="1" smtClean="0"/>
              <a:t>beneficiaram</a:t>
            </a:r>
            <a:r>
              <a:rPr lang="en-US" dirty="0" smtClean="0"/>
              <a:t> do </a:t>
            </a:r>
            <a:r>
              <a:rPr lang="en-US" dirty="0" err="1" smtClean="0"/>
              <a:t>programa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Persistência</a:t>
            </a:r>
            <a:r>
              <a:rPr lang="en-US" dirty="0" smtClean="0"/>
              <a:t> dos </a:t>
            </a:r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filas</a:t>
            </a:r>
            <a:r>
              <a:rPr lang="en-US" dirty="0" smtClean="0"/>
              <a:t> de </a:t>
            </a:r>
            <a:r>
              <a:rPr lang="en-US" dirty="0" err="1" smtClean="0"/>
              <a:t>espera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1125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Dificuldades</a:t>
            </a:r>
            <a:r>
              <a:rPr lang="en-US" dirty="0" smtClean="0"/>
              <a:t> da </a:t>
            </a:r>
            <a:r>
              <a:rPr lang="en-US" dirty="0" err="1" smtClean="0"/>
              <a:t>intervenção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sz="2400" dirty="0" smtClean="0"/>
              <a:t>1) </a:t>
            </a:r>
            <a:r>
              <a:rPr lang="en-US" sz="2400" dirty="0" err="1" smtClean="0"/>
              <a:t>Falta</a:t>
            </a:r>
            <a:r>
              <a:rPr lang="en-US" sz="2400" dirty="0" smtClean="0"/>
              <a:t> de </a:t>
            </a:r>
            <a:r>
              <a:rPr lang="en-US" sz="2400" dirty="0" err="1" smtClean="0"/>
              <a:t>apoio</a:t>
            </a:r>
            <a:r>
              <a:rPr lang="en-US" sz="2400" dirty="0" smtClean="0"/>
              <a:t> da </a:t>
            </a:r>
            <a:r>
              <a:rPr lang="en-US" sz="2400" dirty="0" err="1" smtClean="0"/>
              <a:t>gestão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smtClean="0"/>
              <a:t>2) </a:t>
            </a:r>
            <a:r>
              <a:rPr lang="en-US" sz="2400" dirty="0" err="1" smtClean="0"/>
              <a:t>Falta</a:t>
            </a:r>
            <a:r>
              <a:rPr lang="en-US" sz="2400" dirty="0" smtClean="0"/>
              <a:t> de territorialização na </a:t>
            </a:r>
            <a:r>
              <a:rPr lang="en-US" sz="2400" dirty="0" err="1" smtClean="0"/>
              <a:t>prática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smtClean="0"/>
              <a:t>3) </a:t>
            </a:r>
            <a:r>
              <a:rPr lang="en-US" sz="2400" dirty="0" err="1" smtClean="0"/>
              <a:t>Demanda</a:t>
            </a:r>
            <a:r>
              <a:rPr lang="en-US" sz="2400" dirty="0" smtClean="0"/>
              <a:t> </a:t>
            </a:r>
            <a:r>
              <a:rPr lang="en-US" sz="2400" dirty="0" err="1" smtClean="0"/>
              <a:t>espontânea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smtClean="0"/>
              <a:t>4) </a:t>
            </a:r>
            <a:r>
              <a:rPr lang="en-US" sz="2400" dirty="0" err="1" smtClean="0"/>
              <a:t>Equipe</a:t>
            </a:r>
            <a:r>
              <a:rPr lang="en-US" sz="2400" dirty="0" smtClean="0"/>
              <a:t> </a:t>
            </a:r>
            <a:r>
              <a:rPr lang="en-US" sz="2400" dirty="0" err="1" smtClean="0"/>
              <a:t>desmotivada</a:t>
            </a:r>
            <a:r>
              <a:rPr lang="en-US" sz="2400" dirty="0" smtClean="0"/>
              <a:t>, </a:t>
            </a:r>
            <a:r>
              <a:rPr lang="en-US" sz="2400" dirty="0" err="1" smtClean="0"/>
              <a:t>sobrecarregada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smtClean="0"/>
              <a:t>5) </a:t>
            </a:r>
            <a:r>
              <a:rPr lang="en-US" sz="2400" dirty="0" err="1" smtClean="0"/>
              <a:t>Falta</a:t>
            </a:r>
            <a:r>
              <a:rPr lang="en-US" sz="2400" dirty="0" smtClean="0"/>
              <a:t> da </a:t>
            </a:r>
            <a:r>
              <a:rPr lang="en-US" sz="2400" dirty="0" err="1" smtClean="0"/>
              <a:t>figura</a:t>
            </a:r>
            <a:r>
              <a:rPr lang="en-US" sz="2400" dirty="0" smtClean="0"/>
              <a:t> da ESF.</a:t>
            </a:r>
          </a:p>
        </p:txBody>
      </p:sp>
    </p:spTree>
    <p:extLst>
      <p:ext uri="{BB962C8B-B14F-4D97-AF65-F5344CB8AC3E}">
        <p14:creationId xmlns:p14="http://schemas.microsoft.com/office/powerpoint/2010/main" val="86008275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difícil</a:t>
            </a:r>
            <a:r>
              <a:rPr lang="en-US" dirty="0" smtClean="0"/>
              <a:t> </a:t>
            </a:r>
            <a:r>
              <a:rPr lang="en-US" dirty="0" err="1" smtClean="0"/>
              <a:t>afirmar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intervenção</a:t>
            </a:r>
            <a:r>
              <a:rPr lang="en-US" dirty="0" smtClean="0"/>
              <a:t> </a:t>
            </a:r>
            <a:r>
              <a:rPr lang="en-US" dirty="0" err="1" smtClean="0"/>
              <a:t>irá</a:t>
            </a:r>
            <a:r>
              <a:rPr lang="en-US" dirty="0" smtClean="0"/>
              <a:t> </a:t>
            </a:r>
            <a:r>
              <a:rPr lang="en-US" dirty="0" err="1" smtClean="0"/>
              <a:t>continuar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planejado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Apesar</a:t>
            </a:r>
            <a:r>
              <a:rPr lang="en-US" dirty="0" smtClean="0"/>
              <a:t> da </a:t>
            </a:r>
            <a:r>
              <a:rPr lang="en-US" dirty="0" err="1" smtClean="0"/>
              <a:t>descentralização</a:t>
            </a:r>
            <a:r>
              <a:rPr lang="en-US" dirty="0" smtClean="0"/>
              <a:t> da </a:t>
            </a:r>
            <a:r>
              <a:rPr lang="en-US" dirty="0" err="1" smtClean="0"/>
              <a:t>figura</a:t>
            </a:r>
            <a:r>
              <a:rPr lang="en-US" dirty="0" smtClean="0"/>
              <a:t> do </a:t>
            </a:r>
            <a:r>
              <a:rPr lang="en-US" dirty="0" err="1" smtClean="0"/>
              <a:t>médico</a:t>
            </a:r>
            <a:r>
              <a:rPr lang="en-US" dirty="0" smtClean="0"/>
              <a:t>, a </a:t>
            </a:r>
            <a:r>
              <a:rPr lang="en-US" dirty="0" err="1" smtClean="0"/>
              <a:t>médica</a:t>
            </a:r>
            <a:r>
              <a:rPr lang="en-US" dirty="0" smtClean="0"/>
              <a:t> era o </a:t>
            </a:r>
            <a:r>
              <a:rPr lang="en-US" dirty="0" err="1" smtClean="0"/>
              <a:t>fator</a:t>
            </a:r>
            <a:r>
              <a:rPr lang="en-US" dirty="0" smtClean="0"/>
              <a:t> </a:t>
            </a:r>
            <a:r>
              <a:rPr lang="en-US" dirty="0" err="1" smtClean="0"/>
              <a:t>motivador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Dentro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atendimento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funcionamento</a:t>
            </a:r>
            <a:r>
              <a:rPr lang="en-US" dirty="0" smtClean="0"/>
              <a:t> no </a:t>
            </a:r>
            <a:r>
              <a:rPr lang="en-US" dirty="0" err="1" smtClean="0"/>
              <a:t>munícipio</a:t>
            </a:r>
            <a:r>
              <a:rPr lang="en-US" dirty="0" smtClean="0"/>
              <a:t> </a:t>
            </a:r>
            <a:r>
              <a:rPr lang="en-US" dirty="0" err="1" smtClean="0"/>
              <a:t>acredito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intervenção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semente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plantamos</a:t>
            </a:r>
            <a:r>
              <a:rPr lang="en-US" dirty="0" smtClean="0"/>
              <a:t> na </a:t>
            </a:r>
            <a:r>
              <a:rPr lang="en-US" dirty="0" err="1" smtClean="0"/>
              <a:t>gestão</a:t>
            </a:r>
            <a:r>
              <a:rPr lang="en-US" dirty="0" smtClean="0"/>
              <a:t> e na </a:t>
            </a:r>
            <a:r>
              <a:rPr lang="en-US" dirty="0" err="1" smtClean="0"/>
              <a:t>comunidade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47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69697" cy="4525963"/>
          </a:xfrm>
        </p:spPr>
        <p:txBody>
          <a:bodyPr/>
          <a:lstStyle/>
          <a:p>
            <a:pPr lvl="1"/>
            <a:r>
              <a:rPr lang="en-US" sz="2400" dirty="0" err="1" smtClean="0"/>
              <a:t>Monitorar</a:t>
            </a:r>
            <a:r>
              <a:rPr lang="en-US" sz="2400" dirty="0" smtClean="0"/>
              <a:t>:</a:t>
            </a:r>
          </a:p>
          <a:p>
            <a:pPr lvl="2"/>
            <a:r>
              <a:rPr lang="en-US" sz="2400" dirty="0" err="1">
                <a:solidFill>
                  <a:srgbClr val="7F7F7F"/>
                </a:solidFill>
              </a:rPr>
              <a:t>Realização</a:t>
            </a:r>
            <a:r>
              <a:rPr lang="en-US" sz="2400" dirty="0">
                <a:solidFill>
                  <a:srgbClr val="7F7F7F"/>
                </a:solidFill>
              </a:rPr>
              <a:t> </a:t>
            </a:r>
            <a:r>
              <a:rPr lang="en-US" sz="2400" dirty="0" err="1">
                <a:solidFill>
                  <a:srgbClr val="7F7F7F"/>
                </a:solidFill>
              </a:rPr>
              <a:t>exames</a:t>
            </a:r>
            <a:r>
              <a:rPr lang="en-US" sz="2400" dirty="0">
                <a:solidFill>
                  <a:srgbClr val="7F7F7F"/>
                </a:solidFill>
              </a:rPr>
              <a:t> </a:t>
            </a:r>
            <a:r>
              <a:rPr lang="en-US" sz="2400" dirty="0" err="1">
                <a:solidFill>
                  <a:srgbClr val="7F7F7F"/>
                </a:solidFill>
              </a:rPr>
              <a:t>clínico</a:t>
            </a:r>
            <a:r>
              <a:rPr lang="en-US" sz="2400" dirty="0">
                <a:solidFill>
                  <a:srgbClr val="7F7F7F"/>
                </a:solidFill>
              </a:rPr>
              <a:t> e </a:t>
            </a:r>
            <a:r>
              <a:rPr lang="en-US" sz="2400" dirty="0" err="1">
                <a:solidFill>
                  <a:srgbClr val="7F7F7F"/>
                </a:solidFill>
              </a:rPr>
              <a:t>complementares</a:t>
            </a:r>
            <a:r>
              <a:rPr lang="en-US" sz="2400" dirty="0" smtClean="0">
                <a:solidFill>
                  <a:srgbClr val="7F7F7F"/>
                </a:solidFill>
              </a:rPr>
              <a:t>;</a:t>
            </a:r>
          </a:p>
          <a:p>
            <a:pPr lvl="2"/>
            <a:r>
              <a:rPr lang="en-US" sz="2400" dirty="0" err="1" smtClean="0">
                <a:solidFill>
                  <a:srgbClr val="7F7F7F"/>
                </a:solidFill>
              </a:rPr>
              <a:t>Acesso</a:t>
            </a:r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</a:rPr>
              <a:t>aos</a:t>
            </a:r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</a:rPr>
              <a:t>medicamentos</a:t>
            </a:r>
            <a:r>
              <a:rPr lang="en-US" sz="2400" dirty="0" smtClean="0">
                <a:solidFill>
                  <a:srgbClr val="7F7F7F"/>
                </a:solidFill>
              </a:rPr>
              <a:t>;</a:t>
            </a:r>
          </a:p>
          <a:p>
            <a:pPr lvl="2"/>
            <a:r>
              <a:rPr lang="en-US" sz="2400" dirty="0" err="1" smtClean="0">
                <a:solidFill>
                  <a:srgbClr val="7F7F7F"/>
                </a:solidFill>
              </a:rPr>
              <a:t>Qualidade</a:t>
            </a:r>
            <a:r>
              <a:rPr lang="en-US" sz="2400" dirty="0" smtClean="0">
                <a:solidFill>
                  <a:srgbClr val="7F7F7F"/>
                </a:solidFill>
              </a:rPr>
              <a:t> do </a:t>
            </a:r>
            <a:r>
              <a:rPr lang="en-US" sz="2400" dirty="0" err="1" smtClean="0">
                <a:solidFill>
                  <a:srgbClr val="7F7F7F"/>
                </a:solidFill>
              </a:rPr>
              <a:t>registro</a:t>
            </a:r>
            <a:r>
              <a:rPr lang="en-US" sz="2400" dirty="0" smtClean="0">
                <a:solidFill>
                  <a:srgbClr val="7F7F7F"/>
                </a:solidFill>
              </a:rPr>
              <a:t>;</a:t>
            </a:r>
          </a:p>
          <a:p>
            <a:pPr lvl="2"/>
            <a:r>
              <a:rPr lang="en-US" sz="2400" dirty="0" err="1" smtClean="0">
                <a:solidFill>
                  <a:srgbClr val="7F7F7F"/>
                </a:solidFill>
              </a:rPr>
              <a:t>Avaliação</a:t>
            </a:r>
            <a:r>
              <a:rPr lang="en-US" sz="2400" dirty="0" smtClean="0">
                <a:solidFill>
                  <a:srgbClr val="7F7F7F"/>
                </a:solidFill>
              </a:rPr>
              <a:t> de </a:t>
            </a:r>
            <a:r>
              <a:rPr lang="en-US" sz="2400" dirty="0" err="1" smtClean="0">
                <a:solidFill>
                  <a:srgbClr val="7F7F7F"/>
                </a:solidFill>
              </a:rPr>
              <a:t>risco</a:t>
            </a:r>
            <a:r>
              <a:rPr lang="en-US" sz="2400" dirty="0" smtClean="0">
                <a:solidFill>
                  <a:srgbClr val="7F7F7F"/>
                </a:solidFill>
              </a:rPr>
              <a:t> cardiovascular;</a:t>
            </a:r>
          </a:p>
          <a:p>
            <a:pPr lvl="2"/>
            <a:r>
              <a:rPr lang="en-US" sz="2400" dirty="0" err="1" smtClean="0">
                <a:solidFill>
                  <a:srgbClr val="7F7F7F"/>
                </a:solidFill>
              </a:rPr>
              <a:t>Acompanhamento</a:t>
            </a:r>
            <a:r>
              <a:rPr lang="en-US" sz="2400" dirty="0" smtClean="0">
                <a:solidFill>
                  <a:srgbClr val="7F7F7F"/>
                </a:solidFill>
              </a:rPr>
              <a:t> com </a:t>
            </a:r>
            <a:r>
              <a:rPr lang="en-US" sz="2400" dirty="0" err="1" smtClean="0">
                <a:solidFill>
                  <a:srgbClr val="7F7F7F"/>
                </a:solidFill>
              </a:rPr>
              <a:t>dentista</a:t>
            </a:r>
            <a:r>
              <a:rPr lang="en-US" sz="2400" dirty="0" smtClean="0">
                <a:solidFill>
                  <a:srgbClr val="7F7F7F"/>
                </a:solidFill>
              </a:rPr>
              <a:t>;</a:t>
            </a:r>
          </a:p>
          <a:p>
            <a:pPr lvl="2"/>
            <a:r>
              <a:rPr lang="en-US" sz="2400" dirty="0" err="1" smtClean="0">
                <a:solidFill>
                  <a:srgbClr val="7F7F7F"/>
                </a:solidFill>
              </a:rPr>
              <a:t>Orientação</a:t>
            </a:r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</a:rPr>
              <a:t>nutricional</a:t>
            </a:r>
            <a:r>
              <a:rPr lang="en-US" sz="2400" dirty="0" smtClean="0">
                <a:solidFill>
                  <a:srgbClr val="7F7F7F"/>
                </a:solidFill>
              </a:rPr>
              <a:t>, </a:t>
            </a:r>
            <a:r>
              <a:rPr lang="en-US" sz="2400" dirty="0" err="1" smtClean="0">
                <a:solidFill>
                  <a:srgbClr val="7F7F7F"/>
                </a:solidFill>
              </a:rPr>
              <a:t>sobre</a:t>
            </a:r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</a:rPr>
              <a:t>atividades</a:t>
            </a:r>
            <a:r>
              <a:rPr lang="en-US" sz="2400" dirty="0" smtClean="0">
                <a:solidFill>
                  <a:srgbClr val="7F7F7F"/>
                </a:solidFill>
              </a:rPr>
              <a:t> </a:t>
            </a:r>
            <a:r>
              <a:rPr lang="en-US" sz="2400" dirty="0" err="1" smtClean="0">
                <a:solidFill>
                  <a:srgbClr val="7F7F7F"/>
                </a:solidFill>
              </a:rPr>
              <a:t>físicas</a:t>
            </a:r>
            <a:r>
              <a:rPr lang="en-US" sz="2400" dirty="0" smtClean="0">
                <a:solidFill>
                  <a:srgbClr val="7F7F7F"/>
                </a:solidFill>
              </a:rPr>
              <a:t> e </a:t>
            </a:r>
            <a:r>
              <a:rPr lang="en-US" sz="2400" dirty="0" err="1" smtClean="0">
                <a:solidFill>
                  <a:srgbClr val="7F7F7F"/>
                </a:solidFill>
              </a:rPr>
              <a:t>riscos</a:t>
            </a:r>
            <a:r>
              <a:rPr lang="en-US" sz="2400" dirty="0" smtClean="0">
                <a:solidFill>
                  <a:srgbClr val="7F7F7F"/>
                </a:solidFill>
              </a:rPr>
              <a:t> do </a:t>
            </a:r>
            <a:r>
              <a:rPr lang="en-US" sz="2400" dirty="0" err="1" smtClean="0">
                <a:solidFill>
                  <a:srgbClr val="7F7F7F"/>
                </a:solidFill>
              </a:rPr>
              <a:t>tabagismo</a:t>
            </a:r>
            <a:r>
              <a:rPr lang="en-US" sz="2400" dirty="0" smtClean="0">
                <a:solidFill>
                  <a:srgbClr val="7F7F7F"/>
                </a:solidFill>
              </a:rPr>
              <a:t>.</a:t>
            </a:r>
            <a:endParaRPr lang="en-US" sz="2400" dirty="0">
              <a:solidFill>
                <a:srgbClr val="7F7F7F"/>
              </a:solidFill>
            </a:endParaRP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0311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8391"/>
            <a:ext cx="8229600" cy="3660091"/>
          </a:xfrm>
        </p:spPr>
        <p:txBody>
          <a:bodyPr/>
          <a:lstStyle/>
          <a:p>
            <a:r>
              <a:rPr lang="en-US" dirty="0" err="1" smtClean="0"/>
              <a:t>Reflexão</a:t>
            </a:r>
            <a:r>
              <a:rPr lang="en-US" dirty="0" smtClean="0"/>
              <a:t> </a:t>
            </a:r>
            <a:r>
              <a:rPr lang="en-US" dirty="0" err="1" smtClean="0"/>
              <a:t>Crítica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processo</a:t>
            </a:r>
            <a:r>
              <a:rPr lang="en-US" dirty="0" smtClean="0"/>
              <a:t>  </a:t>
            </a:r>
            <a:r>
              <a:rPr lang="en-US" dirty="0" err="1" smtClean="0"/>
              <a:t>pessoal</a:t>
            </a:r>
            <a:r>
              <a:rPr lang="en-US" dirty="0" smtClean="0"/>
              <a:t> de </a:t>
            </a:r>
            <a:r>
              <a:rPr lang="en-US" dirty="0" err="1" smtClean="0"/>
              <a:t>aprendizagem</a:t>
            </a:r>
            <a:r>
              <a:rPr lang="en-US" dirty="0" smtClean="0"/>
              <a:t> e na </a:t>
            </a:r>
            <a:r>
              <a:rPr lang="en-US" dirty="0" err="1" smtClean="0"/>
              <a:t>implementação</a:t>
            </a:r>
            <a:r>
              <a:rPr lang="en-US" dirty="0" smtClean="0"/>
              <a:t> do </a:t>
            </a:r>
            <a:r>
              <a:rPr lang="en-US" dirty="0" err="1" smtClean="0"/>
              <a:t>serviço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2374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Reflexão</a:t>
            </a:r>
            <a:r>
              <a:rPr lang="en-US" dirty="0" smtClean="0"/>
              <a:t> </a:t>
            </a:r>
            <a:r>
              <a:rPr lang="en-US" dirty="0" err="1" smtClean="0"/>
              <a:t>Crítica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Refúgio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recém</a:t>
            </a:r>
            <a:r>
              <a:rPr lang="en-US" dirty="0" smtClean="0"/>
              <a:t> </a:t>
            </a:r>
            <a:r>
              <a:rPr lang="en-US" dirty="0" err="1" smtClean="0"/>
              <a:t>formada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Aprendizagem</a:t>
            </a:r>
            <a:r>
              <a:rPr lang="en-US" dirty="0" smtClean="0"/>
              <a:t> </a:t>
            </a:r>
            <a:r>
              <a:rPr lang="en-US" dirty="0" err="1" smtClean="0"/>
              <a:t>téorica</a:t>
            </a:r>
            <a:r>
              <a:rPr lang="en-US" dirty="0" smtClean="0"/>
              <a:t> </a:t>
            </a:r>
            <a:r>
              <a:rPr lang="en-US" dirty="0" err="1" smtClean="0"/>
              <a:t>prática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adequava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meus</a:t>
            </a:r>
            <a:r>
              <a:rPr lang="en-US" dirty="0" smtClean="0"/>
              <a:t> </a:t>
            </a:r>
            <a:r>
              <a:rPr lang="en-US" dirty="0" err="1" smtClean="0"/>
              <a:t>horários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Grande </a:t>
            </a:r>
            <a:r>
              <a:rPr lang="en-US" dirty="0" err="1" smtClean="0"/>
              <a:t>responsabilidade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promover</a:t>
            </a:r>
            <a:r>
              <a:rPr lang="en-US" dirty="0" smtClean="0"/>
              <a:t> </a:t>
            </a:r>
            <a:r>
              <a:rPr lang="en-US" dirty="0" err="1" smtClean="0"/>
              <a:t>mudanças</a:t>
            </a:r>
            <a:r>
              <a:rPr lang="en-US" dirty="0" smtClean="0"/>
              <a:t> na </a:t>
            </a:r>
            <a:r>
              <a:rPr lang="en-US" dirty="0" err="1" smtClean="0"/>
              <a:t>sociedade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8269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Evolução</a:t>
            </a:r>
            <a:r>
              <a:rPr lang="en-US" dirty="0" smtClean="0"/>
              <a:t> de </a:t>
            </a:r>
            <a:r>
              <a:rPr lang="en-US" dirty="0" err="1" smtClean="0"/>
              <a:t>Expectativas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Semana</a:t>
            </a:r>
            <a:r>
              <a:rPr lang="en-US" dirty="0" smtClean="0"/>
              <a:t> de </a:t>
            </a:r>
            <a:r>
              <a:rPr lang="en-US" dirty="0" err="1" smtClean="0"/>
              <a:t>Ambientação</a:t>
            </a:r>
            <a:r>
              <a:rPr lang="en-US" dirty="0" smtClean="0"/>
              <a:t>: </a:t>
            </a:r>
            <a:r>
              <a:rPr lang="en-US" dirty="0" err="1" smtClean="0"/>
              <a:t>Nossa</a:t>
            </a:r>
            <a:r>
              <a:rPr lang="en-US" dirty="0" smtClean="0"/>
              <a:t>!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projeto</a:t>
            </a:r>
            <a:r>
              <a:rPr lang="en-US" dirty="0" smtClean="0"/>
              <a:t> </a:t>
            </a:r>
            <a:r>
              <a:rPr lang="en-US" dirty="0" err="1" smtClean="0"/>
              <a:t>incrível</a:t>
            </a:r>
            <a:r>
              <a:rPr lang="en-US" dirty="0" smtClean="0"/>
              <a:t>! </a:t>
            </a:r>
            <a:r>
              <a:rPr lang="en-US" dirty="0" err="1" smtClean="0"/>
              <a:t>Tudo</a:t>
            </a:r>
            <a:r>
              <a:rPr lang="en-US" dirty="0" smtClean="0"/>
              <a:t> </a:t>
            </a:r>
            <a:r>
              <a:rPr lang="en-US" dirty="0" err="1" smtClean="0"/>
              <a:t>perfeito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situacional</a:t>
            </a:r>
            <a:r>
              <a:rPr lang="en-US" dirty="0" smtClean="0"/>
              <a:t>: </a:t>
            </a:r>
            <a:r>
              <a:rPr lang="en-US" dirty="0" err="1" smtClean="0"/>
              <a:t>Muito</a:t>
            </a:r>
            <a:r>
              <a:rPr lang="en-US" dirty="0" smtClean="0"/>
              <a:t> boa a </a:t>
            </a:r>
            <a:r>
              <a:rPr lang="en-US" dirty="0" err="1" smtClean="0"/>
              <a:t>estrutura</a:t>
            </a:r>
            <a:r>
              <a:rPr lang="en-US" dirty="0" smtClean="0"/>
              <a:t> </a:t>
            </a:r>
            <a:r>
              <a:rPr lang="en-US" dirty="0" err="1" smtClean="0"/>
              <a:t>física</a:t>
            </a:r>
            <a:r>
              <a:rPr lang="en-US" dirty="0" smtClean="0"/>
              <a:t> do </a:t>
            </a:r>
            <a:r>
              <a:rPr lang="en-US" dirty="0" err="1" smtClean="0"/>
              <a:t>posto</a:t>
            </a:r>
            <a:r>
              <a:rPr lang="en-US" dirty="0" smtClean="0"/>
              <a:t>, mas </a:t>
            </a:r>
            <a:r>
              <a:rPr lang="en-US" dirty="0" err="1" smtClean="0"/>
              <a:t>infelizmente</a:t>
            </a:r>
            <a:r>
              <a:rPr lang="en-US" dirty="0" smtClean="0"/>
              <a:t> a ESF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funciona</a:t>
            </a:r>
            <a:r>
              <a:rPr lang="en-US" dirty="0" smtClean="0"/>
              <a:t> </a:t>
            </a:r>
            <a:r>
              <a:rPr lang="en-US" dirty="0" err="1" smtClean="0"/>
              <a:t>aqui</a:t>
            </a:r>
            <a:r>
              <a:rPr lang="en-US" dirty="0" smtClean="0"/>
              <a:t>. </a:t>
            </a:r>
            <a:r>
              <a:rPr lang="en-US" dirty="0" err="1" smtClean="0"/>
              <a:t>Conseguiremos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um </a:t>
            </a:r>
            <a:r>
              <a:rPr lang="en-US" dirty="0" err="1" smtClean="0"/>
              <a:t>bom</a:t>
            </a:r>
            <a:r>
              <a:rPr lang="en-US" dirty="0" smtClean="0"/>
              <a:t> </a:t>
            </a:r>
            <a:r>
              <a:rPr lang="en-US" dirty="0" err="1" smtClean="0"/>
              <a:t>trabalho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estratégica</a:t>
            </a:r>
            <a:r>
              <a:rPr lang="en-US" dirty="0" smtClean="0"/>
              <a:t>: </a:t>
            </a:r>
            <a:r>
              <a:rPr lang="en-US" dirty="0" err="1" smtClean="0"/>
              <a:t>Felicidade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adequar</a:t>
            </a:r>
            <a:r>
              <a:rPr lang="en-US" dirty="0" smtClean="0"/>
              <a:t> a </a:t>
            </a:r>
            <a:r>
              <a:rPr lang="en-US" dirty="0" err="1" smtClean="0"/>
              <a:t>intervenção</a:t>
            </a:r>
            <a:r>
              <a:rPr lang="en-US" dirty="0" smtClean="0"/>
              <a:t> a </a:t>
            </a:r>
            <a:r>
              <a:rPr lang="en-US" dirty="0" err="1" smtClean="0"/>
              <a:t>nossa</a:t>
            </a:r>
            <a:r>
              <a:rPr lang="en-US" dirty="0" smtClean="0"/>
              <a:t> </a:t>
            </a:r>
            <a:r>
              <a:rPr lang="en-US" dirty="0" err="1" smtClean="0"/>
              <a:t>realidade</a:t>
            </a:r>
            <a:r>
              <a:rPr lang="en-US" dirty="0" smtClean="0"/>
              <a:t>, mas </a:t>
            </a:r>
            <a:r>
              <a:rPr lang="en-US" dirty="0" err="1" smtClean="0"/>
              <a:t>projeto</a:t>
            </a:r>
            <a:r>
              <a:rPr lang="en-US" dirty="0" smtClean="0"/>
              <a:t> </a:t>
            </a:r>
            <a:r>
              <a:rPr lang="en-US" dirty="0" err="1" smtClean="0"/>
              <a:t>difícil</a:t>
            </a:r>
            <a:r>
              <a:rPr lang="en-US" dirty="0" smtClean="0"/>
              <a:t>, </a:t>
            </a:r>
            <a:r>
              <a:rPr lang="en-US" dirty="0" err="1" smtClean="0"/>
              <a:t>dificuldade</a:t>
            </a:r>
            <a:r>
              <a:rPr lang="en-US" dirty="0" smtClean="0"/>
              <a:t> de </a:t>
            </a:r>
            <a:r>
              <a:rPr lang="en-US" dirty="0" err="1" smtClean="0"/>
              <a:t>aprovar</a:t>
            </a:r>
            <a:r>
              <a:rPr lang="en-US" dirty="0" smtClean="0"/>
              <a:t> o </a:t>
            </a:r>
            <a:r>
              <a:rPr lang="en-US" dirty="0" err="1" smtClean="0"/>
              <a:t>projeto</a:t>
            </a:r>
            <a:r>
              <a:rPr lang="en-US" dirty="0" smtClean="0"/>
              <a:t>… </a:t>
            </a:r>
            <a:r>
              <a:rPr lang="en-US" dirty="0" err="1" smtClean="0"/>
              <a:t>Desânimo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38697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Evolução</a:t>
            </a:r>
            <a:r>
              <a:rPr lang="en-US" dirty="0" smtClean="0"/>
              <a:t> </a:t>
            </a:r>
            <a:r>
              <a:rPr lang="en-US" dirty="0" err="1" smtClean="0"/>
              <a:t>Expectativas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Intervenção 1 – </a:t>
            </a:r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aparecerem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o </a:t>
            </a:r>
            <a:r>
              <a:rPr lang="en-US" dirty="0" err="1" smtClean="0"/>
              <a:t>esperado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certo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Intervenção 2 – </a:t>
            </a:r>
            <a:r>
              <a:rPr lang="en-US" dirty="0" err="1" smtClean="0"/>
              <a:t>Pacientes</a:t>
            </a:r>
            <a:r>
              <a:rPr lang="en-US" dirty="0" smtClean="0"/>
              <a:t> </a:t>
            </a:r>
            <a:r>
              <a:rPr lang="en-US" dirty="0" err="1" smtClean="0"/>
              <a:t>começam</a:t>
            </a:r>
            <a:r>
              <a:rPr lang="en-US" dirty="0" smtClean="0"/>
              <a:t> a </a:t>
            </a:r>
            <a:r>
              <a:rPr lang="en-US" dirty="0" err="1" smtClean="0"/>
              <a:t>retornar</a:t>
            </a:r>
            <a:r>
              <a:rPr lang="en-US" dirty="0" smtClean="0"/>
              <a:t> e o </a:t>
            </a:r>
            <a:r>
              <a:rPr lang="en-US" dirty="0" err="1" smtClean="0"/>
              <a:t>projeto</a:t>
            </a:r>
            <a:r>
              <a:rPr lang="en-US" dirty="0" smtClean="0"/>
              <a:t> </a:t>
            </a:r>
            <a:r>
              <a:rPr lang="en-US" dirty="0" err="1" smtClean="0"/>
              <a:t>começa</a:t>
            </a:r>
            <a:r>
              <a:rPr lang="en-US" dirty="0" smtClean="0"/>
              <a:t> a </a:t>
            </a:r>
            <a:r>
              <a:rPr lang="en-US" dirty="0" err="1" smtClean="0"/>
              <a:t>mostrar</a:t>
            </a:r>
            <a:r>
              <a:rPr lang="en-US" dirty="0" smtClean="0"/>
              <a:t> </a:t>
            </a:r>
            <a:r>
              <a:rPr lang="en-US" dirty="0" err="1" smtClean="0"/>
              <a:t>pequenas</a:t>
            </a:r>
            <a:r>
              <a:rPr lang="en-US" dirty="0" smtClean="0"/>
              <a:t> </a:t>
            </a:r>
            <a:r>
              <a:rPr lang="en-US" dirty="0" err="1" smtClean="0"/>
              <a:t>vitórias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Intervenção 3 – </a:t>
            </a:r>
            <a:r>
              <a:rPr lang="en-US" dirty="0" err="1" smtClean="0"/>
              <a:t>Sucesso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Análise</a:t>
            </a:r>
            <a:r>
              <a:rPr lang="en-US" dirty="0" smtClean="0"/>
              <a:t> da Intervenção – </a:t>
            </a:r>
            <a:r>
              <a:rPr lang="en-US" dirty="0" err="1" smtClean="0"/>
              <a:t>Balanço</a:t>
            </a:r>
            <a:r>
              <a:rPr lang="en-US" dirty="0" smtClean="0"/>
              <a:t> de </a:t>
            </a:r>
            <a:r>
              <a:rPr lang="en-US" dirty="0" err="1" smtClean="0"/>
              <a:t>dificuldades</a:t>
            </a:r>
            <a:r>
              <a:rPr lang="en-US" dirty="0" smtClean="0"/>
              <a:t> e </a:t>
            </a:r>
            <a:r>
              <a:rPr lang="en-US" dirty="0" err="1" smtClean="0"/>
              <a:t>conquistas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0029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8650"/>
            <a:ext cx="8229600" cy="1600200"/>
          </a:xfrm>
        </p:spPr>
        <p:txBody>
          <a:bodyPr/>
          <a:lstStyle/>
          <a:p>
            <a:r>
              <a:rPr lang="en-US" dirty="0" err="1" smtClean="0"/>
              <a:t>Obrigada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0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8284"/>
            <a:ext cx="8229600" cy="5397880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7F7F7F"/>
                </a:solidFill>
              </a:rPr>
              <a:t>Organização</a:t>
            </a:r>
            <a:r>
              <a:rPr lang="en-US" sz="3200" b="1" dirty="0" smtClean="0">
                <a:solidFill>
                  <a:srgbClr val="7F7F7F"/>
                </a:solidFill>
              </a:rPr>
              <a:t> e </a:t>
            </a:r>
            <a:r>
              <a:rPr lang="en-US" sz="3200" b="1" dirty="0" err="1" smtClean="0">
                <a:solidFill>
                  <a:srgbClr val="7F7F7F"/>
                </a:solidFill>
              </a:rPr>
              <a:t>Gestão</a:t>
            </a:r>
            <a:r>
              <a:rPr lang="en-US" sz="3200" b="1" dirty="0" smtClean="0">
                <a:solidFill>
                  <a:srgbClr val="7F7F7F"/>
                </a:solidFill>
              </a:rPr>
              <a:t> do </a:t>
            </a:r>
            <a:r>
              <a:rPr lang="en-US" sz="3200" b="1" dirty="0" err="1" smtClean="0">
                <a:solidFill>
                  <a:srgbClr val="7F7F7F"/>
                </a:solidFill>
              </a:rPr>
              <a:t>Serviço</a:t>
            </a:r>
            <a:r>
              <a:rPr lang="en-US" sz="3200" b="1" dirty="0" smtClean="0">
                <a:solidFill>
                  <a:srgbClr val="7F7F7F"/>
                </a:solidFill>
              </a:rPr>
              <a:t>:</a:t>
            </a:r>
            <a:endParaRPr lang="en-US" sz="3200" b="1" dirty="0">
              <a:solidFill>
                <a:srgbClr val="7F7F7F"/>
              </a:solidFill>
            </a:endParaRPr>
          </a:p>
          <a:p>
            <a:endParaRPr lang="en-US" dirty="0" smtClean="0"/>
          </a:p>
          <a:p>
            <a:pPr lvl="1"/>
            <a:r>
              <a:rPr lang="en-US" sz="2400" dirty="0" err="1" smtClean="0"/>
              <a:t>Garantir</a:t>
            </a:r>
            <a:r>
              <a:rPr lang="en-US" sz="2400" dirty="0" smtClean="0"/>
              <a:t> o </a:t>
            </a:r>
            <a:r>
              <a:rPr lang="en-US" sz="2400" dirty="0" err="1" smtClean="0"/>
              <a:t>registro</a:t>
            </a:r>
            <a:r>
              <a:rPr lang="en-US" sz="2400" dirty="0" smtClean="0"/>
              <a:t> no </a:t>
            </a:r>
            <a:r>
              <a:rPr lang="en-US" sz="2400" dirty="0" err="1" smtClean="0"/>
              <a:t>programa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err="1" smtClean="0"/>
              <a:t>Melhorar</a:t>
            </a:r>
            <a:r>
              <a:rPr lang="en-US" sz="2400" dirty="0" smtClean="0"/>
              <a:t> o </a:t>
            </a:r>
            <a:r>
              <a:rPr lang="en-US" sz="2400" dirty="0" err="1" smtClean="0"/>
              <a:t>acolhimento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err="1" smtClean="0"/>
              <a:t>Garantir</a:t>
            </a:r>
            <a:r>
              <a:rPr lang="en-US" sz="2400" dirty="0" smtClean="0"/>
              <a:t> o material </a:t>
            </a:r>
            <a:r>
              <a:rPr lang="en-US" sz="2400" dirty="0" err="1" smtClean="0"/>
              <a:t>adequado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err="1" smtClean="0"/>
              <a:t>Organizar</a:t>
            </a:r>
            <a:r>
              <a:rPr lang="en-US" sz="2400" dirty="0" smtClean="0"/>
              <a:t> a agenda;</a:t>
            </a:r>
          </a:p>
          <a:p>
            <a:pPr lvl="1"/>
            <a:r>
              <a:rPr lang="en-US" sz="2400" dirty="0" err="1" smtClean="0"/>
              <a:t>Divisão</a:t>
            </a:r>
            <a:r>
              <a:rPr lang="en-US" sz="2400" dirty="0" smtClean="0"/>
              <a:t> de </a:t>
            </a:r>
            <a:r>
              <a:rPr lang="en-US" sz="2400" dirty="0" err="1" smtClean="0"/>
              <a:t>tarefas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atendimento</a:t>
            </a:r>
            <a:r>
              <a:rPr lang="en-US" sz="2400" dirty="0" smtClean="0"/>
              <a:t> e </a:t>
            </a:r>
            <a:r>
              <a:rPr lang="en-US" sz="2400" dirty="0" err="1" smtClean="0"/>
              <a:t>registro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err="1" smtClean="0"/>
              <a:t>Capacitação</a:t>
            </a:r>
            <a:r>
              <a:rPr lang="en-US" sz="2400" dirty="0" smtClean="0"/>
              <a:t> </a:t>
            </a:r>
            <a:r>
              <a:rPr lang="en-US" sz="2400" dirty="0" err="1" smtClean="0"/>
              <a:t>profissionais</a:t>
            </a:r>
            <a:r>
              <a:rPr lang="en-US" sz="2400" dirty="0" smtClean="0"/>
              <a:t>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04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4345</TotalTime>
  <Words>3105</Words>
  <Application>Microsoft Macintosh PowerPoint</Application>
  <PresentationFormat>On-screen Show (4:3)</PresentationFormat>
  <Paragraphs>446</Paragraphs>
  <Slides>84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5" baseType="lpstr">
      <vt:lpstr>Executive</vt:lpstr>
      <vt:lpstr>Melhoria na atenção à saúde dos hipertensos e/ou diabéticos na unidade de Estratégia de Saúde da Família 3 do município de Salto do Lontra/PR</vt:lpstr>
      <vt:lpstr>Introdução</vt:lpstr>
      <vt:lpstr>Introdução</vt:lpstr>
      <vt:lpstr>Introdução</vt:lpstr>
      <vt:lpstr>Objetivo Geral</vt:lpstr>
      <vt:lpstr>Metodologia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Logística</vt:lpstr>
      <vt:lpstr>Objetivos, Metas e Resultados</vt:lpstr>
      <vt:lpstr>Objetivo 1 - Ampliar a cobertura à hipertensos e/ou diabéticos</vt:lpstr>
      <vt:lpstr>Metas – Objetivo 1</vt:lpstr>
      <vt:lpstr>Objetivo 2 – Melhorar a adesão do hipertenso e/ou diabético ao programa</vt:lpstr>
      <vt:lpstr>Objetivo 2 - Metas</vt:lpstr>
      <vt:lpstr>Objetivo 3 – Melhorar a qualidade do atendimento ao paciente hipertenso e/ ou diabético.</vt:lpstr>
      <vt:lpstr>Objetivo 3 - Metas</vt:lpstr>
      <vt:lpstr>Objetivo 3 - Metas</vt:lpstr>
      <vt:lpstr>Objetivo 4 – Melhorar o registro das informações</vt:lpstr>
      <vt:lpstr>Objetivo 4 - Metas</vt:lpstr>
      <vt:lpstr>Objetivo 5 – Mapear hipertensos e/ou diabéticos de risco para doença cardiovascular</vt:lpstr>
      <vt:lpstr>Objetivo 5 - Metas</vt:lpstr>
      <vt:lpstr>Objetivo 6 – Promoção da Saúde</vt:lpstr>
      <vt:lpstr>Objetivo 6 - Metas</vt:lpstr>
      <vt:lpstr>Objetivo 6 - Metas</vt:lpstr>
      <vt:lpstr>Resultados</vt:lpstr>
      <vt:lpstr>Resultados – Meta 1</vt:lpstr>
      <vt:lpstr>Resultados</vt:lpstr>
      <vt:lpstr>Resultados – Meta 2</vt:lpstr>
      <vt:lpstr>Resultados</vt:lpstr>
      <vt:lpstr>Resultados</vt:lpstr>
      <vt:lpstr>Resultados – Meta 5</vt:lpstr>
      <vt:lpstr>Resultados</vt:lpstr>
      <vt:lpstr>Resultados – Meta 6</vt:lpstr>
      <vt:lpstr>Resultados</vt:lpstr>
      <vt:lpstr>Resultados – Meta 7</vt:lpstr>
      <vt:lpstr>Resultados</vt:lpstr>
      <vt:lpstr>Resultados – Meta 8</vt:lpstr>
      <vt:lpstr>Resultados</vt:lpstr>
      <vt:lpstr>Resultados – Meta 9</vt:lpstr>
      <vt:lpstr>Resultados</vt:lpstr>
      <vt:lpstr>Resultados – Meta 9</vt:lpstr>
      <vt:lpstr>Resultados</vt:lpstr>
      <vt:lpstr>Resultados – Meta 11</vt:lpstr>
      <vt:lpstr>Resultados</vt:lpstr>
      <vt:lpstr>Resultados – Meta 12</vt:lpstr>
      <vt:lpstr>Resultados</vt:lpstr>
      <vt:lpstr>Resultados – Meta 13</vt:lpstr>
      <vt:lpstr>Resultados</vt:lpstr>
      <vt:lpstr>Resultados – Meta 14</vt:lpstr>
      <vt:lpstr>Resultados </vt:lpstr>
      <vt:lpstr>Resultados – Meta 15</vt:lpstr>
      <vt:lpstr>Resultados</vt:lpstr>
      <vt:lpstr>Resutados – Meta 16</vt:lpstr>
      <vt:lpstr>Resultados</vt:lpstr>
      <vt:lpstr>Resultados – Meta 17</vt:lpstr>
      <vt:lpstr>Resultados</vt:lpstr>
      <vt:lpstr>Resultados – Meta 18</vt:lpstr>
      <vt:lpstr>Resultados</vt:lpstr>
      <vt:lpstr>Resultados – Meta 19</vt:lpstr>
      <vt:lpstr>Resultados</vt:lpstr>
      <vt:lpstr>Resultados – Meta 20</vt:lpstr>
      <vt:lpstr>Resultados</vt:lpstr>
      <vt:lpstr>Resultados – Meta 21</vt:lpstr>
      <vt:lpstr>Resultados</vt:lpstr>
      <vt:lpstr>Resultados – Meta 22</vt:lpstr>
      <vt:lpstr>Discussão</vt:lpstr>
      <vt:lpstr>Discussão</vt:lpstr>
      <vt:lpstr>Discussão</vt:lpstr>
      <vt:lpstr>Discussão</vt:lpstr>
      <vt:lpstr>Discussão</vt:lpstr>
      <vt:lpstr>Discussão</vt:lpstr>
      <vt:lpstr>Reflexão Crítica sobre o processo  pessoal de aprendizagem e na implementação do serviço</vt:lpstr>
      <vt:lpstr>Reflexão Crítica</vt:lpstr>
      <vt:lpstr>Evolução de Expectativas</vt:lpstr>
      <vt:lpstr>Evolução Expectativas</vt:lpstr>
      <vt:lpstr>Obrigada!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Audrey Gotardi</dc:creator>
  <cp:lastModifiedBy>Audrey Gotardi</cp:lastModifiedBy>
  <cp:revision>46</cp:revision>
  <dcterms:created xsi:type="dcterms:W3CDTF">2014-04-05T14:41:25Z</dcterms:created>
  <dcterms:modified xsi:type="dcterms:W3CDTF">2014-04-10T22:09:57Z</dcterms:modified>
</cp:coreProperties>
</file>